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5" r:id="rId1"/>
  </p:sldMasterIdLst>
  <p:sldIdLst>
    <p:sldId id="257" r:id="rId2"/>
    <p:sldId id="294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70" r:id="rId14"/>
    <p:sldId id="295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7" r:id="rId28"/>
    <p:sldId id="296" r:id="rId29"/>
    <p:sldId id="298" r:id="rId30"/>
    <p:sldId id="299" r:id="rId31"/>
    <p:sldId id="300" r:id="rId32"/>
    <p:sldId id="301" r:id="rId33"/>
    <p:sldId id="303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3" r:id="rId60"/>
    <p:sldId id="334" r:id="rId61"/>
    <p:sldId id="335" r:id="rId62"/>
    <p:sldId id="332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E2CE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1985" autoAdjust="0"/>
  </p:normalViewPr>
  <p:slideViewPr>
    <p:cSldViewPr snapToGrid="0">
      <p:cViewPr varScale="1">
        <p:scale>
          <a:sx n="78" d="100"/>
          <a:sy n="78" d="100"/>
        </p:scale>
        <p:origin x="85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F2CD5-2E2E-43E8-86BD-E45320AC3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173ED9-D861-4B2B-B4B4-21EFD4932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39DD4-9ACB-415D-A794-71A46464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4FB18-8229-450B-8A9B-A1CAFE06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8AFA2E-6047-4CAF-8EDE-562E8C9F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767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56BBF-8203-4117-A178-3DF22AAAF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464292-AE29-4E44-BA02-DB38D3890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43EE2-379C-4CBB-86C7-D214DF460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38CD95-081D-4D1E-9225-3DA247DB9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1A7A5A-1FB5-49C0-93B5-7029F450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5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59F228-7670-44CD-9817-D012E7703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A1A65E-2981-41FF-BBEE-3D2767B97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28AAF-0F4E-4BB4-A23C-C7704458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98E110-00C9-44C2-88BE-204960E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5309C-3AA2-4C14-82AD-ADCEE3EB1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6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9169D-605C-47B7-A50E-9687686B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CE9649-2F79-41C3-A9B1-E62E350FD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1FFD19-05A7-460F-B800-F09407F0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7473D-970F-4895-B6F2-3F585CE4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6250DD-F4A6-408F-8AC2-DC38A853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272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BCB7B-82BD-49E9-BC63-F2D4623A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397D07-E5DE-44DC-8241-8E08C52BA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191DB4-63A4-45BA-9FB3-4597E66B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1DB84E-696D-4DE5-9776-1AB0360A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4405C-E845-4802-91BC-0B8DC738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90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BD795-E221-42C8-9BD5-D5432D4F9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22EDF7-3D8F-4909-A8DB-608512F6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179AAE-8A0C-4D52-9B55-3C5C94D26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6C4B92-469E-479F-AA16-09F6FE01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5EBCF2-F3F7-4B2C-BAE0-844C614E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9A949C-A33A-4620-9586-AF92CF00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73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F726A-994B-4AD9-8027-37C588B5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649195-98E8-4032-B088-2DD27DCB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DA6FE5-53B0-4B81-BEBF-2C6987658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285748-81EF-48A8-9205-A739466D3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EC58BA-F6EB-4A0B-AB29-77ABC2A75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1D0077-3B1D-4905-86F7-C76F8637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D62DE7-DC4D-46F1-B453-58833068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7A2B5D-69AC-4FEE-8FE9-ABFBA229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30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887F0-F121-4313-8E7A-C992FE3E7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5E9CAE-7844-4FAD-BF1D-D265D85F7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04A444-BEFA-4115-988B-10C313D23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B68FD6-1511-4431-ABB4-3A705FB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41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38F312-E0A8-4FF1-8F20-FDE9CF7E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F670ED-CE8D-49AF-8D17-2C7EA9B1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08A77E-981C-47F1-96C3-920165C6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3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48045-6284-41CB-87F2-5AACC3A6A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EF9332-A86E-4505-A833-EBA2696E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51764F-2EF6-4012-8AA7-0176EC1D8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432D57-3DEC-4991-95A1-31A9E74D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E07F82-D6AD-420F-9749-4C556CD99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8CD808-5F90-4337-9E94-A0F1F363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41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DF69F-F746-44F0-B727-BC9AFEDE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8193F2-6C10-4CA8-9DD2-432BC92A1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75BB55-14F3-43B8-ACEA-9655A9B2C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41E481-1298-4EED-BA87-C4225314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E27F-F41C-4C8E-BB32-AE3E2E79F4E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88D6A5-FE91-44E2-A080-03DBA2AB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B27D04-6E42-4B50-ADA4-AAC55E5BC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08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E2CE"/>
            </a:gs>
            <a:gs pos="60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FE090-0102-4C4D-92D5-5FA080AF3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EE7A93-A293-4C5B-BF3B-8052F1B66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BC1C1-5F3C-4FB2-91F4-A9B03A652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5E27F-F41C-4C8E-BB32-AE3E2E79F4E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3A3F0-539E-450D-A106-77AFEC8B5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03FEB9-00E2-4539-A6C4-B3988F11C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241B6-6153-4A9D-BD90-AED81367B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23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tr-page.yandex.ru/translate?lang=en-ru&amp;url=https%3A%2F%2Fwww.geeksforgeeks.org%2Fmacroeconomics%2Ftypes-of-economic-planning%2F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nipkef.ru/about/blog/chto-yavlyaetsya-tovarom-v-ekonomike-i-kak-on-opredelyaet-rynochnuyu-ekonomiku/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DA5185-9CB0-4B03-9168-9BEE0D88D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86625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13014FA7-4D6D-47F1-8192-98E2ED6C4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781343"/>
              </p:ext>
            </p:extLst>
          </p:nvPr>
        </p:nvGraphicFramePr>
        <p:xfrm>
          <a:off x="0" y="4857750"/>
          <a:ext cx="12192000" cy="2428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667054011"/>
                    </a:ext>
                  </a:extLst>
                </a:gridCol>
              </a:tblGrid>
              <a:tr h="2428874">
                <a:tc>
                  <a:txBody>
                    <a:bodyPr/>
                    <a:lstStyle/>
                    <a:p>
                      <a:pPr algn="ctr"/>
                      <a:r>
                        <a:rPr lang="ru-RU" sz="6000" b="1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РАЦИОНАЛЬНОЕ ПОТРЕБЛЕНИЕ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175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588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E99F5AC9-87B7-4419-9773-E0E32405F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5367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24761035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Как снизить транспортные расходы?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Выбирать магазины рядом с домом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Использовать общественный транспорт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Использовать такси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 Объединять покупки в один поход в магазин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Д) Посещать удалённые торговые центры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475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025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AF8F61E7-586A-4F47-8E42-6F5262651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748761"/>
              </p:ext>
            </p:extLst>
          </p:nvPr>
        </p:nvGraphicFramePr>
        <p:xfrm>
          <a:off x="-66675" y="0"/>
          <a:ext cx="12258675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8675">
                  <a:extLst>
                    <a:ext uri="{9D8B030D-6E8A-4147-A177-3AD203B41FA5}">
                      <a16:colId xmlns:a16="http://schemas.microsoft.com/office/drawing/2014/main" val="128470619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Какие привычки помогают рационально потреблять товары?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Использование многоразовых сумок 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Использование пакетов из полиэтилена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Сортировка мусора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 Планирование бюджета 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Д) Приобретение большого количества вещей, которые потом не пригодятся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213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859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A6D1F9FC-C0F8-40CB-A675-11A6D2740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30215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62847989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 В каких случаях приобретать товар </a:t>
                      </a: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 необходимости?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Товар будет использоваться редко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Этот товар будет использоваться постоянно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Подобный товар уже приобретался ранее и пригоден к использованию в настоящее время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1325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368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796C6B8D-2188-49B2-96DE-86FE47311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982561"/>
              </p:ext>
            </p:extLst>
          </p:nvPr>
        </p:nvGraphicFramePr>
        <p:xfrm>
          <a:off x="-19050" y="0"/>
          <a:ext cx="1221105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1050">
                  <a:extLst>
                    <a:ext uri="{9D8B030D-6E8A-4147-A177-3AD203B41FA5}">
                      <a16:colId xmlns:a16="http://schemas.microsoft.com/office/drawing/2014/main" val="19917922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ПРАВИЛЬНЫЕ ОТВЕТЫ:</a:t>
                      </a:r>
                    </a:p>
                    <a:p>
                      <a:endParaRPr lang="ru-RU" sz="18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446830"/>
                  </a:ext>
                </a:extLst>
              </a:tr>
            </a:tbl>
          </a:graphicData>
        </a:graphic>
      </p:graphicFrame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46EBDE08-5E50-4F44-A354-555CE6109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4970"/>
              </p:ext>
            </p:extLst>
          </p:nvPr>
        </p:nvGraphicFramePr>
        <p:xfrm>
          <a:off x="5299587" y="790575"/>
          <a:ext cx="2939538" cy="5659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9538">
                  <a:extLst>
                    <a:ext uri="{9D8B030D-6E8A-4147-A177-3AD203B41FA5}">
                      <a16:colId xmlns:a16="http://schemas.microsoft.com/office/drawing/2014/main" val="3728627358"/>
                    </a:ext>
                  </a:extLst>
                </a:gridCol>
              </a:tblGrid>
              <a:tr h="5659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А, 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А, Б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 А, Б, 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А, Б, Г</a:t>
                      </a:r>
                    </a:p>
                    <a:p>
                      <a:pPr algn="l"/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А, В, Г</a:t>
                      </a:r>
                    </a:p>
                    <a:p>
                      <a:pPr algn="l"/>
                      <a:r>
                        <a:rPr lang="ru-RU" sz="3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 А, В</a:t>
                      </a:r>
                      <a:endParaRPr lang="ru-RU" sz="36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075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313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8D457-3449-40BC-A367-F770D2EB8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«АНАГРАММЫ»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18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5A53B-9777-4648-A747-DBF945D22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ИГНЬЕД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C915CA-FA10-429A-80E0-5E10DF5A59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3149" y="1597025"/>
            <a:ext cx="73437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40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5AFE4-DCCA-45B9-8C4E-A49A95C2D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МЕРАЛАК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90892AC-7A90-472F-8C35-FA02F94962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9350" y="1844675"/>
            <a:ext cx="718185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9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A278A-924B-4803-BD4A-AF7A46F8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АБКН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B6161D-FE52-402A-9F96-09BE4FD54D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4049" y="1953418"/>
            <a:ext cx="8124825" cy="40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79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1CD53-6B6A-4DC2-A2CA-BE6A88CE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ОКМИЭНОЯ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424382-EE51-41A6-8A34-55155A6C4A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07046" y="1690688"/>
            <a:ext cx="7577907" cy="505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14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20875-6F27-442D-B9F2-85DAAFCB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ОНКИПНЕЛАЯ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D9F77C-FF3E-43F6-B1BE-166D67BBD7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30420" y="1690688"/>
            <a:ext cx="4931159" cy="493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62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8AF57-CF4A-4C94-8ABD-D896B9AE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7999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«БЛИЦ-ОПРОС»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b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659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70D1F-5727-49D9-B86F-612FBB40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ДБЮТЖЕ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DCBD0E-BE49-4CF4-9DB2-870A611CE2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88109" y="1976003"/>
            <a:ext cx="6408174" cy="430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21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304E6-A62E-460F-89EE-0BA296F4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ОВТАР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A752C4-794B-4522-A2CA-B7A3CC2AC8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61780" y="1953443"/>
            <a:ext cx="4746478" cy="472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99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8C8C5-8252-42E2-ADEC-6F2BBA62F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ЦАЕН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3824056-0C51-4621-AE9E-4881B6E3D3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8173" y="2009559"/>
            <a:ext cx="7134065" cy="40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16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2D767-8F09-4A3F-AB7A-DEC1C116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РУСЫРЕС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CA431B-AAB9-42E0-B788-5CF28C0118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23967" y="1857861"/>
            <a:ext cx="5235075" cy="481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41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0D82A-E40D-4525-896F-457DAB10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ОНСОНОЗНАЕ РЕПОТЕБЛНИЕ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3436EAB-C247-40C2-94A7-6F65B6D07A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5618" y="1824034"/>
            <a:ext cx="8886419" cy="46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58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AC93-F7BF-486B-8E2E-2A6CA7550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4713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ПРАВИЛЬНЫЕ ОТВЕТЫ: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AE58C9-1460-40E0-B627-900598996D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0767" y="1376516"/>
            <a:ext cx="5181600" cy="4660490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ДЕНЬГИ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РЕКЛАМА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БАНК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</a:t>
            </a:r>
            <a:endParaRPr kumimoji="0" lang="ru-RU" sz="3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НАКОПЛЕНИЯ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БЮДЖЕТ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3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</a:t>
            </a:r>
            <a:endParaRPr kumimoji="0" lang="ru-RU" sz="3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3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</a:t>
            </a:r>
            <a:endParaRPr kumimoji="0" lang="ru-RU" sz="3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3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endParaRPr kumimoji="0" lang="ru-RU" sz="3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10. ОСОЗНАННОЕ ПОТРЕБЛЕНИЕ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309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53E99839-7D58-4F54-99C7-1D9718941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78245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668062114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6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6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lang="ru-RU" sz="6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РАУНД </a:t>
                      </a:r>
                    </a:p>
                    <a:p>
                      <a:pPr algn="ctr"/>
                      <a:endParaRPr lang="ru-RU" sz="6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6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«ЗАГАДКИ»</a:t>
                      </a:r>
                    </a:p>
                    <a:p>
                      <a:pPr algn="ctr"/>
                      <a:r>
                        <a:rPr lang="ru-RU" sz="20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369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73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B1906-6659-4356-BBDE-FFD4031C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71071"/>
          </a:xfrm>
        </p:spPr>
        <p:txBody>
          <a:bodyPr/>
          <a:lstStyle/>
          <a:p>
            <a:pPr algn="ctr"/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План ожидаемых доходов и </a:t>
            </a:r>
            <a:r>
              <a:rPr lang="ru-RU" sz="60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чёткий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график всех расходов, куда потратить, куда – нет</a:t>
            </a:r>
            <a:r>
              <a:rPr lang="ru-RU" sz="60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составляется 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899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0D030-BA00-447D-9A44-BBE41D214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6" y="365125"/>
            <a:ext cx="11336594" cy="2250255"/>
          </a:xfrm>
        </p:spPr>
        <p:txBody>
          <a:bodyPr>
            <a:normAutofit fontScale="90000"/>
          </a:bodyPr>
          <a:lstStyle/>
          <a:p>
            <a:pPr algn="ctr"/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endParaRPr lang="ru-RU" sz="6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FCCCB081-2081-4504-90AA-E5A7441B7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57486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70945597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60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6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6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 денег за работу за неделю, месяц, год, чтоб бюджет пополнить снова называется... 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2560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537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2A6DC-8F4D-4AFB-BA38-DA958293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ru-RU" sz="50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50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– плюс, а это – минус, но есть и в них необходимость и человеком, и заводом осуществляются…</a:t>
            </a:r>
            <a:endParaRPr lang="ru-RU" sz="5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1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9ADA8F4F-E73A-42FB-AC87-E84D09760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802715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248244208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40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Рациональное потребление — это: 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Осознанный подход к тратам ресурсов (воды, электричества, тепла) и выбору товаров, производство которых не наносит вред окружающей среде</a:t>
                      </a:r>
                    </a:p>
                    <a:p>
                      <a:pPr algn="just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Необдуманное использование ресурсов, приобретение товаров любого качества в большом количестве</a:t>
                      </a:r>
                      <a:endParaRPr lang="ru-RU" sz="4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267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216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E14C6-0E6B-4088-8CD9-EC564B5DE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5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меньшие средства купил что-то новое, больше денег сохранил – это ..</a:t>
            </a:r>
            <a:r>
              <a:rPr lang="ru-RU" sz="5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57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DCD567-7B0F-4514-BD75-35867C923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8490"/>
            <a:ext cx="12192000" cy="6946489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Финансы, постоянно оставляемые </a:t>
            </a:r>
            <a:r>
              <a:rPr lang="ru-RU" sz="60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нужные приобретения, это …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933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3FCA9-96FA-40A7-9B6C-9F01CAA8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На товаре быть должна обязательно ..</a:t>
            </a:r>
            <a:r>
              <a:rPr lang="ru-RU" sz="60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ru-RU" sz="2800" b="0" u="none" strike="noStrike" dirty="0">
                <a:effectLst/>
                <a:latin typeface="YS Text"/>
                <a:hlinkClick r:id="rId2"/>
              </a:rPr>
            </a:b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840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4CA6B-1ACC-4A72-85E9-93A76E1A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Все, что продаётся, одинаково зовётся: и продукты, и диван называются … </a:t>
            </a:r>
            <a:br>
              <a:rPr lang="ru-RU" b="0" u="none" strike="noStrike" dirty="0">
                <a:effectLst/>
                <a:latin typeface="YS Text"/>
                <a:hlinkClick r:id="rId2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104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69A26EDA-C7E1-406A-8014-20BB3BBB1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28664"/>
              </p:ext>
            </p:extLst>
          </p:nvPr>
        </p:nvGraphicFramePr>
        <p:xfrm>
          <a:off x="1" y="-1"/>
          <a:ext cx="12192000" cy="6971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503169123"/>
                    </a:ext>
                  </a:extLst>
                </a:gridCol>
              </a:tblGrid>
              <a:tr h="69710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ПРАВИЛЬНЫЕ ОТВЕТЫ: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742950" indent="-742950" algn="l">
                        <a:buAutoNum type="arabicPeriod"/>
                      </a:pPr>
                      <a:endParaRPr lang="ru-RU" sz="36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42950" indent="-742950" algn="l">
                        <a:buAutoNum type="arabicPeriod"/>
                      </a:pPr>
                      <a:endParaRPr lang="ru-RU" sz="36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42950" indent="-742950">
                        <a:buAutoNum type="arabicPeriod"/>
                      </a:pPr>
                      <a:endParaRPr lang="ru-RU" sz="40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42950" indent="-742950">
                        <a:buAutoNum type="arabicPeriod"/>
                      </a:pPr>
                      <a:endParaRPr lang="ru-RU" sz="40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42950" indent="-742950">
                        <a:buAutoNum type="arabicPeriod"/>
                      </a:pPr>
                      <a:endParaRPr lang="ru-RU" sz="40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42950" indent="-742950">
                        <a:buAutoNum type="arabicPeriod"/>
                      </a:pPr>
                      <a:endParaRPr lang="ru-RU" sz="40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515449"/>
                  </a:ext>
                </a:extLst>
              </a:tr>
            </a:tbl>
          </a:graphicData>
        </a:graphic>
      </p:graphicFrame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9DFDB05-6310-4B23-B3FB-E78285B44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326073"/>
              </p:ext>
            </p:extLst>
          </p:nvPr>
        </p:nvGraphicFramePr>
        <p:xfrm>
          <a:off x="3654323" y="1325446"/>
          <a:ext cx="4939072" cy="646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9072">
                  <a:extLst>
                    <a:ext uri="{9D8B030D-6E8A-4147-A177-3AD203B41FA5}">
                      <a16:colId xmlns:a16="http://schemas.microsoft.com/office/drawing/2014/main" val="1392591276"/>
                    </a:ext>
                  </a:extLst>
                </a:gridCol>
              </a:tblGrid>
              <a:tr h="5246378">
                <a:tc>
                  <a:txBody>
                    <a:bodyPr/>
                    <a:lstStyle/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4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4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4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4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ЭКОНОМИЯ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4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НАКОПЛЕНИЯ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4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ЦЕНА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4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ТОВАР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kumimoji="0" lang="ru-RU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982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428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CF0CFF-213F-498E-A045-5A3D37248993}"/>
              </a:ext>
            </a:extLst>
          </p:cNvPr>
          <p:cNvSpPr txBox="1"/>
          <p:nvPr/>
        </p:nvSpPr>
        <p:spPr>
          <a:xfrm>
            <a:off x="3048000" y="458956"/>
            <a:ext cx="609600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IV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«РЕБУСЫ»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988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B7E71-2183-4FEE-8A53-509A6536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36B9B7-747C-466C-BBC3-C74098AE7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0080"/>
            <a:ext cx="12290323" cy="73380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B4DE29-A87F-4A0C-ABA3-5F4DD5AD0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80080"/>
            <a:ext cx="12290323" cy="782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66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6023C-6C23-4DD5-B64C-3B9C3CF11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826" y="0"/>
            <a:ext cx="12260826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D2BC8A-6449-4104-84E1-5DD8B7AAC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7" y="0"/>
            <a:ext cx="1266299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C0759D-313F-43A0-B841-FA08D6DF1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3279" y="-2"/>
            <a:ext cx="13085885" cy="69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09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BB149-D6BC-4BD6-BF3F-892A482C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301DD2-5F6C-44D9-8BAC-85E6E6094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E41D02-1FBA-430A-A55D-2494BD0B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355" y="0"/>
            <a:ext cx="12636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84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43BD1-7CBC-419B-8D3A-64ACEE1E1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E9A574-2FF9-4DD0-B329-94BF274B5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D95DD6-B8C3-47EA-9207-348CFE5F5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74" y="-1"/>
            <a:ext cx="13064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6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6F3A452E-5F66-4729-A2A7-9AD9F7443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193879"/>
              </p:ext>
            </p:extLst>
          </p:nvPr>
        </p:nvGraphicFramePr>
        <p:xfrm>
          <a:off x="28575" y="0"/>
          <a:ext cx="12163425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3425">
                  <a:extLst>
                    <a:ext uri="{9D8B030D-6E8A-4147-A177-3AD203B41FA5}">
                      <a16:colId xmlns:a16="http://schemas.microsoft.com/office/drawing/2014/main" val="202597657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Важно составлять список покупок, </a:t>
                      </a: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потому что он помогает:</a:t>
                      </a:r>
                    </a:p>
                    <a:p>
                      <a:pPr algn="l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Не забыть нужные товары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Совершить много импульсивных покупок</a:t>
                      </a:r>
                    </a:p>
                    <a:p>
                      <a:pPr algn="l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Сэкономить деньги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 Увеличить количество ненужных вещей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0250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316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034FA-15CF-4C3F-B51C-FE322448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CD39B2-B8C9-427A-AAB3-5F108F88F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27F771-7DEC-47E3-BB20-1B94511AF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41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74EA2-E972-4523-A7B3-53178E5A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826" y="0"/>
            <a:ext cx="12260826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1407DE-AAD0-42FA-99DF-0810AABE4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00CB0A-5823-4283-8201-D42FB9A60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035"/>
            <a:ext cx="12260825" cy="707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65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1B115-83E7-4B54-BE83-0ED98276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24F0A4-6AE7-4CAC-B49C-112EF0323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6AAF64-46BD-42D6-B519-51646C8A7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58" y="0"/>
            <a:ext cx="128581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63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7827D-D940-439C-B01B-43DCF130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69AD11-D3C5-44F6-A2C3-72E095920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3ABD1F-A504-410C-A914-29D47ECC5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33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11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BE70C-46E4-45A9-89E1-CEF388436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C17CBA-2976-475B-9B77-2D8C20042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FA4254-2FFD-48C0-BDA5-B5597CDAE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70" y="0"/>
            <a:ext cx="12657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57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633A3-EF85-440E-8125-0591B917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826" y="0"/>
            <a:ext cx="12260826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67E199-A30B-4255-BBEE-82FE98805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CBDA99-D40C-42C3-A029-930EA63A1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79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2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22C14-AA12-4D6D-9DB9-1487DA56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ПРАВИЛЬНЫЕ ОТВЕТЫ:</a:t>
            </a:r>
            <a:b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B36E4819-B87D-42DC-B55E-3B5B3D20C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420214"/>
              </p:ext>
            </p:extLst>
          </p:nvPr>
        </p:nvGraphicFramePr>
        <p:xfrm>
          <a:off x="3801806" y="1258800"/>
          <a:ext cx="5450348" cy="5328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0348">
                  <a:extLst>
                    <a:ext uri="{9D8B030D-6E8A-4147-A177-3AD203B41FA5}">
                      <a16:colId xmlns:a16="http://schemas.microsoft.com/office/drawing/2014/main" val="996859194"/>
                    </a:ext>
                  </a:extLst>
                </a:gridCol>
              </a:tblGrid>
              <a:tr h="53288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БЮДЖЕТ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СБЕРЕЖЕНИЯ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ПЛАНИРОВАНИЕ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ФИНАНСОВАЯ ЦЕЛЬ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ТРАТЫ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СКИДКА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 АКЦИЯ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ДОХОДЫ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ПОКУПКА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 РАСХОДЫ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89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593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4B521-4B2F-409E-AD75-5A71CCFCC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317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«ПОСЛОВИЦЫ»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9044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7919F-C732-49BD-BFC9-9C22B43F3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Копейка рубль бережет,</a:t>
            </a:r>
            <a:b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 рубль - …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430747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B7D88-7460-41B5-B335-93CB9B12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Денег наживёшь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без нужды 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862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A8A390E-6169-4498-9412-E479194B12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823857"/>
              </p:ext>
            </p:extLst>
          </p:nvPr>
        </p:nvGraphicFramePr>
        <p:xfrm>
          <a:off x="-38100" y="1"/>
          <a:ext cx="122301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0100">
                  <a:extLst>
                    <a:ext uri="{9D8B030D-6E8A-4147-A177-3AD203B41FA5}">
                      <a16:colId xmlns:a16="http://schemas.microsoft.com/office/drawing/2014/main" val="1298839246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ru-RU" sz="4000" b="1" i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Важно правильно оценивать рекламные сообщения и не поддаваться </a:t>
                      </a: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маркетинговые уловки, потому что:</a:t>
                      </a:r>
                    </a:p>
                    <a:p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 Реклама часто манипулирует потребителем, заставляя покупать ненужные вещи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Любая скидка – это выгодно, чем больше вещей, тем лучше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507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6510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9EE05-11DE-4D86-9F93-36D2122D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Деньги счёт любят, а хлеб -…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042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BD89D-C0A6-48D0-BDD9-629CD841E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658" y="0"/>
            <a:ext cx="12270658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Был бы ум – будет и рубль,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 не будет ума, - …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72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AEC48-D66F-4928-BB77-0E1DC364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826" y="0"/>
            <a:ext cx="12260826" cy="685799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Беден не тот, у кого мало,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 тот - …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657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18866-247B-48EB-B33D-A2EE9232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ПРАВИЛЬНЫЕ ОТВЕТЫ: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B6526A44-1BE6-4E91-A045-10381EEED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429304"/>
              </p:ext>
            </p:extLst>
          </p:nvPr>
        </p:nvGraphicFramePr>
        <p:xfrm>
          <a:off x="3746091" y="1690688"/>
          <a:ext cx="5761702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1702">
                  <a:extLst>
                    <a:ext uri="{9D8B030D-6E8A-4147-A177-3AD203B41FA5}">
                      <a16:colId xmlns:a16="http://schemas.microsoft.com/office/drawing/2014/main" val="996859194"/>
                    </a:ext>
                  </a:extLst>
                </a:gridCol>
              </a:tblGrid>
              <a:tr h="2723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ГОЛОВУ СТЕРЕЖЕТ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ПРОЖИВЁШЬ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МЕРУ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НЕ БУДЕТ И РУБЛЯ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КОМУ МАЛО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89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4333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BD9039-2D1A-4E6F-BA25-B9F6228F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987" y="0"/>
            <a:ext cx="12309987" cy="6857999"/>
          </a:xfrm>
        </p:spPr>
        <p:txBody>
          <a:bodyPr/>
          <a:lstStyle/>
          <a:p>
            <a:pPr algn="ctr"/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БЮДЖЕТА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5060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1079A-F25D-450E-AEA8-E25B92AF1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0913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планируют бюджет на месяц. Считается, что весь бюджет нужно распределить по схеме 50/30/20. Где 50 – это обязательные расходы, 30 – желаемые, 20 – резервный фонд и накопления.  Впиши расходы из списка в каждую из трех категорий.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CEDCBC-38B8-4AF5-8FF5-2718095E5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0544"/>
            <a:ext cx="12192000" cy="587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8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9D2CC-485D-477A-858D-C635C87B2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410"/>
          </a:xfrm>
        </p:spPr>
        <p:txBody>
          <a:bodyPr/>
          <a:lstStyle/>
          <a:p>
            <a:pPr algn="ctr"/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ПРАВИЛЬНЫЕ ОТВЕТЫ: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ABCC5D3-6909-48B9-BFE0-18226EE9C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312528"/>
              </p:ext>
            </p:extLst>
          </p:nvPr>
        </p:nvGraphicFramePr>
        <p:xfrm>
          <a:off x="383458" y="1204616"/>
          <a:ext cx="11356260" cy="54419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85420">
                  <a:extLst>
                    <a:ext uri="{9D8B030D-6E8A-4147-A177-3AD203B41FA5}">
                      <a16:colId xmlns:a16="http://schemas.microsoft.com/office/drawing/2014/main" val="2389383350"/>
                    </a:ext>
                  </a:extLst>
                </a:gridCol>
                <a:gridCol w="3785420">
                  <a:extLst>
                    <a:ext uri="{9D8B030D-6E8A-4147-A177-3AD203B41FA5}">
                      <a16:colId xmlns:a16="http://schemas.microsoft.com/office/drawing/2014/main" val="4035738491"/>
                    </a:ext>
                  </a:extLst>
                </a:gridCol>
                <a:gridCol w="3785420">
                  <a:extLst>
                    <a:ext uri="{9D8B030D-6E8A-4147-A177-3AD203B41FA5}">
                      <a16:colId xmlns:a16="http://schemas.microsoft.com/office/drawing/2014/main" val="1744950504"/>
                    </a:ext>
                  </a:extLst>
                </a:gridCol>
              </a:tblGrid>
              <a:tr h="5441990">
                <a:tc>
                  <a:txBody>
                    <a:bodyPr/>
                    <a:lstStyle/>
                    <a:p>
                      <a:r>
                        <a:rPr lang="ru-RU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Обязательные расходы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ru-RU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 питания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ru-RU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коммунальных услуг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ru-RU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сотовую связь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ru-RU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Проездные билеты на метро и автобус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Необязательные расходы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ru-RU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Билеты в кино для всей семьи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ru-RU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Новые летние кроссовки для мамы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ru-RU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Новая игрушка для кота Васьки</a:t>
                      </a:r>
                    </a:p>
                    <a:p>
                      <a:pPr marL="514350" indent="-514350">
                        <a:buAutoNum type="arabicPeriod"/>
                      </a:pPr>
                      <a:endParaRPr lang="ru-RU" sz="2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Резервный фонд и накопления</a:t>
                      </a:r>
                    </a:p>
                    <a:p>
                      <a:r>
                        <a:rPr lang="ru-RU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Перевод на накопительный счёт «Финансовая подушка безопасности»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521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8787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59055-D996-46E1-A619-BBF8910D1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VII 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РАУНД 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РАЗУМНЫЕ ПОКУПКИ</a:t>
            </a: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b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1310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BCE60-CF54-4B11-ABF9-BDBBED66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попросили ребёнка сходить в магазин за продуктами, дали ему 1410 рублей. Помогите ему купить нужные продукты. Обратите внимание на цены, он не должен потратить больше. Совершайте покупки разумно!</a:t>
            </a:r>
          </a:p>
        </p:txBody>
      </p:sp>
    </p:spTree>
    <p:extLst>
      <p:ext uri="{BB962C8B-B14F-4D97-AF65-F5344CB8AC3E}">
        <p14:creationId xmlns:p14="http://schemas.microsoft.com/office/powerpoint/2010/main" val="8585759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40E0D3-D2FA-483A-9F8F-EF7323DEF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6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F495DAEB-6AD4-4126-BB3C-183E45EF8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270527"/>
              </p:ext>
            </p:extLst>
          </p:nvPr>
        </p:nvGraphicFramePr>
        <p:xfrm>
          <a:off x="-9525" y="0"/>
          <a:ext cx="12201525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1525">
                  <a:extLst>
                    <a:ext uri="{9D8B030D-6E8A-4147-A177-3AD203B41FA5}">
                      <a16:colId xmlns:a16="http://schemas.microsoft.com/office/drawing/2014/main" val="209440335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Какие правила помогут </a:t>
                      </a: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сократить пищевые отходы?</a:t>
                      </a:r>
                    </a:p>
                    <a:p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Правильное хранение продуктов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Планирование меню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Покупка того, что потом не будет употребляться в пищу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380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0233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83E22-5719-4720-9941-0D94A56A5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ПРАВИЛЬНЫЕ ОТВЕТЫ: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F02BC11-772F-45B9-9420-335F8568E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133901"/>
              </p:ext>
            </p:extLst>
          </p:nvPr>
        </p:nvGraphicFramePr>
        <p:xfrm>
          <a:off x="4031226" y="1554480"/>
          <a:ext cx="4729315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9315">
                  <a:extLst>
                    <a:ext uri="{9D8B030D-6E8A-4147-A177-3AD203B41FA5}">
                      <a16:colId xmlns:a16="http://schemas.microsoft.com/office/drawing/2014/main" val="1367939211"/>
                    </a:ext>
                  </a:extLst>
                </a:gridCol>
              </a:tblGrid>
              <a:tr h="3637935">
                <a:tc>
                  <a:txBody>
                    <a:bodyPr/>
                    <a:lstStyle/>
                    <a:p>
                      <a:r>
                        <a:rPr lang="ru-RU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 – 99 руб.</a:t>
                      </a:r>
                    </a:p>
                    <a:p>
                      <a:r>
                        <a:rPr lang="ru-RU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ЧЕРНЫЙ ЧАЙ – 225 руб.</a:t>
                      </a:r>
                    </a:p>
                    <a:p>
                      <a:r>
                        <a:rPr lang="ru-RU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ФАРШ КУРИНЫЙ – 189 руб.</a:t>
                      </a:r>
                    </a:p>
                    <a:p>
                      <a:r>
                        <a:rPr lang="ru-RU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ПОМИДОРЫ – 259 руб. </a:t>
                      </a:r>
                    </a:p>
                    <a:p>
                      <a:r>
                        <a:rPr lang="ru-RU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ОГУРЦЫ – 189 руб. </a:t>
                      </a:r>
                    </a:p>
                    <a:p>
                      <a:r>
                        <a:rPr lang="ru-RU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ЯБЛОКИ – 129 руб.</a:t>
                      </a:r>
                    </a:p>
                    <a:p>
                      <a:r>
                        <a:rPr lang="ru-RU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СЛИВОЧНОЕ МАСЛО – 283 руб. </a:t>
                      </a:r>
                    </a:p>
                    <a:p>
                      <a:pPr algn="ctr"/>
                      <a:r>
                        <a:rPr lang="ru-RU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ctr"/>
                      <a:r>
                        <a:rPr lang="ru-RU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ВИДОВ ПРОДУКТОВ </a:t>
                      </a:r>
                    </a:p>
                    <a:p>
                      <a:pPr algn="ctr"/>
                      <a:r>
                        <a:rPr lang="ru-RU" sz="2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ОБЩУЮ СУММУ 1373 РУБ.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244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106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CA76B9-E53F-4866-8BCB-977138076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686" y="0"/>
            <a:ext cx="5322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178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CE354-962B-4182-A8E0-D9A649BA9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20810"/>
          </a:xfrm>
        </p:spPr>
        <p:txBody>
          <a:bodyPr/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999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A0C809F6-4D77-4C3B-B378-A88D6D56E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98933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44598325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40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Каким товарам пищевой промышленности</a:t>
                      </a:r>
                    </a:p>
                    <a:p>
                      <a:pPr algn="ctr"/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лучше отдавать предпочтение:</a:t>
                      </a:r>
                    </a:p>
                    <a:p>
                      <a:endParaRPr lang="ru-RU" sz="4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А) Местным товарам, так как они свежее, требуют меньше затрат на транспортировку, поддерживают местную экономику </a:t>
                      </a:r>
                    </a:p>
                    <a:p>
                      <a:r>
                        <a:rPr lang="ru-RU" sz="40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Б) Товарам любых производителей с различным сроком годности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/>
                        <a:t> </a:t>
                      </a:r>
                    </a:p>
                    <a:p>
                      <a:br>
                        <a:rPr lang="ru-RU" dirty="0"/>
                      </a:br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023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49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3935A31-A24D-48FE-95EE-CA9C16E27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832337"/>
              </p:ext>
            </p:extLst>
          </p:nvPr>
        </p:nvGraphicFramePr>
        <p:xfrm>
          <a:off x="0" y="-1"/>
          <a:ext cx="12192000" cy="6962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946484459"/>
                    </a:ext>
                  </a:extLst>
                </a:gridCol>
              </a:tblGrid>
              <a:tr h="6962775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Какую упаковку лучше  выбирать?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Минималистичную из перерабатываемых материалов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Яркую одноразовую 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867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59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1EB8438-7956-4C1A-B394-F17516BAE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84132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75442435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 Осознанные покупки — это:</a:t>
                      </a:r>
                    </a:p>
                    <a:p>
                      <a:pPr algn="ctr"/>
                      <a:endParaRPr lang="ru-RU" sz="4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А) Оценка реальной необходимости вещи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Б) Сравнение цен</a:t>
                      </a:r>
                    </a:p>
                    <a:p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В) Проверка сроков годности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Г) Принятие импульсивных решений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4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Д) Покупка товаров по самой высокой цене</a:t>
                      </a: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753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7479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</TotalTime>
  <Words>968</Words>
  <Application>Microsoft Office PowerPoint</Application>
  <PresentationFormat>Широкоэкранный</PresentationFormat>
  <Paragraphs>188</Paragraphs>
  <Slides>62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Times New Roman</vt:lpstr>
      <vt:lpstr>YS Text</vt:lpstr>
      <vt:lpstr>Тема Office</vt:lpstr>
      <vt:lpstr>Презентация PowerPoint</vt:lpstr>
      <vt:lpstr>I РАУНД   «БЛИЦ-ОПРОС» 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 РАУНД   «АНАГРАММЫ» ?</vt:lpstr>
      <vt:lpstr>ИГНЬЕД</vt:lpstr>
      <vt:lpstr>МЕРАЛАК</vt:lpstr>
      <vt:lpstr>АБКН</vt:lpstr>
      <vt:lpstr>ОКМИЭНОЯ</vt:lpstr>
      <vt:lpstr>ОНКИПНЕЛАЯ</vt:lpstr>
      <vt:lpstr>ДБЮТЖЕ</vt:lpstr>
      <vt:lpstr>ОВТАР</vt:lpstr>
      <vt:lpstr>ЦАЕН</vt:lpstr>
      <vt:lpstr>РУСЫРЕС</vt:lpstr>
      <vt:lpstr>ОНСОНОЗНАЕ РЕПОТЕБЛНИЕ</vt:lpstr>
      <vt:lpstr>ПРАВИЛЬНЫЕ ОТВЕТЫ: </vt:lpstr>
      <vt:lpstr>Презентация PowerPoint</vt:lpstr>
      <vt:lpstr>1. План ожидаемых доходов и чёткий график всех расходов, куда потратить, куда – нет, так составляется …</vt:lpstr>
      <vt:lpstr>       </vt:lpstr>
      <vt:lpstr>3. Доходы – плюс, а это – минус, но есть и в них необходимость и человеком, и заводом осуществляются…</vt:lpstr>
      <vt:lpstr>4. За меньшие средства купил что-то новое, больше денег сохранил – это ...</vt:lpstr>
      <vt:lpstr>5. Финансы, постоянно оставляемые  на нужные приобретения, это …</vt:lpstr>
      <vt:lpstr>6. На товаре быть должна обязательно ...  </vt:lpstr>
      <vt:lpstr>7. Все, что продаётся, одинаково зовётся: и продукты, и диван называются …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ПРАВИЛЬНЫЕ ОТВЕТЫ: </vt:lpstr>
      <vt:lpstr>V РАУНД   «ПОСЛОВИЦЫ» ? </vt:lpstr>
      <vt:lpstr>1. Копейка рубль бережет,  а рубль - …</vt:lpstr>
      <vt:lpstr>2. Денег наживёшь – без нужды …</vt:lpstr>
      <vt:lpstr>3. Деньги счёт любят, а хлеб -…</vt:lpstr>
      <vt:lpstr>4. Был бы ум – будет и рубль,  а не будет ума, - … </vt:lpstr>
      <vt:lpstr>5. Беден не тот, у кого мало,  а тот - … </vt:lpstr>
      <vt:lpstr>ПРАВИЛЬНЫЕ ОТВЕТЫ:</vt:lpstr>
      <vt:lpstr>VI РАУНД   «ПЛАНИРОВАНИЕ БЮДЖЕТА» ? </vt:lpstr>
      <vt:lpstr>Семья планируют бюджет на месяц. Считается, что весь бюджет нужно распределить по схеме 50/30/20. Где 50 – это обязательные расходы, 30 – желаемые, 20 – резервный фонд и накопления.  Впиши расходы из списка в каждую из трех категорий. </vt:lpstr>
      <vt:lpstr>ПРАВИЛЬНЫЕ ОТВЕТЫ:</vt:lpstr>
      <vt:lpstr>VII РАУНД   «РАЗУМНЫЕ ПОКУПКИ» ? </vt:lpstr>
      <vt:lpstr>Родители попросили ребёнка сходить в магазин за продуктами, дали ему 1410 рублей. Помогите ему купить нужные продукты. Обратите внимание на цены, он не должен потратить больше. Совершайте покупки разумно!</vt:lpstr>
      <vt:lpstr>Презентация PowerPoint</vt:lpstr>
      <vt:lpstr>ПРАВИЛЬНЫЕ ОТВЕТЫ: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231</cp:revision>
  <dcterms:created xsi:type="dcterms:W3CDTF">2025-11-24T00:35:59Z</dcterms:created>
  <dcterms:modified xsi:type="dcterms:W3CDTF">2025-12-16T05:37:21Z</dcterms:modified>
</cp:coreProperties>
</file>