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38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74" r:id="rId2"/>
  </p:sldMasterIdLst>
  <p:notesMasterIdLst>
    <p:notesMasterId r:id="rId50"/>
  </p:notesMasterIdLst>
  <p:sldIdLst>
    <p:sldId id="256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304" r:id="rId30"/>
    <p:sldId id="305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3" r:id="rId48"/>
    <p:sldId id="306" r:id="rId4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344">
          <p15:clr>
            <a:srgbClr val="A4A3A4"/>
          </p15:clr>
        </p15:guide>
        <p15:guide id="2" pos="6630">
          <p15:clr>
            <a:srgbClr val="A4A3A4"/>
          </p15:clr>
        </p15:guide>
        <p15:guide id="3" orient="horz" pos="3748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9" roundtripDataSignature="AMtx7mhhWzIZmUEps41gPB2mDb1CN7Iol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lga Arzamasova" initials="" lastIdx="5" clrIdx="0"/>
  <p:cmAuthor id="1" name="Marina Matasova" initials="" lastIdx="17" clrIdx="1"/>
  <p:cmAuthor id="2" name="Надежда Лобазникова" initials="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CFA31C3-0019-4DA7-9F34-F92FC708469E}">
  <a:tblStyle styleId="{FCFA31C3-0019-4DA7-9F34-F92FC708469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38E3A1-713D-4120-99F1-53584FAA749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02" autoAdjust="0"/>
    <p:restoredTop sz="94726"/>
  </p:normalViewPr>
  <p:slideViewPr>
    <p:cSldViewPr snapToGrid="0">
      <p:cViewPr varScale="1">
        <p:scale>
          <a:sx n="102" d="100"/>
          <a:sy n="102" d="100"/>
        </p:scale>
        <p:origin x="176" y="496"/>
      </p:cViewPr>
      <p:guideLst>
        <p:guide orient="horz" pos="1344"/>
        <p:guide pos="6630"/>
        <p:guide orient="horz" pos="37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60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customschemas.google.com/relationships/presentationmetadata" Target="meta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2-25T18:51:21.105" idx="10">
    <p:pos x="4855" y="2001"/>
    <p:text>Дизайнеру:
Перерисовать картинку или заменить на похожую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BHu6ONsM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2-25T23:50:37.663" idx="13">
    <p:pos x="4907" y="2799"/>
    <p:text>Дизайнеру:
Перерисовать или найти похожую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BHu6ONsU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2-24T19:38:19.227" idx="16">
    <p:pos x="4936" y="2024"/>
    <p:text>Дизайнеру:
Перерисовать картинку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BHvX3dsY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2-24T19:19:41.999" idx="17">
    <p:pos x="4677" y="1559"/>
    <p:text>Дизайнеру:
Перерисовать или найти похожую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BHvX3dsQ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7" name="Google Shape;4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2bc05dadb24_0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1" name="Google Shape;581;g2bc05dadb24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2bc05dadb24_0_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0" name="Google Shape;590;g2bc05dadb24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2bc05dadb24_0_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7" name="Google Shape;597;g2bc05dad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2bc05dadb24_0_7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0" name="Google Shape;610;g2bc05dadb24_0_7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2bc05dadb24_0_1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9" name="Google Shape;619;g2bc05dadb24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2bc05dadb24_0_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9" name="Google Shape;629;g2bc05dadb24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2bc05dadb24_0_1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6" name="Google Shape;636;g2bc05dadb24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2c2f30bcae2_1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4" name="Google Shape;644;g2c2f30bcae2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2bc05dadb24_0_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g2bc05dadb24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2bc05dadb24_0_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0" name="Google Shape;660;g2bc05dadb24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7" name="Google Shape;48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2bc05dadb24_0_8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7" name="Google Shape;667;g2bc05dadb24_0_8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2c2f30bcae2_1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4" name="Google Shape;674;g2c2f30bcae2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2c2f30bcae2_1_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1" name="Google Shape;681;g2c2f30bcae2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2c2f30bcae2_1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8" name="Google Shape;688;g2c2f30bcae2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2c2f30bcae2_1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5" name="Google Shape;695;g2c2f30bcae2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2c2f30bcae2_1_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2" name="Google Shape;702;g2c2f30bcae2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2bc05dadb24_0_9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9" name="Google Shape;709;g2bc05dadb24_0_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2bc05dadb24_0_9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8" name="Google Shape;718;g2bc05dadb24_0_9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2bc05dadb24_0_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6" name="Google Shape;726;g2bc05dadb24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2bc05dadb24_0_10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4" name="Google Shape;734;g2bc05dadb24_0_1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2bc05dadb2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1" name="Google Shape;501;g2bc05dadb2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2bc05dadb24_0_10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1" name="Google Shape;741;g2bc05dadb24_0_1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2bc05dadb24_0_1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9" name="Google Shape;749;g2bc05dadb24_0_1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2bc05dadb24_0_11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7" name="Google Shape;757;g2bc05dadb24_0_1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2bc05dadb24_0_7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4" name="Google Shape;764;g2bc05dadb24_0_7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2bc05dadb24_0_7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2" name="Google Shape;772;g2bc05dadb24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2bc9d32c248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0" name="Google Shape;780;g2bc9d32c24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2bc05dadb24_0_1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7" name="Google Shape;787;g2bc05dadb24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2bc05dadb24_0_1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2" name="Google Shape;802;g2bc05dadb24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2bc05dadb24_0_7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0" name="Google Shape;810;g2bc05dadb24_0_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2bc05dadb24_0_1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9" name="Google Shape;819;g2bc05dadb24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bc05dadb24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1" name="Google Shape;511;g2bc05dadb2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2bc05dadb24_0_7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6" name="Google Shape;826;g2bc05dadb24_0_7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2bc05dadb24_0_1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3" name="Google Shape;833;g2bc05dadb24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2bc05dadb24_0_5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0" name="Google Shape;840;g2bc05dadb24_0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2bc05dadb24_0_5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9" name="Google Shape;849;g2bc05dadb24_0_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2bc05dadb24_0_6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6" name="Google Shape;866;g2bc05dadb24_0_6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2bc05dadb24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0" name="Google Shape;520;g2bc05dadb24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2bc05dadb24_0_7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8" name="Google Shape;528;g2bc05dadb24_0_7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2bc05dadb24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8" name="Google Shape;548;g2bc05dadb2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2bc05dadb24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6" name="Google Shape;556;g2bc05dadb24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2bc05dadb24_0_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8" name="Google Shape;568;g2bc05dadb24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jpg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/>
          <p:nvPr/>
        </p:nvSpPr>
        <p:spPr>
          <a:xfrm>
            <a:off x="2049382" y="1858411"/>
            <a:ext cx="8093236" cy="3379304"/>
          </a:xfrm>
          <a:prstGeom prst="rect">
            <a:avLst/>
          </a:prstGeom>
          <a:solidFill>
            <a:srgbClr val="F9F7F9"/>
          </a:solidFill>
          <a:ln>
            <a:noFill/>
          </a:ln>
          <a:effectLst>
            <a:outerShdw blurRad="88900" dist="63500" dir="2700000" algn="tl" rotWithShape="0">
              <a:srgbClr val="000000">
                <a:alpha val="549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8"/>
          <p:cNvSpPr txBox="1">
            <a:spLocks noGrp="1"/>
          </p:cNvSpPr>
          <p:nvPr>
            <p:ph type="ctrTitle"/>
          </p:nvPr>
        </p:nvSpPr>
        <p:spPr>
          <a:xfrm>
            <a:off x="2049382" y="1854199"/>
            <a:ext cx="8093236" cy="2342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6000"/>
              <a:buFont typeface="Arial"/>
              <a:buNone/>
              <a:defRPr sz="6000" b="1" i="0"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subTitle" idx="1"/>
          </p:nvPr>
        </p:nvSpPr>
        <p:spPr>
          <a:xfrm>
            <a:off x="2049382" y="4559272"/>
            <a:ext cx="8093236" cy="698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BB48"/>
              </a:buClr>
              <a:buSzPts val="2400"/>
              <a:buNone/>
              <a:defRPr sz="2400" b="1" i="0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2" name="Google Shape;22;p28"/>
          <p:cNvSpPr/>
          <p:nvPr/>
        </p:nvSpPr>
        <p:spPr>
          <a:xfrm>
            <a:off x="0" y="0"/>
            <a:ext cx="1524000" cy="152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64BB4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8"/>
          <p:cNvSpPr/>
          <p:nvPr/>
        </p:nvSpPr>
        <p:spPr>
          <a:xfrm>
            <a:off x="10668000" y="5334000"/>
            <a:ext cx="1524000" cy="1524000"/>
          </a:xfrm>
          <a:prstGeom prst="rect">
            <a:avLst/>
          </a:prstGeom>
          <a:solidFill>
            <a:srgbClr val="32404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" name="Google Shape;24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9550814" y="1379000"/>
            <a:ext cx="3758372" cy="100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 flipH="1">
            <a:off x="-1118203" y="3612907"/>
            <a:ext cx="3759978" cy="100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91904" y="5020276"/>
            <a:ext cx="2598394" cy="2594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1309" y="5726626"/>
            <a:ext cx="2049382" cy="73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EF2955-90B3-11CA-0BFE-F7C1F003B66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209800" y="-1281678"/>
            <a:ext cx="7772400" cy="4371975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8" name="Google Shape;108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bc05dadb24_0_567"/>
          <p:cNvSpPr/>
          <p:nvPr/>
        </p:nvSpPr>
        <p:spPr>
          <a:xfrm>
            <a:off x="2049382" y="1858411"/>
            <a:ext cx="8093100" cy="3379200"/>
          </a:xfrm>
          <a:prstGeom prst="rect">
            <a:avLst/>
          </a:prstGeom>
          <a:solidFill>
            <a:srgbClr val="F9F7F9"/>
          </a:solidFill>
          <a:ln>
            <a:noFill/>
          </a:ln>
          <a:effectLst>
            <a:outerShdw blurRad="88900" dist="63500" dir="2700000" algn="tl" rotWithShape="0">
              <a:srgbClr val="000000">
                <a:alpha val="74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g2bc05dadb24_0_567"/>
          <p:cNvSpPr txBox="1">
            <a:spLocks noGrp="1"/>
          </p:cNvSpPr>
          <p:nvPr>
            <p:ph type="ctrTitle"/>
          </p:nvPr>
        </p:nvSpPr>
        <p:spPr>
          <a:xfrm>
            <a:off x="2049382" y="1854199"/>
            <a:ext cx="8093100" cy="23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6000"/>
              <a:buFont typeface="Arial"/>
              <a:buNone/>
              <a:defRPr sz="6000" b="1" i="0"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g2bc05dadb24_0_567"/>
          <p:cNvSpPr txBox="1">
            <a:spLocks noGrp="1"/>
          </p:cNvSpPr>
          <p:nvPr>
            <p:ph type="subTitle" idx="1"/>
          </p:nvPr>
        </p:nvSpPr>
        <p:spPr>
          <a:xfrm>
            <a:off x="2049382" y="4559272"/>
            <a:ext cx="8093100" cy="6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4BB48"/>
              </a:buClr>
              <a:buSzPts val="2400"/>
              <a:buNone/>
              <a:defRPr sz="2400" b="1" i="0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g2bc05dadb24_0_5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g2bc05dadb24_0_5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g2bc05dadb24_0_5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50" name="Google Shape;250;g2bc05dadb24_0_567"/>
          <p:cNvSpPr/>
          <p:nvPr/>
        </p:nvSpPr>
        <p:spPr>
          <a:xfrm>
            <a:off x="0" y="0"/>
            <a:ext cx="1524000" cy="152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64BB4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g2bc05dadb24_0_567"/>
          <p:cNvSpPr/>
          <p:nvPr/>
        </p:nvSpPr>
        <p:spPr>
          <a:xfrm>
            <a:off x="10668000" y="5334000"/>
            <a:ext cx="1524000" cy="1524000"/>
          </a:xfrm>
          <a:prstGeom prst="rect">
            <a:avLst/>
          </a:prstGeom>
          <a:solidFill>
            <a:srgbClr val="32404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Google Shape;252;g2bc05dadb24_0_5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9550813" y="1379001"/>
            <a:ext cx="3758373" cy="100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g2bc05dadb24_0_5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 flipH="1">
            <a:off x="-1118203" y="3612907"/>
            <a:ext cx="3759978" cy="100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g2bc05dadb24_0_5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91904" y="5020276"/>
            <a:ext cx="2598394" cy="2594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2bc05dadb24_0_5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1309" y="5726626"/>
            <a:ext cx="2049381" cy="73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A4FBB7-EFF6-3319-4A54-319A5B230A4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209800" y="-1281678"/>
            <a:ext cx="7772400" cy="4371975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g2bc05dadb24_0_5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8806068" y="2975084"/>
            <a:ext cx="3393987" cy="90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g2bc05dadb24_0_5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-2" y="2975084"/>
            <a:ext cx="3393987" cy="903383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g2bc05dadb24_0_581"/>
          <p:cNvSpPr/>
          <p:nvPr/>
        </p:nvSpPr>
        <p:spPr>
          <a:xfrm>
            <a:off x="1798984" y="1857991"/>
            <a:ext cx="8919300" cy="4319100"/>
          </a:xfrm>
          <a:prstGeom prst="rect">
            <a:avLst/>
          </a:prstGeom>
          <a:solidFill>
            <a:srgbClr val="F9F7F9"/>
          </a:solidFill>
          <a:ln>
            <a:noFill/>
          </a:ln>
          <a:effectLst>
            <a:outerShdw blurRad="88900" dist="63500" dir="2700000" algn="tl" rotWithShape="0">
              <a:srgbClr val="000000">
                <a:alpha val="74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1" name="Google Shape;261;g2bc05dadb24_0_5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88617" y="5971485"/>
            <a:ext cx="903383" cy="886514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g2bc05dadb24_0_581"/>
          <p:cNvSpPr txBox="1">
            <a:spLocks noGrp="1"/>
          </p:cNvSpPr>
          <p:nvPr>
            <p:ph type="title"/>
          </p:nvPr>
        </p:nvSpPr>
        <p:spPr>
          <a:xfrm>
            <a:off x="1798984" y="327992"/>
            <a:ext cx="8919300" cy="6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  <a:defRPr sz="3200" b="1" i="0"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g2bc05dadb24_0_581"/>
          <p:cNvSpPr txBox="1">
            <a:spLocks noGrp="1"/>
          </p:cNvSpPr>
          <p:nvPr>
            <p:ph type="body" idx="1"/>
          </p:nvPr>
        </p:nvSpPr>
        <p:spPr>
          <a:xfrm>
            <a:off x="1798984" y="2087217"/>
            <a:ext cx="8919300" cy="40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4048"/>
              </a:buClr>
              <a:buSzPts val="28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4048"/>
              </a:buClr>
              <a:buSzPts val="24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4048"/>
              </a:buClr>
              <a:buSzPts val="20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4048"/>
              </a:buClr>
              <a:buSzPts val="18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4048"/>
              </a:buClr>
              <a:buSzPts val="18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4" name="Google Shape;264;g2bc05dadb24_0_5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g2bc05dadb24_0_5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g2bc05dadb24_0_581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267" name="Google Shape;267;g2bc05dadb24_0_58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559750" cy="1530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2bc05dadb24_0_58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18247" y="-4969"/>
            <a:ext cx="1559112" cy="15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g2bc05dadb24_0_581"/>
          <p:cNvSpPr/>
          <p:nvPr/>
        </p:nvSpPr>
        <p:spPr>
          <a:xfrm>
            <a:off x="0" y="5959379"/>
            <a:ext cx="903300" cy="903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64BB4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g2bc05dadb24_0_5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8806068" y="2975084"/>
            <a:ext cx="3393987" cy="90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2bc05dadb24_0_5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-2" y="2975084"/>
            <a:ext cx="3393987" cy="903383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g2bc05dadb24_0_594"/>
          <p:cNvSpPr/>
          <p:nvPr/>
        </p:nvSpPr>
        <p:spPr>
          <a:xfrm>
            <a:off x="838200" y="1825625"/>
            <a:ext cx="5181600" cy="3885000"/>
          </a:xfrm>
          <a:prstGeom prst="rect">
            <a:avLst/>
          </a:prstGeom>
          <a:solidFill>
            <a:srgbClr val="F9F7F9"/>
          </a:solidFill>
          <a:ln>
            <a:noFill/>
          </a:ln>
          <a:effectLst>
            <a:outerShdw blurRad="88900" dist="63500" dir="2700000" algn="tl" rotWithShape="0">
              <a:srgbClr val="000000">
                <a:alpha val="74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g2bc05dadb24_0_594"/>
          <p:cNvSpPr/>
          <p:nvPr/>
        </p:nvSpPr>
        <p:spPr>
          <a:xfrm>
            <a:off x="6145696" y="1825625"/>
            <a:ext cx="5181600" cy="3885000"/>
          </a:xfrm>
          <a:prstGeom prst="rect">
            <a:avLst/>
          </a:prstGeom>
          <a:solidFill>
            <a:srgbClr val="F9F7F9"/>
          </a:solidFill>
          <a:ln>
            <a:noFill/>
          </a:ln>
          <a:effectLst>
            <a:outerShdw blurRad="88900" dist="63500" dir="2700000" algn="tl" rotWithShape="0">
              <a:srgbClr val="000000">
                <a:alpha val="74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g2bc05dadb24_0_59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3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4048"/>
              </a:buClr>
              <a:buSzPts val="28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4048"/>
              </a:buClr>
              <a:buSzPts val="24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4048"/>
              </a:buClr>
              <a:buSzPts val="20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4048"/>
              </a:buClr>
              <a:buSzPts val="18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4048"/>
              </a:buClr>
              <a:buSzPts val="18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6" name="Google Shape;276;g2bc05dadb24_0_59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3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4048"/>
              </a:buClr>
              <a:buSzPts val="28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4048"/>
              </a:buClr>
              <a:buSzPts val="24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4048"/>
              </a:buClr>
              <a:buSzPts val="20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4048"/>
              </a:buClr>
              <a:buSzPts val="18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4048"/>
              </a:buClr>
              <a:buSzPts val="18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7" name="Google Shape;277;g2bc05dadb24_0_5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g2bc05dadb24_0_5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9" name="Google Shape;279;g2bc05dadb24_0_5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559750" cy="1530627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g2bc05dadb24_0_594"/>
          <p:cNvSpPr txBox="1">
            <a:spLocks noGrp="1"/>
          </p:cNvSpPr>
          <p:nvPr>
            <p:ph type="title"/>
          </p:nvPr>
        </p:nvSpPr>
        <p:spPr>
          <a:xfrm>
            <a:off x="1798984" y="327992"/>
            <a:ext cx="8919300" cy="6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  <a:defRPr sz="3200" b="1" i="0"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81" name="Google Shape;281;g2bc05dadb24_0_5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8617" y="5971485"/>
            <a:ext cx="903383" cy="886514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g2bc05dadb24_0_594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283" name="Google Shape;283;g2bc05dadb24_0_5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407502" y="6203418"/>
            <a:ext cx="1828802" cy="48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2bc05dadb24_0_59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99118" y="5815936"/>
            <a:ext cx="1263823" cy="1261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2bc05dadb24_0_59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1253324" y="0"/>
            <a:ext cx="938675" cy="1147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bc05dadb24_0_6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3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4048"/>
              </a:buClr>
              <a:buSzPts val="28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4048"/>
              </a:buClr>
              <a:buSzPts val="24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4048"/>
              </a:buClr>
              <a:buSzPts val="20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4048"/>
              </a:buClr>
              <a:buSzPts val="18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4048"/>
              </a:buClr>
              <a:buSzPts val="18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8" name="Google Shape;288;g2bc05dadb24_0_61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38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4048"/>
              </a:buClr>
              <a:buSzPts val="28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4048"/>
              </a:buClr>
              <a:buSzPts val="24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4048"/>
              </a:buClr>
              <a:buSzPts val="20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4048"/>
              </a:buClr>
              <a:buSzPts val="18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4048"/>
              </a:buClr>
              <a:buSzPts val="18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9" name="Google Shape;289;g2bc05dadb24_0_6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g2bc05dadb24_0_6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91" name="Google Shape;291;g2bc05dadb24_0_6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559750" cy="1530627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g2bc05dadb24_0_610"/>
          <p:cNvSpPr txBox="1">
            <a:spLocks noGrp="1"/>
          </p:cNvSpPr>
          <p:nvPr>
            <p:ph type="title"/>
          </p:nvPr>
        </p:nvSpPr>
        <p:spPr>
          <a:xfrm>
            <a:off x="1798984" y="327992"/>
            <a:ext cx="8919300" cy="6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  <a:defRPr sz="3200" b="1" i="0"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93" name="Google Shape;293;g2bc05dadb24_0_6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88617" y="5971485"/>
            <a:ext cx="903383" cy="886514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g2bc05dadb24_0_610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295" name="Google Shape;295;g2bc05dadb24_0_6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1253324" y="0"/>
            <a:ext cx="938675" cy="1147486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g2bc05dadb24_0_610"/>
          <p:cNvSpPr/>
          <p:nvPr/>
        </p:nvSpPr>
        <p:spPr>
          <a:xfrm>
            <a:off x="0" y="5962774"/>
            <a:ext cx="903300" cy="903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64BB4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g2bc05dadb24_0_610"/>
          <p:cNvSpPr/>
          <p:nvPr/>
        </p:nvSpPr>
        <p:spPr>
          <a:xfrm>
            <a:off x="172279" y="5780212"/>
            <a:ext cx="903300" cy="903300"/>
          </a:xfrm>
          <a:prstGeom prst="rect">
            <a:avLst/>
          </a:prstGeom>
          <a:noFill/>
          <a:ln w="12700" cap="flat" cmpd="sng">
            <a:solidFill>
              <a:srgbClr val="32404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64BB4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8" name="Google Shape;298;g2bc05dadb24_0_6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-282201" y="3172831"/>
            <a:ext cx="1421297" cy="51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g2bc05dadb24_0_6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1029660" y="3172830"/>
            <a:ext cx="1421297" cy="512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bc05dadb24_0_62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g2bc05dadb24_0_62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g2bc05dadb24_0_6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g2bc05dadb24_0_6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g2bc05dadb24_0_6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bc05dadb24_0_63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g2bc05dadb24_0_63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9" name="Google Shape;309;g2bc05dadb24_0_63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0" name="Google Shape;310;g2bc05dadb24_0_63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1" name="Google Shape;311;g2bc05dadb24_0_63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2" name="Google Shape;312;g2bc05dadb24_0_6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g2bc05dadb24_0_6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g2bc05dadb24_0_6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315" name="Google Shape;315;g2bc05dadb24_0_6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86082" y="1456889"/>
            <a:ext cx="834025" cy="5212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bc05dadb24_0_6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g2bc05dadb24_0_6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g2bc05dadb24_0_6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g2bc05dadb24_0_6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8806070" y="2975084"/>
            <a:ext cx="3393985" cy="90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2975084"/>
            <a:ext cx="3393985" cy="903383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30"/>
          <p:cNvSpPr/>
          <p:nvPr/>
        </p:nvSpPr>
        <p:spPr>
          <a:xfrm>
            <a:off x="1798984" y="1857991"/>
            <a:ext cx="8919262" cy="4318971"/>
          </a:xfrm>
          <a:prstGeom prst="rect">
            <a:avLst/>
          </a:prstGeom>
          <a:solidFill>
            <a:srgbClr val="F9F7F9"/>
          </a:solidFill>
          <a:ln>
            <a:noFill/>
          </a:ln>
          <a:effectLst>
            <a:outerShdw blurRad="88900" dist="63500" dir="2700000" algn="tl" rotWithShape="0">
              <a:srgbClr val="000000">
                <a:alpha val="549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Google Shape;3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88617" y="5971485"/>
            <a:ext cx="903383" cy="88651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30"/>
          <p:cNvSpPr txBox="1">
            <a:spLocks noGrp="1"/>
          </p:cNvSpPr>
          <p:nvPr>
            <p:ph type="title"/>
          </p:nvPr>
        </p:nvSpPr>
        <p:spPr>
          <a:xfrm>
            <a:off x="1798984" y="327992"/>
            <a:ext cx="8919263" cy="66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  <a:defRPr sz="3200" b="1" i="0"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body" idx="1"/>
          </p:nvPr>
        </p:nvSpPr>
        <p:spPr>
          <a:xfrm>
            <a:off x="1798984" y="2087217"/>
            <a:ext cx="8919263" cy="408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4048"/>
              </a:buClr>
              <a:buSzPts val="28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4048"/>
              </a:buClr>
              <a:buSzPts val="24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4048"/>
              </a:buClr>
              <a:buSzPts val="20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4048"/>
              </a:buClr>
              <a:buSzPts val="18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4048"/>
              </a:buClr>
              <a:buSzPts val="18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8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39" name="Google Shape;39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559750" cy="1530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18247" y="-4969"/>
            <a:ext cx="1559112" cy="15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30"/>
          <p:cNvSpPr/>
          <p:nvPr/>
        </p:nvSpPr>
        <p:spPr>
          <a:xfrm>
            <a:off x="0" y="5959379"/>
            <a:ext cx="903383" cy="90338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64BB4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bc05dadb24_0_6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g2bc05dadb24_0_6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g2bc05dadb24_0_6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bc05dadb24_0_64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g2bc05dadb24_0_64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28" name="Google Shape;328;g2bc05dadb24_0_64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29" name="Google Shape;329;g2bc05dadb24_0_6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g2bc05dadb24_0_6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g2bc05dadb24_0_6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bc05dadb24_0_65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g2bc05dadb24_0_65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335" name="Google Shape;335;g2bc05dadb24_0_65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36" name="Google Shape;336;g2bc05dadb24_0_6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g2bc05dadb24_0_6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g2bc05dadb24_0_6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bc05dadb24_0_6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g2bc05dadb24_0_663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2" name="Google Shape;342;g2bc05dadb24_0_6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g2bc05dadb24_0_6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g2bc05dadb24_0_6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bc05dadb24_0_669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g2bc05dadb24_0_669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8" name="Google Shape;348;g2bc05dadb24_0_6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g2bc05dadb24_0_6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g2bc05dadb24_0_6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388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4048"/>
              </a:buClr>
              <a:buSzPts val="28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4048"/>
              </a:buClr>
              <a:buSzPts val="24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4048"/>
              </a:buClr>
              <a:buSzPts val="20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4048"/>
              </a:buClr>
              <a:buSzPts val="18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4048"/>
              </a:buClr>
              <a:buSzPts val="18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388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4048"/>
              </a:buClr>
              <a:buSzPts val="28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4048"/>
              </a:buClr>
              <a:buSzPts val="24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4048"/>
              </a:buClr>
              <a:buSzPts val="20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4048"/>
              </a:buClr>
              <a:buSzPts val="18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4048"/>
              </a:buClr>
              <a:buSzPts val="18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7" name="Google Shape;47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559750" cy="1530626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29"/>
          <p:cNvSpPr txBox="1">
            <a:spLocks noGrp="1"/>
          </p:cNvSpPr>
          <p:nvPr>
            <p:ph type="title"/>
          </p:nvPr>
        </p:nvSpPr>
        <p:spPr>
          <a:xfrm>
            <a:off x="1798984" y="327992"/>
            <a:ext cx="8919263" cy="66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  <a:defRPr sz="3200" b="1" i="0"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9" name="Google Shape;4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88617" y="5971485"/>
            <a:ext cx="903383" cy="886515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29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8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51" name="Google Shape;5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1253324" y="0"/>
            <a:ext cx="938675" cy="1147486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29"/>
          <p:cNvSpPr/>
          <p:nvPr/>
        </p:nvSpPr>
        <p:spPr>
          <a:xfrm>
            <a:off x="0" y="5962774"/>
            <a:ext cx="903383" cy="90338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64BB4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29"/>
          <p:cNvSpPr/>
          <p:nvPr/>
        </p:nvSpPr>
        <p:spPr>
          <a:xfrm>
            <a:off x="172279" y="5780212"/>
            <a:ext cx="903383" cy="903383"/>
          </a:xfrm>
          <a:prstGeom prst="rect">
            <a:avLst/>
          </a:prstGeom>
          <a:noFill/>
          <a:ln w="12700" cap="flat" cmpd="sng">
            <a:solidFill>
              <a:srgbClr val="32404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64BB4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" name="Google Shape;54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-282200" y="3172831"/>
            <a:ext cx="1421296" cy="51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1029660" y="3172831"/>
            <a:ext cx="1421296" cy="512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8806070" y="2975084"/>
            <a:ext cx="3393985" cy="90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2975084"/>
            <a:ext cx="3393985" cy="903383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31"/>
          <p:cNvSpPr/>
          <p:nvPr/>
        </p:nvSpPr>
        <p:spPr>
          <a:xfrm>
            <a:off x="838200" y="1825625"/>
            <a:ext cx="5181600" cy="3884889"/>
          </a:xfrm>
          <a:prstGeom prst="rect">
            <a:avLst/>
          </a:prstGeom>
          <a:solidFill>
            <a:srgbClr val="F9F7F9"/>
          </a:solidFill>
          <a:ln>
            <a:noFill/>
          </a:ln>
          <a:effectLst>
            <a:outerShdw blurRad="88900" dist="63500" dir="2700000" algn="tl" rotWithShape="0">
              <a:srgbClr val="000000">
                <a:alpha val="549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31"/>
          <p:cNvSpPr/>
          <p:nvPr/>
        </p:nvSpPr>
        <p:spPr>
          <a:xfrm>
            <a:off x="6145696" y="1825625"/>
            <a:ext cx="5181600" cy="3884889"/>
          </a:xfrm>
          <a:prstGeom prst="rect">
            <a:avLst/>
          </a:prstGeom>
          <a:solidFill>
            <a:srgbClr val="F9F7F9"/>
          </a:solidFill>
          <a:ln>
            <a:noFill/>
          </a:ln>
          <a:effectLst>
            <a:outerShdw blurRad="88900" dist="63500" dir="2700000" algn="tl" rotWithShape="0">
              <a:srgbClr val="000000">
                <a:alpha val="549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388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4048"/>
              </a:buClr>
              <a:buSzPts val="28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4048"/>
              </a:buClr>
              <a:buSzPts val="24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4048"/>
              </a:buClr>
              <a:buSzPts val="20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4048"/>
              </a:buClr>
              <a:buSzPts val="18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4048"/>
              </a:buClr>
              <a:buSzPts val="18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388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4048"/>
              </a:buClr>
              <a:buSzPts val="28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4048"/>
              </a:buClr>
              <a:buSzPts val="24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4048"/>
              </a:buClr>
              <a:buSzPts val="20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4048"/>
              </a:buClr>
              <a:buSzPts val="18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4048"/>
              </a:buClr>
              <a:buSzPts val="1800"/>
              <a:buFont typeface="Arial"/>
              <a:buChar char="•"/>
              <a:defRPr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5" name="Google Shape;6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559750" cy="1530626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1798984" y="327992"/>
            <a:ext cx="8919263" cy="66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  <a:defRPr sz="3200" b="1" i="0"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7" name="Google Shape;67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8617" y="5971485"/>
            <a:ext cx="903383" cy="88651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31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8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4BB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69" name="Google Shape;69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407504" y="6203418"/>
            <a:ext cx="1828800" cy="48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99118" y="5815936"/>
            <a:ext cx="1263822" cy="1261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1253324" y="0"/>
            <a:ext cx="938675" cy="1147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5" name="Google Shape;85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7" name="Google Shape;87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91" name="Google Shape;91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86082" y="1456889"/>
            <a:ext cx="834025" cy="5212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0" name="Google Shape;100;p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1" name="Google Shape;10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bc05dadb24_0_56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9" name="Google Shape;239;g2bc05dadb24_0_56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0" name="Google Shape;240;g2bc05dadb24_0_5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g2bc05dadb24_0_5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g2bc05dadb24_0_5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3.png"/><Relationship Id="rId4" Type="http://schemas.openxmlformats.org/officeDocument/2006/relationships/hyperlink" Target="https://journal.tinkoff.ru/annual-deposit-calc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berbank.com/ru/person/contributions/deposits/luchshiy_procent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3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4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-ACjvcJvgo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1.png"/><Relationship Id="rId5" Type="http://schemas.openxmlformats.org/officeDocument/2006/relationships/image" Target="../media/image19.png"/><Relationship Id="rId10" Type="http://schemas.openxmlformats.org/officeDocument/2006/relationships/image" Target="../media/image12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"/>
          <p:cNvSpPr txBox="1">
            <a:spLocks noGrp="1"/>
          </p:cNvSpPr>
          <p:nvPr>
            <p:ph type="ctrTitle"/>
          </p:nvPr>
        </p:nvSpPr>
        <p:spPr>
          <a:xfrm>
            <a:off x="2049382" y="2007449"/>
            <a:ext cx="8093100" cy="23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4860"/>
              <a:buFont typeface="Arial"/>
              <a:buNone/>
            </a:pPr>
            <a:r>
              <a:rPr lang="ru-RU" sz="5400"/>
              <a:t>Вклады и инвестиции</a:t>
            </a:r>
            <a:endParaRPr sz="5400"/>
          </a:p>
        </p:txBody>
      </p:sp>
      <p:sp>
        <p:nvSpPr>
          <p:cNvPr id="471" name="Google Shape;471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2B02A4D-1C66-D654-F1DB-FC6313D37EF5}"/>
              </a:ext>
            </a:extLst>
          </p:cNvPr>
          <p:cNvSpPr/>
          <p:nvPr/>
        </p:nvSpPr>
        <p:spPr>
          <a:xfrm>
            <a:off x="4859867" y="5774267"/>
            <a:ext cx="2633133" cy="787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81CBF8-B4FC-DF7B-8DF7-12762077E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199" y="136525"/>
            <a:ext cx="2105283" cy="185871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2bc05dadb24_0_51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10</a:t>
            </a:fld>
            <a:endParaRPr/>
          </a:p>
        </p:txBody>
      </p:sp>
      <p:sp>
        <p:nvSpPr>
          <p:cNvPr id="584" name="Google Shape;584;g2bc05dadb24_0_51"/>
          <p:cNvSpPr txBox="1">
            <a:spLocks noGrp="1"/>
          </p:cNvSpPr>
          <p:nvPr>
            <p:ph type="title"/>
          </p:nvPr>
        </p:nvSpPr>
        <p:spPr>
          <a:xfrm>
            <a:off x="1798825" y="1208343"/>
            <a:ext cx="8919600" cy="6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 dirty="0"/>
              <a:t>ИНФЛЯЦИЯ — НОРМАЛЬНОЕ ЯВЛЕНИЕ</a:t>
            </a:r>
            <a:endParaRPr dirty="0"/>
          </a:p>
        </p:txBody>
      </p:sp>
      <p:sp>
        <p:nvSpPr>
          <p:cNvPr id="585" name="Google Shape;585;g2bc05dadb24_0_51"/>
          <p:cNvSpPr txBox="1">
            <a:spLocks noGrp="1"/>
          </p:cNvSpPr>
          <p:nvPr>
            <p:ph type="body" idx="4294967295"/>
          </p:nvPr>
        </p:nvSpPr>
        <p:spPr>
          <a:xfrm>
            <a:off x="2001625" y="2133600"/>
            <a:ext cx="8523600" cy="2162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2600">
                <a:latin typeface="Arial"/>
                <a:ea typeface="Arial"/>
                <a:cs typeface="Arial"/>
                <a:sym typeface="Arial"/>
              </a:rPr>
              <a:t>Для российской экономики </a:t>
            </a:r>
            <a:endParaRPr sz="2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g2bc05dadb24_0_51"/>
          <p:cNvSpPr txBox="1">
            <a:spLocks noGrp="1"/>
          </p:cNvSpPr>
          <p:nvPr>
            <p:ph type="body" idx="4294967295"/>
          </p:nvPr>
        </p:nvSpPr>
        <p:spPr>
          <a:xfrm>
            <a:off x="2001625" y="2412350"/>
            <a:ext cx="8716800" cy="1314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2600">
                <a:latin typeface="Arial"/>
                <a:ea typeface="Arial"/>
                <a:cs typeface="Arial"/>
                <a:sym typeface="Arial"/>
              </a:rPr>
              <a:t>комфортное значение инфляции </a:t>
            </a:r>
            <a:r>
              <a:rPr lang="ru-RU" sz="2600" b="1">
                <a:latin typeface="Arial"/>
                <a:ea typeface="Arial"/>
                <a:cs typeface="Arial"/>
                <a:sym typeface="Arial"/>
              </a:rPr>
              <a:t>—</a:t>
            </a:r>
            <a:r>
              <a:rPr lang="ru-RU" sz="4200" b="1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4800" b="1"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ru-RU" sz="3600" b="1">
                <a:latin typeface="Arial"/>
                <a:ea typeface="Arial"/>
                <a:cs typeface="Arial"/>
                <a:sym typeface="Arial"/>
              </a:rPr>
              <a:t>%</a:t>
            </a:r>
            <a:r>
              <a:rPr lang="ru-RU" sz="4200" b="1">
                <a:latin typeface="Arial"/>
                <a:ea typeface="Arial"/>
                <a:cs typeface="Arial"/>
                <a:sym typeface="Arial"/>
              </a:rPr>
              <a:t> </a:t>
            </a:r>
            <a:endParaRPr sz="42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g2bc05dadb24_0_51"/>
          <p:cNvSpPr txBox="1">
            <a:spLocks noGrp="1"/>
          </p:cNvSpPr>
          <p:nvPr>
            <p:ph type="body" idx="4294967295"/>
          </p:nvPr>
        </p:nvSpPr>
        <p:spPr>
          <a:xfrm>
            <a:off x="2001625" y="4295700"/>
            <a:ext cx="8716800" cy="193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2400">
                <a:latin typeface="Arial"/>
                <a:ea typeface="Arial"/>
                <a:cs typeface="Arial"/>
                <a:sym typeface="Arial"/>
              </a:rPr>
              <a:t>Инфляция — это стимул для развития экономики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CE5F04-890E-306E-6FF3-4028A7DB1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629" y="80989"/>
            <a:ext cx="2250614" cy="11273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BCC0F2-5DB8-9433-5E5E-172378EF8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243" y="31476"/>
            <a:ext cx="1332982" cy="117686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2bc05dadb24_0_61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11</a:t>
            </a:fld>
            <a:endParaRPr/>
          </a:p>
        </p:txBody>
      </p:sp>
      <p:sp>
        <p:nvSpPr>
          <p:cNvPr id="593" name="Google Shape;593;g2bc05dadb24_0_61"/>
          <p:cNvSpPr txBox="1">
            <a:spLocks noGrp="1"/>
          </p:cNvSpPr>
          <p:nvPr>
            <p:ph type="title"/>
          </p:nvPr>
        </p:nvSpPr>
        <p:spPr>
          <a:xfrm>
            <a:off x="1803625" y="1086200"/>
            <a:ext cx="8919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 dirty="0"/>
              <a:t>СПОСОБЫ СБЕРЕЖЕНИЯ ДЕНЕГ</a:t>
            </a:r>
            <a:endParaRPr dirty="0"/>
          </a:p>
        </p:txBody>
      </p:sp>
      <p:sp>
        <p:nvSpPr>
          <p:cNvPr id="594" name="Google Shape;594;g2bc05dadb24_0_61"/>
          <p:cNvSpPr txBox="1">
            <a:spLocks noGrp="1"/>
          </p:cNvSpPr>
          <p:nvPr>
            <p:ph type="body" idx="4294967295"/>
          </p:nvPr>
        </p:nvSpPr>
        <p:spPr>
          <a:xfrm>
            <a:off x="2001625" y="2009600"/>
            <a:ext cx="8523600" cy="4047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>
                <a:latin typeface="Arial"/>
                <a:ea typeface="Arial"/>
                <a:cs typeface="Arial"/>
                <a:sym typeface="Arial"/>
              </a:rPr>
              <a:t>Как оценить инструмент сбережения денег?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70AD47"/>
              </a:buClr>
              <a:buSzPts val="2600"/>
              <a:buFont typeface="Arial"/>
              <a:buAutoNum type="arabicPeriod"/>
            </a:pPr>
            <a:r>
              <a:rPr lang="ru-RU" sz="2600">
                <a:latin typeface="Arial"/>
                <a:ea typeface="Arial"/>
                <a:cs typeface="Arial"/>
                <a:sym typeface="Arial"/>
              </a:rPr>
              <a:t>Доступность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70AD47"/>
              </a:buClr>
              <a:buSzPts val="2600"/>
              <a:buFont typeface="Arial"/>
              <a:buAutoNum type="arabicPeriod"/>
            </a:pPr>
            <a:r>
              <a:rPr lang="ru-RU" sz="2600">
                <a:latin typeface="Arial"/>
                <a:ea typeface="Arial"/>
                <a:cs typeface="Arial"/>
                <a:sym typeface="Arial"/>
              </a:rPr>
              <a:t>Надежность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70AD47"/>
              </a:buClr>
              <a:buSzPts val="2600"/>
              <a:buFont typeface="Arial"/>
              <a:buAutoNum type="arabicPeriod"/>
            </a:pPr>
            <a:r>
              <a:rPr lang="ru-RU" sz="2600">
                <a:latin typeface="Arial"/>
                <a:ea typeface="Arial"/>
                <a:cs typeface="Arial"/>
                <a:sym typeface="Arial"/>
              </a:rPr>
              <a:t>Защита от инфляции</a:t>
            </a:r>
            <a:endParaRPr sz="2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54C9C7-43CF-68BB-9A7A-E0DBE06C4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629" y="49513"/>
            <a:ext cx="2250614" cy="11273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2C2855-89C4-F3C4-462F-CFFED8577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243" y="0"/>
            <a:ext cx="1332982" cy="117686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2bc05dadb24_0_69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12</a:t>
            </a:fld>
            <a:endParaRPr/>
          </a:p>
        </p:txBody>
      </p:sp>
      <p:sp>
        <p:nvSpPr>
          <p:cNvPr id="600" name="Google Shape;600;g2bc05dadb24_0_69"/>
          <p:cNvSpPr txBox="1">
            <a:spLocks noGrp="1"/>
          </p:cNvSpPr>
          <p:nvPr>
            <p:ph type="title"/>
          </p:nvPr>
        </p:nvSpPr>
        <p:spPr>
          <a:xfrm>
            <a:off x="1798975" y="328000"/>
            <a:ext cx="8919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/>
              <a:t>БАНКОВСКИЕ ВКЛАДЫ</a:t>
            </a:r>
            <a:endParaRPr/>
          </a:p>
        </p:txBody>
      </p:sp>
      <p:sp>
        <p:nvSpPr>
          <p:cNvPr id="601" name="Google Shape;601;g2bc05dadb24_0_69"/>
          <p:cNvSpPr txBox="1">
            <a:spLocks noGrp="1"/>
          </p:cNvSpPr>
          <p:nvPr>
            <p:ph type="body" idx="4294967295"/>
          </p:nvPr>
        </p:nvSpPr>
        <p:spPr>
          <a:xfrm>
            <a:off x="2001625" y="2005125"/>
            <a:ext cx="3218400" cy="92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2200">
                <a:latin typeface="Arial"/>
                <a:ea typeface="Arial"/>
                <a:cs typeface="Arial"/>
                <a:sym typeface="Arial"/>
              </a:rPr>
              <a:t>Вы вносите деньги </a:t>
            </a:r>
            <a:br>
              <a:rPr lang="ru-RU" sz="2200">
                <a:latin typeface="Arial"/>
                <a:ea typeface="Arial"/>
                <a:cs typeface="Arial"/>
                <a:sym typeface="Arial"/>
              </a:rPr>
            </a:br>
            <a:r>
              <a:rPr lang="ru-RU" sz="2200">
                <a:latin typeface="Arial"/>
                <a:ea typeface="Arial"/>
                <a:cs typeface="Arial"/>
                <a:sym typeface="Arial"/>
              </a:rPr>
              <a:t>на определённый срок</a:t>
            </a:r>
            <a:endParaRPr sz="22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g2bc05dadb24_0_69"/>
          <p:cNvSpPr txBox="1">
            <a:spLocks noGrp="1"/>
          </p:cNvSpPr>
          <p:nvPr>
            <p:ph type="body" idx="4294967295"/>
          </p:nvPr>
        </p:nvSpPr>
        <p:spPr>
          <a:xfrm>
            <a:off x="2001625" y="4648200"/>
            <a:ext cx="2909400" cy="1554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3000" b="1">
                <a:latin typeface="Arial"/>
                <a:ea typeface="Arial"/>
                <a:cs typeface="Arial"/>
                <a:sym typeface="Arial"/>
              </a:rPr>
              <a:t>100 000</a:t>
            </a:r>
            <a:r>
              <a:rPr lang="ru-RU" sz="2400">
                <a:latin typeface="Arial"/>
                <a:ea typeface="Arial"/>
                <a:cs typeface="Arial"/>
                <a:sym typeface="Arial"/>
              </a:rPr>
              <a:t> рублей </a:t>
            </a:r>
            <a:br>
              <a:rPr lang="ru-RU" sz="2400">
                <a:latin typeface="Arial"/>
                <a:ea typeface="Arial"/>
                <a:cs typeface="Arial"/>
                <a:sym typeface="Arial"/>
              </a:rPr>
            </a:br>
            <a:r>
              <a:rPr lang="ru-RU" sz="3000" b="1">
                <a:latin typeface="Arial"/>
                <a:ea typeface="Arial"/>
                <a:cs typeface="Arial"/>
                <a:sym typeface="Arial"/>
              </a:rPr>
              <a:t>14</a:t>
            </a:r>
            <a:r>
              <a:rPr lang="ru-RU" sz="2400">
                <a:latin typeface="Arial"/>
                <a:ea typeface="Arial"/>
                <a:cs typeface="Arial"/>
                <a:sym typeface="Arial"/>
              </a:rPr>
              <a:t>% годовых</a:t>
            </a:r>
            <a:br>
              <a:rPr lang="ru-RU" sz="2400">
                <a:latin typeface="Arial"/>
                <a:ea typeface="Arial"/>
                <a:cs typeface="Arial"/>
                <a:sym typeface="Arial"/>
              </a:rPr>
            </a:br>
            <a:r>
              <a:rPr lang="ru-RU" sz="2400">
                <a:latin typeface="Arial"/>
                <a:ea typeface="Arial"/>
                <a:cs typeface="Arial"/>
                <a:sym typeface="Arial"/>
              </a:rPr>
              <a:t>на 3 месяца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g2bc05dadb24_0_69"/>
          <p:cNvSpPr txBox="1">
            <a:spLocks noGrp="1"/>
          </p:cNvSpPr>
          <p:nvPr>
            <p:ph type="body" idx="4294967295"/>
          </p:nvPr>
        </p:nvSpPr>
        <p:spPr>
          <a:xfrm>
            <a:off x="6972550" y="2005125"/>
            <a:ext cx="3474000" cy="92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2200">
                <a:latin typeface="Arial"/>
                <a:ea typeface="Arial"/>
                <a:cs typeface="Arial"/>
                <a:sym typeface="Arial"/>
              </a:rPr>
              <a:t>Банк использует их </a:t>
            </a:r>
            <a:br>
              <a:rPr lang="ru-RU" sz="2200">
                <a:latin typeface="Arial"/>
                <a:ea typeface="Arial"/>
                <a:cs typeface="Arial"/>
                <a:sym typeface="Arial"/>
              </a:rPr>
            </a:br>
            <a:r>
              <a:rPr lang="ru-RU" sz="2200">
                <a:latin typeface="Arial"/>
                <a:ea typeface="Arial"/>
                <a:cs typeface="Arial"/>
                <a:sym typeface="Arial"/>
              </a:rPr>
              <a:t>и начисляет проценты</a:t>
            </a:r>
            <a:endParaRPr sz="22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g2bc05dadb24_0_69"/>
          <p:cNvSpPr txBox="1">
            <a:spLocks noGrp="1"/>
          </p:cNvSpPr>
          <p:nvPr>
            <p:ph type="body" idx="4294967295"/>
          </p:nvPr>
        </p:nvSpPr>
        <p:spPr>
          <a:xfrm>
            <a:off x="6972550" y="4648200"/>
            <a:ext cx="2909400" cy="762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3000" b="1">
                <a:latin typeface="Arial"/>
                <a:ea typeface="Arial"/>
                <a:cs typeface="Arial"/>
                <a:sym typeface="Arial"/>
              </a:rPr>
              <a:t>3 500</a:t>
            </a:r>
            <a:r>
              <a:rPr lang="ru-RU" sz="2400">
                <a:latin typeface="Arial"/>
                <a:ea typeface="Arial"/>
                <a:cs typeface="Arial"/>
                <a:sym typeface="Arial"/>
              </a:rPr>
              <a:t> рублей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g2bc05dadb24_0_69"/>
          <p:cNvSpPr/>
          <p:nvPr/>
        </p:nvSpPr>
        <p:spPr>
          <a:xfrm>
            <a:off x="5203475" y="3721800"/>
            <a:ext cx="1208400" cy="132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0AD47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F9C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4ECF9E-D393-A2E4-5EEE-56BD3B5A0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14712">
            <a:off x="2645739" y="2802215"/>
            <a:ext cx="1581630" cy="1760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126D90-3A8D-7794-B407-CF606D8E8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550" y="3229562"/>
            <a:ext cx="1295400" cy="11176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A060B2A-45DC-B46A-A081-8D8C5AA9FD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2296" y="320081"/>
            <a:ext cx="2250614" cy="11273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AA21D2-1A1A-44E1-07AE-E9FBA1A212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2910" y="270568"/>
            <a:ext cx="1332982" cy="117686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2bc05dadb24_0_796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13</a:t>
            </a:fld>
            <a:endParaRPr/>
          </a:p>
        </p:txBody>
      </p:sp>
      <p:sp>
        <p:nvSpPr>
          <p:cNvPr id="613" name="Google Shape;613;g2bc05dadb24_0_796"/>
          <p:cNvSpPr txBox="1">
            <a:spLocks noGrp="1"/>
          </p:cNvSpPr>
          <p:nvPr>
            <p:ph type="title"/>
          </p:nvPr>
        </p:nvSpPr>
        <p:spPr>
          <a:xfrm>
            <a:off x="1798975" y="328000"/>
            <a:ext cx="8919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/>
              <a:t>КАЛЬКУЛЯТО</a:t>
            </a:r>
            <a:r>
              <a:rPr lang="ru-RU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</a:ext>
                </a:extLst>
              </a:rPr>
              <a:t>Р</a:t>
            </a:r>
            <a:endParaRPr/>
          </a:p>
        </p:txBody>
      </p:sp>
      <p:pic>
        <p:nvPicPr>
          <p:cNvPr id="614" name="Google Shape;614;g2bc05dadb24_0_7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8150" y="2223650"/>
            <a:ext cx="2237150" cy="4449550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g2bc05dadb24_0_796"/>
          <p:cNvSpPr txBox="1">
            <a:spLocks noGrp="1"/>
          </p:cNvSpPr>
          <p:nvPr>
            <p:ph type="body" idx="4294967295"/>
          </p:nvPr>
        </p:nvSpPr>
        <p:spPr>
          <a:xfrm>
            <a:off x="2001625" y="2223650"/>
            <a:ext cx="5550000" cy="170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6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Калькулятор</a:t>
            </a:r>
            <a:r>
              <a:rPr lang="ru-RU" sz="2600">
                <a:latin typeface="Arial"/>
                <a:ea typeface="Arial"/>
                <a:cs typeface="Arial"/>
                <a:sym typeface="Arial"/>
              </a:rPr>
              <a:t> поможет посчитать, сколько вы заработаете </a:t>
            </a:r>
            <a:br>
              <a:rPr lang="ru-RU" sz="2600">
                <a:latin typeface="Arial"/>
                <a:ea typeface="Arial"/>
                <a:cs typeface="Arial"/>
                <a:sym typeface="Arial"/>
              </a:rPr>
            </a:br>
            <a:r>
              <a:rPr lang="ru-RU" sz="2600">
                <a:latin typeface="Arial"/>
                <a:ea typeface="Arial"/>
                <a:cs typeface="Arial"/>
                <a:sym typeface="Arial"/>
              </a:rPr>
              <a:t>на вкладах в любых банках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2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FBACE7-AC94-86A6-255A-56CB64353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9475" y="3816584"/>
            <a:ext cx="2237150" cy="217323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3310D62-A00E-42CB-C09E-E4963AEADA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2296" y="320081"/>
            <a:ext cx="2250614" cy="11273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2C3A28-E71B-5918-ED93-9DBF3A5A72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2910" y="270568"/>
            <a:ext cx="1332982" cy="117686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2bc05dadb24_0_104"/>
          <p:cNvSpPr/>
          <p:nvPr/>
        </p:nvSpPr>
        <p:spPr>
          <a:xfrm>
            <a:off x="6179400" y="1829875"/>
            <a:ext cx="5181600" cy="3920400"/>
          </a:xfrm>
          <a:prstGeom prst="rect">
            <a:avLst/>
          </a:prstGeom>
          <a:solidFill>
            <a:srgbClr val="D83434">
              <a:alpha val="36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g2bc05dadb24_0_104"/>
          <p:cNvSpPr/>
          <p:nvPr/>
        </p:nvSpPr>
        <p:spPr>
          <a:xfrm>
            <a:off x="914325" y="1829875"/>
            <a:ext cx="5181600" cy="3920400"/>
          </a:xfrm>
          <a:prstGeom prst="rect">
            <a:avLst/>
          </a:prstGeom>
          <a:solidFill>
            <a:srgbClr val="70AD47">
              <a:alpha val="3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g2bc05dadb24_0_104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-RU"/>
              <a:t>14</a:t>
            </a:fld>
            <a:endParaRPr/>
          </a:p>
        </p:txBody>
      </p:sp>
      <p:sp>
        <p:nvSpPr>
          <p:cNvPr id="624" name="Google Shape;624;g2bc05dadb24_0_104"/>
          <p:cNvSpPr txBox="1">
            <a:spLocks noGrp="1"/>
          </p:cNvSpPr>
          <p:nvPr>
            <p:ph type="title"/>
          </p:nvPr>
        </p:nvSpPr>
        <p:spPr>
          <a:xfrm>
            <a:off x="1798984" y="327992"/>
            <a:ext cx="8919300" cy="6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/>
              <a:t>ПЛЮСЫ И МИНУСЫ</a:t>
            </a:r>
            <a:br>
              <a:rPr lang="ru-RU"/>
            </a:br>
            <a:r>
              <a:rPr lang="ru-RU"/>
              <a:t>БАНКОВСКИХ ВКЛАДОВ</a:t>
            </a:r>
            <a:endParaRPr/>
          </a:p>
        </p:txBody>
      </p:sp>
      <p:sp>
        <p:nvSpPr>
          <p:cNvPr id="625" name="Google Shape;625;g2bc05dadb24_0_104"/>
          <p:cNvSpPr txBox="1">
            <a:spLocks noGrp="1"/>
          </p:cNvSpPr>
          <p:nvPr>
            <p:ph type="body" idx="2"/>
          </p:nvPr>
        </p:nvSpPr>
        <p:spPr>
          <a:xfrm>
            <a:off x="6324600" y="1825625"/>
            <a:ext cx="5181600" cy="388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2600" b="1"/>
              <a:t>Минусы</a:t>
            </a:r>
            <a:endParaRPr sz="2600"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600" b="1"/>
          </a:p>
          <a:p>
            <a:pPr marL="323999" lvl="0" indent="-3196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2200"/>
              <a:buChar char="•"/>
            </a:pPr>
            <a:r>
              <a:rPr lang="ru-RU" sz="2200">
                <a:solidFill>
                  <a:schemeClr val="dk1"/>
                </a:solidFill>
              </a:rPr>
              <a:t>Если досрочно забрать деньги </a:t>
            </a:r>
            <a:br>
              <a:rPr lang="ru-RU" sz="2200">
                <a:solidFill>
                  <a:schemeClr val="dk1"/>
                </a:solidFill>
              </a:rPr>
            </a:br>
            <a:r>
              <a:rPr lang="ru-RU" sz="2200">
                <a:solidFill>
                  <a:schemeClr val="dk1"/>
                </a:solidFill>
              </a:rPr>
              <a:t>с вклада, вы потеряете проценты</a:t>
            </a:r>
            <a:endParaRPr sz="2600" b="1"/>
          </a:p>
        </p:txBody>
      </p:sp>
      <p:sp>
        <p:nvSpPr>
          <p:cNvPr id="626" name="Google Shape;626;g2bc05dadb24_0_104"/>
          <p:cNvSpPr txBox="1">
            <a:spLocks noGrp="1"/>
          </p:cNvSpPr>
          <p:nvPr>
            <p:ph type="body" idx="1"/>
          </p:nvPr>
        </p:nvSpPr>
        <p:spPr>
          <a:xfrm>
            <a:off x="990600" y="1825625"/>
            <a:ext cx="5181600" cy="388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2600" b="1"/>
              <a:t>Плюсы</a:t>
            </a:r>
            <a:endParaRPr sz="2600"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600" b="1"/>
          </a:p>
          <a:p>
            <a:pPr marL="323999" lvl="0" indent="-3196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2200"/>
              <a:buChar char="•"/>
            </a:pPr>
            <a:r>
              <a:rPr lang="ru-RU" sz="2200">
                <a:solidFill>
                  <a:schemeClr val="dk1"/>
                </a:solidFill>
              </a:rPr>
              <a:t>Доходность прописана в договоре </a:t>
            </a:r>
            <a:br>
              <a:rPr lang="ru-RU" sz="2200">
                <a:solidFill>
                  <a:schemeClr val="dk1"/>
                </a:solidFill>
              </a:rPr>
            </a:br>
            <a:r>
              <a:rPr lang="ru-RU" sz="2200">
                <a:solidFill>
                  <a:schemeClr val="dk1"/>
                </a:solidFill>
              </a:rPr>
              <a:t>и не изменится </a:t>
            </a:r>
            <a:endParaRPr sz="2200">
              <a:solidFill>
                <a:schemeClr val="dk1"/>
              </a:solidFill>
            </a:endParaRPr>
          </a:p>
          <a:p>
            <a:pPr marL="323999" lvl="0" indent="-319699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70AD47"/>
              </a:buClr>
              <a:buSzPts val="2200"/>
              <a:buChar char="•"/>
            </a:pPr>
            <a:r>
              <a:rPr lang="ru-RU" sz="2200">
                <a:solidFill>
                  <a:schemeClr val="dk1"/>
                </a:solidFill>
              </a:rPr>
              <a:t>Деньги застрахованы — </a:t>
            </a:r>
            <a:br>
              <a:rPr lang="ru-RU" sz="2200">
                <a:solidFill>
                  <a:schemeClr val="dk1"/>
                </a:solidFill>
              </a:rPr>
            </a:br>
            <a:r>
              <a:rPr lang="ru-RU" sz="2200">
                <a:solidFill>
                  <a:schemeClr val="dk1"/>
                </a:solidFill>
              </a:rPr>
              <a:t>если что-то случится с банком, </a:t>
            </a:r>
            <a:br>
              <a:rPr lang="ru-RU" sz="2200">
                <a:solidFill>
                  <a:schemeClr val="dk1"/>
                </a:solidFill>
              </a:rPr>
            </a:br>
            <a:r>
              <a:rPr lang="ru-RU" sz="2200">
                <a:solidFill>
                  <a:schemeClr val="dk1"/>
                </a:solidFill>
              </a:rPr>
              <a:t>вам гарантированно вернут сумму </a:t>
            </a:r>
            <a:br>
              <a:rPr lang="ru-RU" sz="2200">
                <a:solidFill>
                  <a:schemeClr val="dk1"/>
                </a:solidFill>
              </a:rPr>
            </a:br>
            <a:r>
              <a:rPr lang="ru-RU" sz="2200">
                <a:solidFill>
                  <a:schemeClr val="dk1"/>
                </a:solidFill>
              </a:rPr>
              <a:t>в пределах 1,4 млн рублей</a:t>
            </a:r>
            <a:endParaRPr sz="2600" b="1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EF7227-9C1A-0485-58EB-96D207CE2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296" y="320081"/>
            <a:ext cx="2250614" cy="11273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E2E6F1-3518-310C-F1A2-68CDC784A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910" y="270568"/>
            <a:ext cx="1332982" cy="117686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2bc05dadb24_0_75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15</a:t>
            </a:fld>
            <a:endParaRPr/>
          </a:p>
        </p:txBody>
      </p:sp>
      <p:sp>
        <p:nvSpPr>
          <p:cNvPr id="632" name="Google Shape;632;g2bc05dadb24_0_75"/>
          <p:cNvSpPr txBox="1">
            <a:spLocks noGrp="1"/>
          </p:cNvSpPr>
          <p:nvPr>
            <p:ph type="title"/>
          </p:nvPr>
        </p:nvSpPr>
        <p:spPr>
          <a:xfrm>
            <a:off x="1798975" y="328000"/>
            <a:ext cx="8919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/>
              <a:t>ВИДЫ ВКЛАДОВ</a:t>
            </a:r>
            <a:endParaRPr/>
          </a:p>
        </p:txBody>
      </p:sp>
      <p:graphicFrame>
        <p:nvGraphicFramePr>
          <p:cNvPr id="633" name="Google Shape;633;g2bc05dadb24_0_75"/>
          <p:cNvGraphicFramePr/>
          <p:nvPr>
            <p:extLst>
              <p:ext uri="{D42A27DB-BD31-4B8C-83A1-F6EECF244321}">
                <p14:modId xmlns:p14="http://schemas.microsoft.com/office/powerpoint/2010/main" val="3371068490"/>
              </p:ext>
            </p:extLst>
          </p:nvPr>
        </p:nvGraphicFramePr>
        <p:xfrm>
          <a:off x="1944225" y="1964100"/>
          <a:ext cx="8774325" cy="4267775"/>
        </p:xfrm>
        <a:graphic>
          <a:graphicData uri="http://schemas.openxmlformats.org/drawingml/2006/table">
            <a:tbl>
              <a:tblPr>
                <a:noFill/>
                <a:tableStyleId>{FCFA31C3-0019-4DA7-9F34-F92FC708469E}</a:tableStyleId>
              </a:tblPr>
              <a:tblGrid>
                <a:gridCol w="305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23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719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ru-RU" sz="2400" b="1">
                          <a:solidFill>
                            <a:schemeClr val="dk1"/>
                          </a:solidFill>
                        </a:rPr>
                        <a:t>Срочные</a:t>
                      </a:r>
                      <a:endParaRPr sz="24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F9F7F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9F7F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9F7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9F7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810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2400"/>
                        <a:buChar char="•"/>
                      </a:pPr>
                      <a:r>
                        <a:rPr lang="ru-RU" sz="2400" dirty="0">
                          <a:solidFill>
                            <a:schemeClr val="dk1"/>
                          </a:solidFill>
                        </a:rPr>
                        <a:t>краткосрочные (от 1 до 6 месяцев)</a:t>
                      </a:r>
                      <a:endParaRPr sz="2400" dirty="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8100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chemeClr val="accent6"/>
                        </a:buClr>
                        <a:buSzPts val="2400"/>
                        <a:buChar char="•"/>
                      </a:pPr>
                      <a:r>
                        <a:rPr lang="ru-RU" sz="2400" dirty="0">
                          <a:solidFill>
                            <a:schemeClr val="dk1"/>
                          </a:solidFill>
                        </a:rPr>
                        <a:t>долгосрочные (от 1 года до 3 лет)</a:t>
                      </a:r>
                      <a:endParaRPr sz="24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F9F7F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9F7F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9F7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9F7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19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ru-RU" sz="2400" b="1">
                          <a:solidFill>
                            <a:schemeClr val="dk1"/>
                          </a:solidFill>
                        </a:rPr>
                        <a:t>Сберегательные</a:t>
                      </a:r>
                      <a:endParaRPr sz="24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F9F7F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9F7F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9F7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9F7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810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2400"/>
                        <a:buChar char="•"/>
                      </a:pPr>
                      <a:r>
                        <a:rPr lang="ru-RU" sz="2400">
                          <a:solidFill>
                            <a:schemeClr val="dk1"/>
                          </a:solidFill>
                        </a:rPr>
                        <a:t>не предполагает ни снятия денег, </a:t>
                      </a:r>
                      <a:endParaRPr sz="24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2400">
                          <a:solidFill>
                            <a:schemeClr val="dk1"/>
                          </a:solidFill>
                        </a:rPr>
                        <a:t>ни пополнения счета</a:t>
                      </a:r>
                      <a:endParaRPr sz="2400"/>
                    </a:p>
                  </a:txBody>
                  <a:tcPr marL="91425" marR="91425" marT="91425" marB="91425">
                    <a:lnL w="9525" cap="flat" cmpd="sng">
                      <a:solidFill>
                        <a:srgbClr val="F9F7F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9F7F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9F7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9F7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38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ru-RU" sz="2400" b="1">
                          <a:solidFill>
                            <a:schemeClr val="dk1"/>
                          </a:solidFill>
                        </a:rPr>
                        <a:t>Расчетные</a:t>
                      </a:r>
                      <a:endParaRPr sz="24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F9F7F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9F7F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9F7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9F7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810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2400"/>
                        <a:buChar char="•"/>
                      </a:pPr>
                      <a:r>
                        <a:rPr lang="ru-RU" sz="2400" dirty="0">
                          <a:solidFill>
                            <a:schemeClr val="dk1"/>
                          </a:solidFill>
                        </a:rPr>
                        <a:t>можно пополнять счёт</a:t>
                      </a:r>
                      <a:endParaRPr sz="2400" dirty="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8100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accent6"/>
                        </a:buClr>
                        <a:buSzPts val="2400"/>
                        <a:buChar char="•"/>
                      </a:pPr>
                      <a:r>
                        <a:rPr lang="ru-RU" sz="2400" dirty="0">
                          <a:solidFill>
                            <a:schemeClr val="dk1"/>
                          </a:solidFill>
                        </a:rPr>
                        <a:t>снимать часть денег без потери %</a:t>
                      </a:r>
                      <a:endParaRPr sz="2400" dirty="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ru-RU" sz="2400" dirty="0">
                          <a:solidFill>
                            <a:schemeClr val="dk1"/>
                          </a:solidFill>
                        </a:rPr>
                        <a:t>доходность таких вкладов </a:t>
                      </a:r>
                      <a:br>
                        <a:rPr lang="ru-RU" sz="2400" dirty="0">
                          <a:solidFill>
                            <a:schemeClr val="dk1"/>
                          </a:solidFill>
                        </a:rPr>
                      </a:br>
                      <a:r>
                        <a:rPr lang="ru-RU" sz="2400" dirty="0">
                          <a:solidFill>
                            <a:schemeClr val="dk1"/>
                          </a:solidFill>
                        </a:rPr>
                        <a:t>обычно </a:t>
                      </a:r>
                      <a:r>
                        <a:rPr lang="ru-RU" sz="2400" b="1" dirty="0">
                          <a:solidFill>
                            <a:schemeClr val="dk1"/>
                          </a:solidFill>
                        </a:rPr>
                        <a:t>ниже</a:t>
                      </a:r>
                      <a:endParaRPr sz="2400" b="1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F9F7F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9F7F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9F7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9F7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05E8E5F-9F0A-C218-0B28-0DB2C2FA0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296" y="320081"/>
            <a:ext cx="2250614" cy="11273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18D8AC-D233-C10D-7AC2-11153654F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910" y="270568"/>
            <a:ext cx="1332982" cy="117686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2bc05dadb24_0_121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-RU"/>
              <a:t>16</a:t>
            </a:fld>
            <a:endParaRPr/>
          </a:p>
        </p:txBody>
      </p:sp>
      <p:sp>
        <p:nvSpPr>
          <p:cNvPr id="639" name="Google Shape;639;g2bc05dadb24_0_121"/>
          <p:cNvSpPr txBox="1">
            <a:spLocks noGrp="1"/>
          </p:cNvSpPr>
          <p:nvPr>
            <p:ph type="title"/>
          </p:nvPr>
        </p:nvSpPr>
        <p:spPr>
          <a:xfrm>
            <a:off x="1798975" y="328006"/>
            <a:ext cx="8919300" cy="11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 dirty="0"/>
              <a:t>ПРИМЕРЫ </a:t>
            </a:r>
            <a:br>
              <a:rPr lang="ru-RU" dirty="0"/>
            </a:br>
            <a:r>
              <a:rPr lang="ru-RU" dirty="0"/>
              <a:t>ИНВЕСТИЦИОННЫХ </a:t>
            </a:r>
            <a:br>
              <a:rPr lang="ru-RU" dirty="0"/>
            </a:br>
            <a:r>
              <a:rPr lang="ru-RU" dirty="0"/>
              <a:t>СТРАТЕ</a:t>
            </a:r>
            <a:r>
              <a:rPr lang="ru-RU" dirty="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"/>
                  </a:ext>
                </a:extLst>
              </a:rPr>
              <a:t>ГИ</a:t>
            </a:r>
            <a:r>
              <a:rPr lang="ru-RU" dirty="0"/>
              <a:t>Й</a:t>
            </a:r>
            <a:endParaRPr dirty="0"/>
          </a:p>
        </p:txBody>
      </p:sp>
      <p:sp>
        <p:nvSpPr>
          <p:cNvPr id="641" name="Google Shape;641;g2bc05dadb24_0_121"/>
          <p:cNvSpPr txBox="1">
            <a:spLocks noGrp="1"/>
          </p:cNvSpPr>
          <p:nvPr>
            <p:ph type="body" idx="4294967295"/>
          </p:nvPr>
        </p:nvSpPr>
        <p:spPr>
          <a:xfrm>
            <a:off x="2001625" y="1268975"/>
            <a:ext cx="5706600" cy="3816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AD47"/>
              </a:buClr>
              <a:buSzPts val="2400"/>
              <a:buFont typeface="Arial"/>
              <a:buChar char="•"/>
            </a:pPr>
            <a:r>
              <a:rPr lang="ru-RU" sz="2400" dirty="0">
                <a:latin typeface="Arial"/>
                <a:ea typeface="Arial"/>
                <a:cs typeface="Arial"/>
                <a:sym typeface="Arial"/>
              </a:rPr>
              <a:t>Открыть несколько вкладов </a:t>
            </a:r>
            <a:br>
              <a:rPr lang="ru-RU" sz="2400" dirty="0">
                <a:latin typeface="Arial"/>
                <a:ea typeface="Arial"/>
                <a:cs typeface="Arial"/>
                <a:sym typeface="Arial"/>
              </a:rPr>
            </a:br>
            <a:r>
              <a:rPr lang="ru-RU" sz="2400" b="1" dirty="0">
                <a:latin typeface="Arial"/>
                <a:ea typeface="Arial"/>
                <a:cs typeface="Arial"/>
                <a:sym typeface="Arial"/>
              </a:rPr>
              <a:t>с разными сроками</a:t>
            </a:r>
            <a:r>
              <a:rPr lang="ru-RU" sz="2400" dirty="0"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ru-RU" sz="2400" dirty="0">
                <a:latin typeface="Arial"/>
                <a:ea typeface="Arial"/>
                <a:cs typeface="Arial"/>
                <a:sym typeface="Arial"/>
              </a:rPr>
            </a:br>
            <a:r>
              <a:rPr lang="ru-RU" sz="2400" dirty="0">
                <a:latin typeface="Arial"/>
                <a:ea typeface="Arial"/>
                <a:cs typeface="Arial"/>
                <a:sym typeface="Arial"/>
              </a:rPr>
              <a:t>в разных банках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Clr>
                <a:srgbClr val="70AD47"/>
              </a:buClr>
              <a:buSzPts val="2400"/>
              <a:buChar char="•"/>
            </a:pPr>
            <a:r>
              <a:rPr lang="ru-RU" sz="2400" dirty="0">
                <a:latin typeface="Arial"/>
                <a:ea typeface="Arial"/>
                <a:cs typeface="Arial"/>
                <a:sym typeface="Arial"/>
              </a:rPr>
              <a:t>Открыть несколько вкладов </a:t>
            </a:r>
            <a:br>
              <a:rPr lang="ru-RU" sz="2400" dirty="0">
                <a:latin typeface="Arial"/>
                <a:ea typeface="Arial"/>
                <a:cs typeface="Arial"/>
                <a:sym typeface="Arial"/>
              </a:rPr>
            </a:br>
            <a:r>
              <a:rPr lang="ru-RU" sz="2400" b="1" dirty="0">
                <a:latin typeface="Arial"/>
                <a:ea typeface="Arial"/>
                <a:cs typeface="Arial"/>
                <a:sym typeface="Arial"/>
              </a:rPr>
              <a:t>с одинаковым сроком</a:t>
            </a:r>
            <a:r>
              <a:rPr lang="ru-RU" sz="2400" dirty="0">
                <a:latin typeface="Arial"/>
                <a:ea typeface="Arial"/>
                <a:cs typeface="Arial"/>
                <a:sym typeface="Arial"/>
              </a:rPr>
              <a:t>, </a:t>
            </a:r>
            <a:br>
              <a:rPr lang="ru-RU" sz="2400" dirty="0">
                <a:latin typeface="Arial"/>
                <a:ea typeface="Arial"/>
                <a:cs typeface="Arial"/>
                <a:sym typeface="Arial"/>
              </a:rPr>
            </a:br>
            <a:r>
              <a:rPr lang="ru-RU" sz="2400" dirty="0">
                <a:latin typeface="Arial"/>
                <a:ea typeface="Arial"/>
                <a:cs typeface="Arial"/>
                <a:sym typeface="Arial"/>
              </a:rPr>
              <a:t>но с шагом в месяц (1-й в январе, 2-й в феврале и т. д.)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86110E-7D18-E6AB-A0BD-484C99045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857" y="2267000"/>
            <a:ext cx="3401268" cy="388450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6829719-C2B8-021A-3EDF-2B71027E8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296" y="320081"/>
            <a:ext cx="2250614" cy="11273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B67BF5-D96B-EC19-40C1-0334056846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2910" y="270568"/>
            <a:ext cx="1332982" cy="117686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2c2f30bcae2_1_7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17</a:t>
            </a:fld>
            <a:endParaRPr/>
          </a:p>
        </p:txBody>
      </p:sp>
      <p:sp>
        <p:nvSpPr>
          <p:cNvPr id="647" name="Google Shape;647;g2c2f30bcae2_1_7"/>
          <p:cNvSpPr txBox="1">
            <a:spLocks noGrp="1"/>
          </p:cNvSpPr>
          <p:nvPr>
            <p:ph type="title"/>
          </p:nvPr>
        </p:nvSpPr>
        <p:spPr>
          <a:xfrm>
            <a:off x="1798975" y="328000"/>
            <a:ext cx="8919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/>
              <a:t>КАК ОТКРЫТЬ ВКЛАД</a:t>
            </a:r>
            <a:endParaRPr/>
          </a:p>
        </p:txBody>
      </p:sp>
      <p:sp>
        <p:nvSpPr>
          <p:cNvPr id="648" name="Google Shape;648;g2c2f30bcae2_1_7"/>
          <p:cNvSpPr txBox="1">
            <a:spLocks noGrp="1"/>
          </p:cNvSpPr>
          <p:nvPr>
            <p:ph type="body" idx="4294967295"/>
          </p:nvPr>
        </p:nvSpPr>
        <p:spPr>
          <a:xfrm>
            <a:off x="2001625" y="2009600"/>
            <a:ext cx="5828400" cy="638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rPr lang="ru-RU" sz="2400">
                <a:latin typeface="Arial"/>
                <a:ea typeface="Arial"/>
                <a:cs typeface="Arial"/>
                <a:sym typeface="Arial"/>
              </a:rPr>
              <a:t>В отделении банка или в онлайн-банке</a:t>
            </a:r>
            <a:endParaRPr sz="2400" i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9" name="Google Shape;649;g2c2f30bcae2_1_7"/>
          <p:cNvPicPr preferRelativeResize="0"/>
          <p:nvPr/>
        </p:nvPicPr>
        <p:blipFill rotWithShape="1">
          <a:blip r:embed="rId3">
            <a:alphaModFix/>
          </a:blip>
          <a:srcRect b="11134"/>
          <a:stretch/>
        </p:blipFill>
        <p:spPr>
          <a:xfrm>
            <a:off x="8050150" y="2076700"/>
            <a:ext cx="2350925" cy="4155201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g2c2f30bcae2_1_7"/>
          <p:cNvSpPr txBox="1">
            <a:spLocks noGrp="1"/>
          </p:cNvSpPr>
          <p:nvPr>
            <p:ph type="body" idx="4294967295"/>
          </p:nvPr>
        </p:nvSpPr>
        <p:spPr>
          <a:xfrm>
            <a:off x="2001625" y="2962100"/>
            <a:ext cx="5828400" cy="3156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latin typeface="Arial"/>
                <a:ea typeface="Arial"/>
                <a:cs typeface="Arial"/>
                <a:sym typeface="Arial"/>
              </a:rPr>
              <a:t>В мобильном приложении банка</a:t>
            </a:r>
            <a:br>
              <a:rPr lang="ru-RU" sz="2400">
                <a:latin typeface="Arial"/>
                <a:ea typeface="Arial"/>
                <a:cs typeface="Arial"/>
                <a:sym typeface="Arial"/>
              </a:rPr>
            </a:br>
            <a:r>
              <a:rPr lang="ru-RU" sz="2400">
                <a:latin typeface="Arial"/>
                <a:ea typeface="Arial"/>
                <a:cs typeface="Arial"/>
                <a:sym typeface="Arial"/>
              </a:rPr>
              <a:t>вкладка — </a:t>
            </a:r>
            <a:r>
              <a:rPr lang="ru-RU" sz="2400" b="1">
                <a:latin typeface="Arial"/>
                <a:ea typeface="Arial"/>
                <a:cs typeface="Arial"/>
                <a:sym typeface="Arial"/>
              </a:rPr>
              <a:t>«Вклады и счета» </a:t>
            </a:r>
            <a:endParaRPr sz="2400" b="1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70AD47"/>
              </a:buClr>
              <a:buSzPts val="2400"/>
              <a:buChar char="•"/>
            </a:pPr>
            <a:r>
              <a:rPr lang="ru-RU" sz="2400">
                <a:latin typeface="Arial"/>
                <a:ea typeface="Arial"/>
                <a:cs typeface="Arial"/>
                <a:sym typeface="Arial"/>
              </a:rPr>
              <a:t>Выберите вклад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70AD47"/>
              </a:buClr>
              <a:buSzPts val="2400"/>
              <a:buChar char="•"/>
            </a:pPr>
            <a:r>
              <a:rPr lang="ru-RU" sz="2400">
                <a:latin typeface="Arial"/>
                <a:ea typeface="Arial"/>
                <a:cs typeface="Arial"/>
                <a:sym typeface="Arial"/>
              </a:rPr>
              <a:t>Изучите параметры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70AD47"/>
              </a:buClr>
              <a:buSzPts val="2400"/>
              <a:buChar char="•"/>
            </a:pPr>
            <a:r>
              <a:rPr lang="ru-RU" sz="2400">
                <a:latin typeface="Arial"/>
                <a:ea typeface="Arial"/>
                <a:cs typeface="Arial"/>
                <a:sym typeface="Arial"/>
              </a:rPr>
              <a:t>Выберите сумму </a:t>
            </a:r>
            <a:br>
              <a:rPr lang="ru-RU" sz="2400">
                <a:latin typeface="Arial"/>
                <a:ea typeface="Arial"/>
                <a:cs typeface="Arial"/>
                <a:sym typeface="Arial"/>
              </a:rPr>
            </a:br>
            <a:r>
              <a:rPr lang="ru-RU" sz="2400">
                <a:latin typeface="Arial"/>
                <a:ea typeface="Arial"/>
                <a:cs typeface="Arial"/>
                <a:sym typeface="Arial"/>
              </a:rPr>
              <a:t>и срок вклада</a:t>
            </a:r>
            <a:endParaRPr sz="2400" i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6B76205-2221-DB1F-1568-839DA3C2B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296" y="320081"/>
            <a:ext cx="2250614" cy="11273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F24A96-8EFF-CC90-1D44-361FC8B07D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2910" y="270568"/>
            <a:ext cx="1332982" cy="117686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2bc05dadb24_0_81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-RU"/>
              <a:t>18</a:t>
            </a:fld>
            <a:endParaRPr/>
          </a:p>
        </p:txBody>
      </p:sp>
      <p:sp>
        <p:nvSpPr>
          <p:cNvPr id="656" name="Google Shape;656;g2bc05dadb24_0_81"/>
          <p:cNvSpPr txBox="1">
            <a:spLocks noGrp="1"/>
          </p:cNvSpPr>
          <p:nvPr>
            <p:ph type="title"/>
          </p:nvPr>
        </p:nvSpPr>
        <p:spPr>
          <a:xfrm>
            <a:off x="1798984" y="327992"/>
            <a:ext cx="8919300" cy="6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/>
              <a:t>КАЛЬКУЛЯТОР ВКЛАДА</a:t>
            </a:r>
            <a:endParaRPr/>
          </a:p>
        </p:txBody>
      </p:sp>
      <p:pic>
        <p:nvPicPr>
          <p:cNvPr id="657" name="Google Shape;657;g2bc05dadb24_0_8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t="4294" b="6043"/>
          <a:stretch/>
        </p:blipFill>
        <p:spPr>
          <a:xfrm>
            <a:off x="1798975" y="1569850"/>
            <a:ext cx="7655476" cy="451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6DCB010-A629-130D-9A09-FAF60DD229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2296" y="320081"/>
            <a:ext cx="2250614" cy="11273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066DC1-7667-BCD6-E698-972E4F7BD2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2910" y="270568"/>
            <a:ext cx="1332982" cy="117686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2bc05dadb24_0_87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19</a:t>
            </a:fld>
            <a:endParaRPr/>
          </a:p>
        </p:txBody>
      </p:sp>
      <p:sp>
        <p:nvSpPr>
          <p:cNvPr id="663" name="Google Shape;663;g2bc05dadb24_0_87"/>
          <p:cNvSpPr txBox="1">
            <a:spLocks noGrp="1"/>
          </p:cNvSpPr>
          <p:nvPr>
            <p:ph type="title"/>
          </p:nvPr>
        </p:nvSpPr>
        <p:spPr>
          <a:xfrm>
            <a:off x="1798975" y="328000"/>
            <a:ext cx="8919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/>
              <a:t>КАК ОТКРЫТЬ ВКЛАД</a:t>
            </a:r>
            <a:endParaRPr/>
          </a:p>
        </p:txBody>
      </p:sp>
      <p:sp>
        <p:nvSpPr>
          <p:cNvPr id="664" name="Google Shape;664;g2bc05dadb24_0_87"/>
          <p:cNvSpPr txBox="1">
            <a:spLocks noGrp="1"/>
          </p:cNvSpPr>
          <p:nvPr>
            <p:ph type="body" idx="4294967295"/>
          </p:nvPr>
        </p:nvSpPr>
        <p:spPr>
          <a:xfrm>
            <a:off x="2001625" y="2009600"/>
            <a:ext cx="8523600" cy="4047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2600"/>
              <a:buFont typeface="Arial"/>
              <a:buChar char="•"/>
            </a:pPr>
            <a:r>
              <a:rPr lang="ru-RU" sz="2600">
                <a:latin typeface="Arial"/>
                <a:ea typeface="Arial"/>
                <a:cs typeface="Arial"/>
                <a:sym typeface="Arial"/>
              </a:rPr>
              <a:t>Заполните форму 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70AD47"/>
              </a:buClr>
              <a:buSzPts val="2600"/>
              <a:buFont typeface="Arial"/>
              <a:buChar char="•"/>
            </a:pPr>
            <a:r>
              <a:rPr lang="ru-RU" sz="2600">
                <a:latin typeface="Arial"/>
                <a:ea typeface="Arial"/>
                <a:cs typeface="Arial"/>
                <a:sym typeface="Arial"/>
              </a:rPr>
              <a:t>Проверьте все данные и подтвердите </a:t>
            </a:r>
            <a:br>
              <a:rPr lang="ru-RU" sz="2600">
                <a:latin typeface="Arial"/>
                <a:ea typeface="Arial"/>
                <a:cs typeface="Arial"/>
                <a:sym typeface="Arial"/>
              </a:rPr>
            </a:br>
            <a:r>
              <a:rPr lang="ru-RU" sz="2600">
                <a:latin typeface="Arial"/>
                <a:ea typeface="Arial"/>
                <a:cs typeface="Arial"/>
                <a:sym typeface="Arial"/>
              </a:rPr>
              <a:t>согласие с условиями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70AD47"/>
              </a:buClr>
              <a:buSzPts val="2600"/>
              <a:buFont typeface="Arial"/>
              <a:buChar char="•"/>
            </a:pPr>
            <a:r>
              <a:rPr lang="ru-RU" sz="2600">
                <a:latin typeface="Arial"/>
                <a:ea typeface="Arial"/>
                <a:cs typeface="Arial"/>
                <a:sym typeface="Arial"/>
              </a:rPr>
              <a:t>Подайте заявку и ждите ответ банка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600"/>
              </a:spcBef>
              <a:spcAft>
                <a:spcPts val="0"/>
              </a:spcAft>
              <a:buNone/>
            </a:pPr>
            <a:r>
              <a:rPr lang="ru-RU" sz="2600">
                <a:latin typeface="Arial"/>
                <a:ea typeface="Arial"/>
                <a:cs typeface="Arial"/>
                <a:sym typeface="Arial"/>
              </a:rPr>
              <a:t>Подтверждение открытия вклада можно увидеть </a:t>
            </a:r>
            <a:br>
              <a:rPr lang="ru-RU" sz="2600">
                <a:latin typeface="Arial"/>
                <a:ea typeface="Arial"/>
                <a:cs typeface="Arial"/>
                <a:sym typeface="Arial"/>
              </a:rPr>
            </a:br>
            <a:r>
              <a:rPr lang="ru-RU" sz="2600">
                <a:latin typeface="Arial"/>
                <a:ea typeface="Arial"/>
                <a:cs typeface="Arial"/>
                <a:sym typeface="Arial"/>
              </a:rPr>
              <a:t>в личном кабинете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C3359F5-3812-AF51-588C-32F9D037E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296" y="320081"/>
            <a:ext cx="2250614" cy="11273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B07E73-2C38-064D-00EF-008C74198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910" y="270568"/>
            <a:ext cx="1332982" cy="117686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"/>
          <p:cNvSpPr txBox="1">
            <a:spLocks noGrp="1"/>
          </p:cNvSpPr>
          <p:nvPr>
            <p:ph type="body" idx="1"/>
          </p:nvPr>
        </p:nvSpPr>
        <p:spPr>
          <a:xfrm>
            <a:off x="2100274" y="2133600"/>
            <a:ext cx="8234700" cy="28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43599" lvl="1" indent="-45309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2600"/>
              <a:buChar char="•"/>
            </a:pPr>
            <a:r>
              <a:rPr lang="ru-RU" sz="2600"/>
              <a:t>Участвуем </a:t>
            </a:r>
            <a:r>
              <a:rPr lang="ru-RU" sz="2600">
                <a:solidFill>
                  <a:schemeClr val="dk1"/>
                </a:solidFill>
              </a:rPr>
              <a:t>во всех активностях </a:t>
            </a:r>
            <a:br>
              <a:rPr lang="ru-RU" sz="2600">
                <a:solidFill>
                  <a:schemeClr val="dk1"/>
                </a:solidFill>
              </a:rPr>
            </a:br>
            <a:r>
              <a:rPr lang="ru-RU" sz="2600">
                <a:solidFill>
                  <a:schemeClr val="dk1"/>
                </a:solidFill>
              </a:rPr>
              <a:t>по мере возможности</a:t>
            </a:r>
            <a:endParaRPr sz="2600">
              <a:solidFill>
                <a:schemeClr val="dk1"/>
              </a:solidFill>
            </a:endParaRPr>
          </a:p>
          <a:p>
            <a:pPr marL="543599" lvl="1" indent="-453099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70AD47"/>
              </a:buClr>
              <a:buSzPts val="2600"/>
              <a:buChar char="•"/>
            </a:pPr>
            <a:r>
              <a:rPr lang="ru-RU" sz="2600">
                <a:solidFill>
                  <a:schemeClr val="dk1"/>
                </a:solidFill>
              </a:rPr>
              <a:t>Соблюдаем правила игр и упражнений</a:t>
            </a:r>
            <a:endParaRPr sz="2600">
              <a:solidFill>
                <a:schemeClr val="dk1"/>
              </a:solidFill>
            </a:endParaRPr>
          </a:p>
          <a:p>
            <a:pPr marL="543599" lvl="1" indent="-453099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70AD47"/>
              </a:buClr>
              <a:buSzPts val="2600"/>
              <a:buChar char="•"/>
            </a:pPr>
            <a:r>
              <a:rPr lang="ru-RU" sz="2600">
                <a:solidFill>
                  <a:schemeClr val="dk1"/>
                </a:solidFill>
              </a:rPr>
              <a:t>Не перебиваем других участников</a:t>
            </a:r>
            <a:endParaRPr sz="2600">
              <a:solidFill>
                <a:schemeClr val="dk1"/>
              </a:solidFill>
            </a:endParaRPr>
          </a:p>
          <a:p>
            <a:pPr marL="543599" lvl="1" indent="-453099" algn="l" rtl="0">
              <a:lnSpc>
                <a:spcPct val="90000"/>
              </a:lnSpc>
              <a:spcBef>
                <a:spcPts val="2400"/>
              </a:spcBef>
              <a:spcAft>
                <a:spcPts val="2400"/>
              </a:spcAft>
              <a:buClr>
                <a:srgbClr val="70AD47"/>
              </a:buClr>
              <a:buSzPts val="2600"/>
              <a:buChar char="•"/>
            </a:pPr>
            <a:r>
              <a:rPr lang="ru-RU" sz="2600">
                <a:solidFill>
                  <a:schemeClr val="dk1"/>
                </a:solidFill>
              </a:rPr>
              <a:t>Если хотим что-то сказать, поднимаем руку</a:t>
            </a:r>
            <a:endParaRPr sz="2600"/>
          </a:p>
        </p:txBody>
      </p:sp>
      <p:sp>
        <p:nvSpPr>
          <p:cNvPr id="490" name="Google Shape;490;p4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8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  <p:sp>
        <p:nvSpPr>
          <p:cNvPr id="491" name="Google Shape;491;p4"/>
          <p:cNvSpPr txBox="1">
            <a:spLocks noGrp="1"/>
          </p:cNvSpPr>
          <p:nvPr>
            <p:ph type="title"/>
          </p:nvPr>
        </p:nvSpPr>
        <p:spPr>
          <a:xfrm>
            <a:off x="1798984" y="327992"/>
            <a:ext cx="8919300" cy="10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/>
              <a:t>ПРАВИЛА ЗАНЯТИЯ</a:t>
            </a:r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DD8F12-C284-CF1C-4A37-33BF23C4D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770" y="320081"/>
            <a:ext cx="2250614" cy="11273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12938E-B647-3DAF-47C7-1A895B739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8384" y="270568"/>
            <a:ext cx="1332982" cy="117686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2bc05dadb24_0_822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-RU"/>
              <a:t>20</a:t>
            </a:fld>
            <a:endParaRPr/>
          </a:p>
        </p:txBody>
      </p:sp>
      <p:graphicFrame>
        <p:nvGraphicFramePr>
          <p:cNvPr id="670" name="Google Shape;670;g2bc05dadb24_0_822"/>
          <p:cNvGraphicFramePr/>
          <p:nvPr/>
        </p:nvGraphicFramePr>
        <p:xfrm>
          <a:off x="2024100" y="2064500"/>
          <a:ext cx="8501025" cy="3885475"/>
        </p:xfrm>
        <a:graphic>
          <a:graphicData uri="http://schemas.openxmlformats.org/drawingml/2006/table">
            <a:tbl>
              <a:tblPr>
                <a:noFill/>
                <a:tableStyleId>{5938E3A1-713D-4120-99F1-53584FAA7492}</a:tableStyleId>
              </a:tblPr>
              <a:tblGrid>
                <a:gridCol w="2505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30575">
                <a:tc>
                  <a:txBody>
                    <a:bodyPr/>
                    <a:lstStyle/>
                    <a:p>
                      <a:pPr marL="107999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Лёгкий доступ</a:t>
                      </a:r>
                      <a:endParaRPr sz="2400"/>
                    </a:p>
                  </a:txBody>
                  <a:tcPr marL="108000" marR="108000" marT="108000" marB="108000" anchor="ctr">
                    <a:lnL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2400"/>
                        <a:t>Нет. Если закрыть вклад досрочно, </a:t>
                      </a:r>
                      <a:br>
                        <a:rPr lang="ru-RU" sz="2400"/>
                      </a:br>
                      <a:r>
                        <a:rPr lang="ru-RU" sz="2400"/>
                        <a:t>то потеряете проценты</a:t>
                      </a:r>
                      <a:endParaRPr sz="2400"/>
                    </a:p>
                  </a:txBody>
                  <a:tcPr marL="108000" marR="108000" marT="108000" marB="108000" anchor="ctr">
                    <a:lnL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7450">
                <a:tc>
                  <a:txBody>
                    <a:bodyPr/>
                    <a:lstStyle/>
                    <a:p>
                      <a:pPr marL="107999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Надёжность</a:t>
                      </a:r>
                      <a:endParaRPr sz="2400"/>
                    </a:p>
                  </a:txBody>
                  <a:tcPr marL="108000" marR="108000" marT="108000" marB="108000" anchor="ctr">
                    <a:lnL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Да</a:t>
                      </a:r>
                      <a:endParaRPr sz="2400"/>
                    </a:p>
                  </a:txBody>
                  <a:tcPr marL="108000" marR="108000" marT="108000" marB="108000" anchor="ctr">
                    <a:lnL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7450">
                <a:tc>
                  <a:txBody>
                    <a:bodyPr/>
                    <a:lstStyle/>
                    <a:p>
                      <a:pPr marL="107999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Защита </a:t>
                      </a:r>
                      <a:br>
                        <a:rPr lang="ru-RU" sz="2400"/>
                      </a:br>
                      <a:r>
                        <a:rPr lang="ru-RU" sz="2400"/>
                        <a:t>от инфляции</a:t>
                      </a:r>
                      <a:endParaRPr sz="2400"/>
                    </a:p>
                  </a:txBody>
                  <a:tcPr marL="108000" marR="108000" marT="108000" marB="108000" anchor="ctr">
                    <a:lnL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2400"/>
                        <a:t>Неоднозначно. </a:t>
                      </a:r>
                      <a:br>
                        <a:rPr lang="ru-RU" sz="2400"/>
                      </a:br>
                      <a:r>
                        <a:rPr lang="ru-RU" sz="2400"/>
                        <a:t>Доходность почти на уровне инфляции</a:t>
                      </a:r>
                      <a:endParaRPr sz="2400"/>
                    </a:p>
                  </a:txBody>
                  <a:tcPr marL="108000" marR="108000" marT="108000" marB="108000" anchor="ctr">
                    <a:lnL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71" name="Google Shape;671;g2bc05dadb24_0_822"/>
          <p:cNvSpPr txBox="1">
            <a:spLocks noGrp="1"/>
          </p:cNvSpPr>
          <p:nvPr>
            <p:ph type="title"/>
          </p:nvPr>
        </p:nvSpPr>
        <p:spPr>
          <a:xfrm>
            <a:off x="1798975" y="328000"/>
            <a:ext cx="8919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/>
              <a:t>БАНКОВСКИЙ ВКЛАД</a:t>
            </a:r>
            <a:endParaRPr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D5ECFB7-1EE0-AC39-290D-80FEED5DF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296" y="320081"/>
            <a:ext cx="2250614" cy="11273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F10AA1-674A-1E5E-3F97-66B7E6915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910" y="270568"/>
            <a:ext cx="1332982" cy="117686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2c2f30bcae2_1_22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21</a:t>
            </a:fld>
            <a:endParaRPr/>
          </a:p>
        </p:txBody>
      </p:sp>
      <p:sp>
        <p:nvSpPr>
          <p:cNvPr id="677" name="Google Shape;677;g2c2f30bcae2_1_22"/>
          <p:cNvSpPr txBox="1">
            <a:spLocks noGrp="1"/>
          </p:cNvSpPr>
          <p:nvPr>
            <p:ph type="title"/>
          </p:nvPr>
        </p:nvSpPr>
        <p:spPr>
          <a:xfrm>
            <a:off x="1892108" y="1086200"/>
            <a:ext cx="8919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 dirty="0"/>
              <a:t>ДРУГИЕ ФИНАНСОВЫЕ ИНСТРУМЕНТЫ</a:t>
            </a:r>
            <a:endParaRPr dirty="0"/>
          </a:p>
        </p:txBody>
      </p:sp>
      <p:sp>
        <p:nvSpPr>
          <p:cNvPr id="678" name="Google Shape;678;g2c2f30bcae2_1_22"/>
          <p:cNvSpPr txBox="1">
            <a:spLocks noGrp="1"/>
          </p:cNvSpPr>
          <p:nvPr>
            <p:ph type="body" idx="4294967295"/>
          </p:nvPr>
        </p:nvSpPr>
        <p:spPr>
          <a:xfrm>
            <a:off x="2001625" y="2009600"/>
            <a:ext cx="8523600" cy="4047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2600"/>
              <a:buFont typeface="Arial"/>
              <a:buChar char="•"/>
            </a:pPr>
            <a:r>
              <a:rPr lang="ru-RU" sz="2600">
                <a:latin typeface="Arial"/>
                <a:ea typeface="Arial"/>
                <a:cs typeface="Arial"/>
                <a:sym typeface="Arial"/>
              </a:rPr>
              <a:t>Накопительные счета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70AD47"/>
              </a:buClr>
              <a:buSzPts val="2600"/>
              <a:buFont typeface="Arial"/>
              <a:buChar char="•"/>
            </a:pPr>
            <a:r>
              <a:rPr lang="ru-RU" sz="2600">
                <a:latin typeface="Arial"/>
                <a:ea typeface="Arial"/>
                <a:cs typeface="Arial"/>
                <a:sym typeface="Arial"/>
              </a:rPr>
              <a:t>Карты с процентами на остаток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70AD47"/>
              </a:buClr>
              <a:buSzPts val="2600"/>
              <a:buFont typeface="Arial"/>
              <a:buChar char="•"/>
            </a:pPr>
            <a:r>
              <a:rPr lang="ru-RU" sz="2600">
                <a:latin typeface="Arial"/>
                <a:ea typeface="Arial"/>
                <a:cs typeface="Arial"/>
                <a:sym typeface="Arial"/>
              </a:rPr>
              <a:t>Наличные рубли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70AD47"/>
              </a:buClr>
              <a:buSzPts val="2600"/>
              <a:buFont typeface="Arial"/>
              <a:buChar char="•"/>
            </a:pPr>
            <a:r>
              <a:rPr lang="ru-RU" sz="2600">
                <a:latin typeface="Arial"/>
                <a:ea typeface="Arial"/>
                <a:cs typeface="Arial"/>
                <a:sym typeface="Arial"/>
              </a:rPr>
              <a:t>Валюта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2000"/>
              </a:spcBef>
              <a:spcAft>
                <a:spcPts val="1000"/>
              </a:spcAft>
              <a:buNone/>
            </a:pPr>
            <a:endParaRPr sz="2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1A8DD3-3374-E0F1-4E88-3EBA1C8BB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629" y="85580"/>
            <a:ext cx="2250614" cy="11273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7715DE-A78D-7806-1E5A-BAB90E20E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243" y="36067"/>
            <a:ext cx="1332982" cy="117686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2c2f30bcae2_1_29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22</a:t>
            </a:fld>
            <a:endParaRPr/>
          </a:p>
        </p:txBody>
      </p:sp>
      <p:graphicFrame>
        <p:nvGraphicFramePr>
          <p:cNvPr id="684" name="Google Shape;684;g2c2f30bcae2_1_29"/>
          <p:cNvGraphicFramePr/>
          <p:nvPr/>
        </p:nvGraphicFramePr>
        <p:xfrm>
          <a:off x="2024100" y="2064500"/>
          <a:ext cx="8501025" cy="3885475"/>
        </p:xfrm>
        <a:graphic>
          <a:graphicData uri="http://schemas.openxmlformats.org/drawingml/2006/table">
            <a:tbl>
              <a:tblPr>
                <a:noFill/>
                <a:tableStyleId>{5938E3A1-713D-4120-99F1-53584FAA7492}</a:tableStyleId>
              </a:tblPr>
              <a:tblGrid>
                <a:gridCol w="2505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30575">
                <a:tc>
                  <a:txBody>
                    <a:bodyPr/>
                    <a:lstStyle/>
                    <a:p>
                      <a:pPr marL="107999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Лёгкий доступ</a:t>
                      </a:r>
                      <a:endParaRPr sz="2400"/>
                    </a:p>
                  </a:txBody>
                  <a:tcPr marL="108000" marR="108000" marT="108000" marB="108000" anchor="ctr">
                    <a:lnL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ru-RU" sz="2400"/>
                        <a:t>Да</a:t>
                      </a:r>
                      <a:endParaRPr sz="2400"/>
                    </a:p>
                  </a:txBody>
                  <a:tcPr marL="108000" marR="108000" marT="108000" marB="108000" anchor="ctr">
                    <a:lnL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7450">
                <a:tc>
                  <a:txBody>
                    <a:bodyPr/>
                    <a:lstStyle/>
                    <a:p>
                      <a:pPr marL="107999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Надёжность</a:t>
                      </a:r>
                      <a:endParaRPr sz="2400"/>
                    </a:p>
                  </a:txBody>
                  <a:tcPr marL="108000" marR="108000" marT="108000" marB="108000" anchor="ctr">
                    <a:lnL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Да</a:t>
                      </a:r>
                      <a:endParaRPr sz="2400"/>
                    </a:p>
                  </a:txBody>
                  <a:tcPr marL="108000" marR="108000" marT="108000" marB="108000" anchor="ctr">
                    <a:lnL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7450">
                <a:tc>
                  <a:txBody>
                    <a:bodyPr/>
                    <a:lstStyle/>
                    <a:p>
                      <a:pPr marL="107999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Защита </a:t>
                      </a:r>
                      <a:br>
                        <a:rPr lang="ru-RU" sz="2400"/>
                      </a:br>
                      <a:r>
                        <a:rPr lang="ru-RU" sz="2400"/>
                        <a:t>от инфляции</a:t>
                      </a:r>
                      <a:endParaRPr sz="2400"/>
                    </a:p>
                  </a:txBody>
                  <a:tcPr marL="108000" marR="108000" marT="108000" marB="108000" anchor="ctr">
                    <a:lnL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ru-RU" sz="2400"/>
                        <a:t>Нет. Доходность обычно ниже,</a:t>
                      </a:r>
                      <a:br>
                        <a:rPr lang="ru-RU" sz="2400"/>
                      </a:br>
                      <a:r>
                        <a:rPr lang="ru-RU" sz="2400"/>
                        <a:t>чем по вкладам</a:t>
                      </a:r>
                      <a:endParaRPr sz="2400"/>
                    </a:p>
                  </a:txBody>
                  <a:tcPr marL="108000" marR="108000" marT="108000" marB="108000" anchor="ctr">
                    <a:lnL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85" name="Google Shape;685;g2c2f30bcae2_1_29"/>
          <p:cNvSpPr txBox="1">
            <a:spLocks noGrp="1"/>
          </p:cNvSpPr>
          <p:nvPr>
            <p:ph type="title"/>
          </p:nvPr>
        </p:nvSpPr>
        <p:spPr>
          <a:xfrm>
            <a:off x="1798975" y="328000"/>
            <a:ext cx="8919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/>
              <a:t>НАКОПИТЕЛЬНЫЙ СЧЕТ</a:t>
            </a:r>
            <a:endParaRPr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E0D9F1-5401-48F6-B376-ACAD36AC0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979" y="124046"/>
            <a:ext cx="2250614" cy="11273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F83C72-B96E-37DD-85D6-F21D7E76D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5593" y="74533"/>
            <a:ext cx="1332982" cy="117686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2c2f30bcae2_1_36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23</a:t>
            </a:fld>
            <a:endParaRPr/>
          </a:p>
        </p:txBody>
      </p:sp>
      <p:graphicFrame>
        <p:nvGraphicFramePr>
          <p:cNvPr id="691" name="Google Shape;691;g2c2f30bcae2_1_36"/>
          <p:cNvGraphicFramePr/>
          <p:nvPr/>
        </p:nvGraphicFramePr>
        <p:xfrm>
          <a:off x="2024100" y="2064500"/>
          <a:ext cx="8501025" cy="3885475"/>
        </p:xfrm>
        <a:graphic>
          <a:graphicData uri="http://schemas.openxmlformats.org/drawingml/2006/table">
            <a:tbl>
              <a:tblPr>
                <a:noFill/>
                <a:tableStyleId>{5938E3A1-713D-4120-99F1-53584FAA7492}</a:tableStyleId>
              </a:tblPr>
              <a:tblGrid>
                <a:gridCol w="2505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30575">
                <a:tc>
                  <a:txBody>
                    <a:bodyPr/>
                    <a:lstStyle/>
                    <a:p>
                      <a:pPr marL="107999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Лёгкий доступ</a:t>
                      </a:r>
                      <a:endParaRPr sz="2400"/>
                    </a:p>
                  </a:txBody>
                  <a:tcPr marL="108000" marR="108000" marT="108000" marB="108000" anchor="ctr">
                    <a:lnL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ru-RU" sz="2400"/>
                        <a:t>Да</a:t>
                      </a:r>
                      <a:endParaRPr sz="2400"/>
                    </a:p>
                  </a:txBody>
                  <a:tcPr marL="108000" marR="108000" marT="108000" marB="108000" anchor="ctr">
                    <a:lnL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7450">
                <a:tc>
                  <a:txBody>
                    <a:bodyPr/>
                    <a:lstStyle/>
                    <a:p>
                      <a:pPr marL="107999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Надёжность</a:t>
                      </a:r>
                      <a:endParaRPr sz="2400"/>
                    </a:p>
                  </a:txBody>
                  <a:tcPr marL="108000" marR="108000" marT="108000" marB="108000" anchor="ctr">
                    <a:lnL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Нет. Есть риск спонтанных трат</a:t>
                      </a:r>
                      <a:br>
                        <a:rPr lang="ru-RU" sz="2400"/>
                      </a:br>
                      <a:r>
                        <a:rPr lang="ru-RU" sz="2400"/>
                        <a:t>или кражи данных</a:t>
                      </a:r>
                      <a:endParaRPr sz="2400"/>
                    </a:p>
                  </a:txBody>
                  <a:tcPr marL="108000" marR="108000" marT="108000" marB="108000" anchor="ctr">
                    <a:lnL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7450">
                <a:tc>
                  <a:txBody>
                    <a:bodyPr/>
                    <a:lstStyle/>
                    <a:p>
                      <a:pPr marL="107999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Защита </a:t>
                      </a:r>
                      <a:br>
                        <a:rPr lang="ru-RU" sz="2400"/>
                      </a:br>
                      <a:r>
                        <a:rPr lang="ru-RU" sz="2400"/>
                        <a:t>от инфляции</a:t>
                      </a:r>
                      <a:endParaRPr sz="2400"/>
                    </a:p>
                  </a:txBody>
                  <a:tcPr marL="108000" marR="108000" marT="108000" marB="108000" anchor="ctr">
                    <a:lnL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ru-RU" sz="2400"/>
                        <a:t>Нет. Доходность ниже, чем по вкладам</a:t>
                      </a:r>
                      <a:endParaRPr sz="2400"/>
                    </a:p>
                  </a:txBody>
                  <a:tcPr marL="108000" marR="108000" marT="108000" marB="108000" anchor="ctr">
                    <a:lnL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92" name="Google Shape;692;g2c2f30bcae2_1_36"/>
          <p:cNvSpPr txBox="1">
            <a:spLocks noGrp="1"/>
          </p:cNvSpPr>
          <p:nvPr>
            <p:ph type="title"/>
          </p:nvPr>
        </p:nvSpPr>
        <p:spPr>
          <a:xfrm>
            <a:off x="1814812" y="1141100"/>
            <a:ext cx="8919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/>
              <a:t>КАРТЫ С ПРОЦЕНТАМИ НА ОСТАТОК</a:t>
            </a:r>
            <a:endParaRPr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ADB6AA-5603-FCEF-006C-C50B3AE0D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896" y="49513"/>
            <a:ext cx="2250614" cy="11273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86A5CC-8B4B-B096-16DC-C113CF583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4510" y="0"/>
            <a:ext cx="1332982" cy="117686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2c2f30bcae2_1_42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24</a:t>
            </a:fld>
            <a:endParaRPr/>
          </a:p>
        </p:txBody>
      </p:sp>
      <p:graphicFrame>
        <p:nvGraphicFramePr>
          <p:cNvPr id="698" name="Google Shape;698;g2c2f30bcae2_1_42"/>
          <p:cNvGraphicFramePr/>
          <p:nvPr/>
        </p:nvGraphicFramePr>
        <p:xfrm>
          <a:off x="2024100" y="2064500"/>
          <a:ext cx="8501025" cy="3885475"/>
        </p:xfrm>
        <a:graphic>
          <a:graphicData uri="http://schemas.openxmlformats.org/drawingml/2006/table">
            <a:tbl>
              <a:tblPr>
                <a:noFill/>
                <a:tableStyleId>{5938E3A1-713D-4120-99F1-53584FAA7492}</a:tableStyleId>
              </a:tblPr>
              <a:tblGrid>
                <a:gridCol w="2505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30575">
                <a:tc>
                  <a:txBody>
                    <a:bodyPr/>
                    <a:lstStyle/>
                    <a:p>
                      <a:pPr marL="107999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Лёгкий доступ</a:t>
                      </a:r>
                      <a:endParaRPr sz="2400"/>
                    </a:p>
                  </a:txBody>
                  <a:tcPr marL="108000" marR="108000" marT="108000" marB="108000" anchor="ctr">
                    <a:lnL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ru-RU" sz="2400"/>
                        <a:t>Да</a:t>
                      </a:r>
                      <a:endParaRPr sz="2400"/>
                    </a:p>
                  </a:txBody>
                  <a:tcPr marL="108000" marR="108000" marT="108000" marB="108000" anchor="ctr">
                    <a:lnL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7450">
                <a:tc>
                  <a:txBody>
                    <a:bodyPr/>
                    <a:lstStyle/>
                    <a:p>
                      <a:pPr marL="107999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Надёжность</a:t>
                      </a:r>
                      <a:endParaRPr sz="2400"/>
                    </a:p>
                  </a:txBody>
                  <a:tcPr marL="108000" marR="108000" marT="108000" marB="108000" anchor="ctr">
                    <a:lnL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Нет. Надо хранить в безопасности</a:t>
                      </a:r>
                      <a:endParaRPr sz="2400"/>
                    </a:p>
                  </a:txBody>
                  <a:tcPr marL="108000" marR="108000" marT="108000" marB="108000" anchor="ctr">
                    <a:lnL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7450">
                <a:tc>
                  <a:txBody>
                    <a:bodyPr/>
                    <a:lstStyle/>
                    <a:p>
                      <a:pPr marL="107999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Защита </a:t>
                      </a:r>
                      <a:br>
                        <a:rPr lang="ru-RU" sz="2400"/>
                      </a:br>
                      <a:r>
                        <a:rPr lang="ru-RU" sz="2400"/>
                        <a:t>от инфляции</a:t>
                      </a:r>
                      <a:endParaRPr sz="2400"/>
                    </a:p>
                  </a:txBody>
                  <a:tcPr marL="108000" marR="108000" marT="108000" marB="108000" anchor="ctr">
                    <a:lnL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ru-RU" sz="2400"/>
                        <a:t>Нет. Обесцениваются из-за инфляции</a:t>
                      </a:r>
                      <a:endParaRPr sz="2400"/>
                    </a:p>
                  </a:txBody>
                  <a:tcPr marL="108000" marR="108000" marT="108000" marB="108000" anchor="ctr">
                    <a:lnL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99" name="Google Shape;699;g2c2f30bcae2_1_42"/>
          <p:cNvSpPr txBox="1">
            <a:spLocks noGrp="1"/>
          </p:cNvSpPr>
          <p:nvPr>
            <p:ph type="title"/>
          </p:nvPr>
        </p:nvSpPr>
        <p:spPr>
          <a:xfrm>
            <a:off x="1798975" y="328000"/>
            <a:ext cx="8919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/>
              <a:t>НАЛИЧНЫЕ РУБЛИ</a:t>
            </a:r>
            <a:endParaRPr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DE3F1B-335A-F94D-22D5-465E1506C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296" y="320081"/>
            <a:ext cx="2250614" cy="11273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2CC39C-6881-AD48-2739-25DCC5A3D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910" y="270568"/>
            <a:ext cx="1332982" cy="117686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2c2f30bcae2_1_49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25</a:t>
            </a:fld>
            <a:endParaRPr/>
          </a:p>
        </p:txBody>
      </p:sp>
      <p:graphicFrame>
        <p:nvGraphicFramePr>
          <p:cNvPr id="705" name="Google Shape;705;g2c2f30bcae2_1_49"/>
          <p:cNvGraphicFramePr/>
          <p:nvPr/>
        </p:nvGraphicFramePr>
        <p:xfrm>
          <a:off x="2024100" y="2064500"/>
          <a:ext cx="8501025" cy="3885475"/>
        </p:xfrm>
        <a:graphic>
          <a:graphicData uri="http://schemas.openxmlformats.org/drawingml/2006/table">
            <a:tbl>
              <a:tblPr>
                <a:noFill/>
                <a:tableStyleId>{5938E3A1-713D-4120-99F1-53584FAA7492}</a:tableStyleId>
              </a:tblPr>
              <a:tblGrid>
                <a:gridCol w="2505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30575">
                <a:tc>
                  <a:txBody>
                    <a:bodyPr/>
                    <a:lstStyle/>
                    <a:p>
                      <a:pPr marL="107999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Лёгкий доступ</a:t>
                      </a:r>
                      <a:endParaRPr sz="2400"/>
                    </a:p>
                  </a:txBody>
                  <a:tcPr marL="108000" marR="108000" marT="108000" marB="108000" anchor="ctr">
                    <a:lnL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ru-RU" sz="2400"/>
                        <a:t>Неоднозначно. Перед покупками </a:t>
                      </a:r>
                      <a:br>
                        <a:rPr lang="ru-RU" sz="2400"/>
                      </a:br>
                      <a:r>
                        <a:rPr lang="ru-RU" sz="2400"/>
                        <a:t>в России надо менять на рубли</a:t>
                      </a:r>
                      <a:endParaRPr sz="2400"/>
                    </a:p>
                  </a:txBody>
                  <a:tcPr marL="108000" marR="108000" marT="108000" marB="108000" anchor="ctr">
                    <a:lnL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7450">
                <a:tc>
                  <a:txBody>
                    <a:bodyPr/>
                    <a:lstStyle/>
                    <a:p>
                      <a:pPr marL="107999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Надёжность</a:t>
                      </a:r>
                      <a:endParaRPr sz="2400"/>
                    </a:p>
                  </a:txBody>
                  <a:tcPr marL="108000" marR="108000" marT="108000" marB="108000" anchor="ctr">
                    <a:lnL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Нет. Надо хранить в безопасности</a:t>
                      </a:r>
                      <a:endParaRPr sz="2400"/>
                    </a:p>
                  </a:txBody>
                  <a:tcPr marL="108000" marR="108000" marT="108000" marB="108000" anchor="ctr">
                    <a:lnL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7450">
                <a:tc>
                  <a:txBody>
                    <a:bodyPr/>
                    <a:lstStyle/>
                    <a:p>
                      <a:pPr marL="107999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/>
                        <a:t>Защита </a:t>
                      </a:r>
                      <a:br>
                        <a:rPr lang="ru-RU" sz="2400"/>
                      </a:br>
                      <a:r>
                        <a:rPr lang="ru-RU" sz="2400"/>
                        <a:t>от инфляции</a:t>
                      </a:r>
                      <a:endParaRPr sz="2400"/>
                    </a:p>
                  </a:txBody>
                  <a:tcPr marL="108000" marR="108000" marT="108000" marB="108000" anchor="ctr">
                    <a:lnL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ru-RU" sz="2400"/>
                        <a:t>Неоднозначно. Можно заработать при росте курса, но он может и упасть</a:t>
                      </a:r>
                      <a:endParaRPr sz="2400"/>
                    </a:p>
                  </a:txBody>
                  <a:tcPr marL="108000" marR="108000" marT="108000" marB="108000" anchor="ctr">
                    <a:lnL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66666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06" name="Google Shape;706;g2c2f30bcae2_1_49"/>
          <p:cNvSpPr txBox="1">
            <a:spLocks noGrp="1"/>
          </p:cNvSpPr>
          <p:nvPr>
            <p:ph type="title"/>
          </p:nvPr>
        </p:nvSpPr>
        <p:spPr>
          <a:xfrm>
            <a:off x="1798975" y="328000"/>
            <a:ext cx="8919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/>
              <a:t>НАЛИЧНАЯ ВАЛЮТА</a:t>
            </a:r>
            <a:endParaRPr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B6F273F-FD93-A244-7046-A838DCC12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296" y="320081"/>
            <a:ext cx="2250614" cy="11273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A4D3B0-2B33-DCA1-A0BF-11D7DF9BE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910" y="270568"/>
            <a:ext cx="1332982" cy="117686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2bc05dadb24_0_901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26</a:t>
            </a:fld>
            <a:endParaRPr/>
          </a:p>
        </p:txBody>
      </p:sp>
      <p:sp>
        <p:nvSpPr>
          <p:cNvPr id="712" name="Google Shape;712;g2bc05dadb24_0_901"/>
          <p:cNvSpPr txBox="1">
            <a:spLocks noGrp="1"/>
          </p:cNvSpPr>
          <p:nvPr>
            <p:ph type="title"/>
          </p:nvPr>
        </p:nvSpPr>
        <p:spPr>
          <a:xfrm>
            <a:off x="1798975" y="328000"/>
            <a:ext cx="8919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 dirty="0"/>
              <a:t>КАК ВЫБРАТЬ </a:t>
            </a:r>
            <a:br>
              <a:rPr lang="ru-RU" dirty="0"/>
            </a:br>
            <a:r>
              <a:rPr lang="ru-RU" dirty="0"/>
              <a:t>СПОСОБ </a:t>
            </a:r>
            <a:br>
              <a:rPr lang="ru-RU" dirty="0"/>
            </a:br>
            <a:r>
              <a:rPr lang="ru-RU" dirty="0"/>
              <a:t>СБЕРЕЖЕНИЯ ДЕНЕГ?</a:t>
            </a:r>
            <a:endParaRPr dirty="0"/>
          </a:p>
        </p:txBody>
      </p:sp>
      <p:sp>
        <p:nvSpPr>
          <p:cNvPr id="713" name="Google Shape;713;g2bc05dadb24_0_901"/>
          <p:cNvSpPr txBox="1"/>
          <p:nvPr/>
        </p:nvSpPr>
        <p:spPr>
          <a:xfrm>
            <a:off x="2100263" y="1981200"/>
            <a:ext cx="8584500" cy="3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</a:rPr>
              <a:t>Составьте </a:t>
            </a:r>
            <a:r>
              <a:rPr lang="ru-RU" sz="2400" b="1">
                <a:solidFill>
                  <a:schemeClr val="dk1"/>
                </a:solidFill>
              </a:rPr>
              <a:t>три рекомендации</a:t>
            </a:r>
            <a:r>
              <a:rPr lang="ru-RU" sz="2400">
                <a:solidFill>
                  <a:schemeClr val="dk1"/>
                </a:solidFill>
              </a:rPr>
              <a:t> о том, </a:t>
            </a:r>
            <a:br>
              <a:rPr lang="ru-RU" sz="2400">
                <a:solidFill>
                  <a:schemeClr val="dk1"/>
                </a:solidFill>
              </a:rPr>
            </a:br>
            <a:r>
              <a:rPr lang="ru-RU" sz="2400">
                <a:solidFill>
                  <a:schemeClr val="dk1"/>
                </a:solidFill>
              </a:rPr>
              <a:t>как выбирать способ сбережения, есл</a:t>
            </a:r>
            <a:r>
              <a:rPr lang="ru-RU" sz="2400">
                <a:solidFill>
                  <a:schemeClr val="dk1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5"/>
                  </a:ext>
                </a:extLst>
              </a:rPr>
              <a:t>и </a:t>
            </a:r>
            <a:r>
              <a:rPr lang="ru-RU" sz="2400">
                <a:solidFill>
                  <a:schemeClr val="dk1"/>
                </a:solidFill>
              </a:rPr>
              <a:t>вы получили </a:t>
            </a:r>
            <a:br>
              <a:rPr lang="ru-RU" sz="2400">
                <a:solidFill>
                  <a:schemeClr val="dk1"/>
                </a:solidFill>
              </a:rPr>
            </a:br>
            <a:r>
              <a:rPr lang="ru-RU" sz="2400">
                <a:solidFill>
                  <a:schemeClr val="dk1"/>
                </a:solidFill>
              </a:rPr>
              <a:t>1,5 млн рублей на карту</a:t>
            </a:r>
            <a:endParaRPr sz="2400">
              <a:solidFill>
                <a:schemeClr val="dk1"/>
              </a:solidFill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AD47"/>
              </a:buClr>
              <a:buSzPts val="2400"/>
              <a:buAutoNum type="arabicPeriod"/>
            </a:pPr>
            <a:r>
              <a:rPr lang="ru-RU" sz="2400">
                <a:solidFill>
                  <a:schemeClr val="dk1"/>
                </a:solidFill>
              </a:rPr>
              <a:t>При выборе руководствуйтесь критериями доступности, надежности, защиты от инфляции</a:t>
            </a:r>
            <a:endParaRPr sz="2400">
              <a:solidFill>
                <a:schemeClr val="dk1"/>
              </a:solidFill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2400"/>
              <a:buAutoNum type="arabicPeriod"/>
            </a:pPr>
            <a:br>
              <a:rPr lang="ru-RU" sz="2400">
                <a:solidFill>
                  <a:schemeClr val="dk1"/>
                </a:solidFill>
              </a:rPr>
            </a:br>
            <a:r>
              <a:rPr lang="ru-RU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2400"/>
              <a:buAutoNum type="arabicPeriod"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714" name="Google Shape;714;g2bc05dadb24_0_901"/>
          <p:cNvSpPr txBox="1"/>
          <p:nvPr/>
        </p:nvSpPr>
        <p:spPr>
          <a:xfrm>
            <a:off x="3822575" y="5474850"/>
            <a:ext cx="1934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800" b="1">
                <a:solidFill>
                  <a:srgbClr val="70AD47"/>
                </a:solidFill>
              </a:rPr>
              <a:t>3 минуты</a:t>
            </a:r>
            <a:endParaRPr sz="2800" b="1">
              <a:solidFill>
                <a:srgbClr val="70AD47"/>
              </a:solidFill>
            </a:endParaRPr>
          </a:p>
        </p:txBody>
      </p:sp>
      <p:pic>
        <p:nvPicPr>
          <p:cNvPr id="715" name="Google Shape;715;g2bc05dadb24_0_9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7750" y="5403900"/>
            <a:ext cx="665100" cy="6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A2F3BAA-5E5C-8175-A977-9AFBAA842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7896" y="49513"/>
            <a:ext cx="2250614" cy="11273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DE8AD3-9694-57F5-C4D0-6B989D76AB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8510" y="0"/>
            <a:ext cx="1332982" cy="117686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2bc05dadb24_0_930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-RU"/>
              <a:t>27</a:t>
            </a:fld>
            <a:endParaRPr/>
          </a:p>
        </p:txBody>
      </p:sp>
      <p:sp>
        <p:nvSpPr>
          <p:cNvPr id="721" name="Google Shape;721;g2bc05dadb24_0_930"/>
          <p:cNvSpPr txBox="1"/>
          <p:nvPr/>
        </p:nvSpPr>
        <p:spPr>
          <a:xfrm>
            <a:off x="2100263" y="2133600"/>
            <a:ext cx="8584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47198" marR="0" lvl="1" indent="-453099" algn="l" rtl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>
                <a:srgbClr val="70AD47"/>
              </a:buClr>
              <a:buSzPts val="2600"/>
              <a:buFont typeface="Arial"/>
              <a:buChar char="•"/>
            </a:pPr>
            <a:r>
              <a:rPr lang="ru-RU" sz="2600">
                <a:solidFill>
                  <a:srgbClr val="324048"/>
                </a:solidFill>
              </a:rPr>
              <a:t>Поделитесь своими рекомендациями</a:t>
            </a:r>
            <a:endParaRPr sz="2600">
              <a:solidFill>
                <a:srgbClr val="324048"/>
              </a:solidFill>
            </a:endParaRPr>
          </a:p>
        </p:txBody>
      </p:sp>
      <p:sp>
        <p:nvSpPr>
          <p:cNvPr id="723" name="Google Shape;723;g2bc05dadb24_0_930"/>
          <p:cNvSpPr txBox="1">
            <a:spLocks noGrp="1"/>
          </p:cNvSpPr>
          <p:nvPr>
            <p:ph type="title"/>
          </p:nvPr>
        </p:nvSpPr>
        <p:spPr>
          <a:xfrm>
            <a:off x="1798975" y="328000"/>
            <a:ext cx="8919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 dirty="0"/>
              <a:t>КАК ВЫБРАТЬ </a:t>
            </a:r>
            <a:br>
              <a:rPr lang="ru-RU" dirty="0"/>
            </a:br>
            <a:r>
              <a:rPr lang="ru-RU" dirty="0"/>
              <a:t>СПОСОБ </a:t>
            </a:r>
            <a:br>
              <a:rPr lang="ru-RU" dirty="0"/>
            </a:br>
            <a:r>
              <a:rPr lang="ru-RU" dirty="0"/>
              <a:t>СБЕРЕЖЕНИЯ ДЕНЕГ?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A0B48D-72F5-E03D-D872-3B930CD13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221" y="1935816"/>
            <a:ext cx="4478638" cy="447863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3E05F0-BAD3-61F0-3E8F-122118E41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979" y="121137"/>
            <a:ext cx="2250614" cy="11273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BB6BD1-E407-128B-B204-6DCFB199D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5593" y="71624"/>
            <a:ext cx="1332982" cy="117686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061E43-629D-9FB0-BAAD-676FC87C54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28</a:t>
            </a:fld>
            <a:endParaRPr lang="ru-RU"/>
          </a:p>
        </p:txBody>
      </p:sp>
      <p:sp>
        <p:nvSpPr>
          <p:cNvPr id="5" name="Google Shape;723;g2bc05dadb24_0_930">
            <a:extLst>
              <a:ext uri="{FF2B5EF4-FFF2-40B4-BE49-F238E27FC236}">
                <a16:creationId xmlns:a16="http://schemas.microsoft.com/office/drawing/2014/main" id="{6D9FF18B-240A-EEA0-1189-7DFE78A3DB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32724" y="0"/>
            <a:ext cx="8919263" cy="929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 dirty="0"/>
              <a:t>Вредные советы </a:t>
            </a:r>
            <a:br>
              <a:rPr lang="ru-RU" dirty="0"/>
            </a:br>
            <a:r>
              <a:rPr lang="ru-RU" dirty="0"/>
              <a:t>по инвестициям</a:t>
            </a:r>
            <a:endParaRPr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3991DA-EEE9-2D61-B30D-96542C5FA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961" y="1842052"/>
            <a:ext cx="3548169" cy="3538331"/>
          </a:xfrm>
          <a:prstGeom prst="rect">
            <a:avLst/>
          </a:prstGeom>
        </p:spPr>
      </p:pic>
      <p:sp>
        <p:nvSpPr>
          <p:cNvPr id="8" name="object 18">
            <a:extLst>
              <a:ext uri="{FF2B5EF4-FFF2-40B4-BE49-F238E27FC236}">
                <a16:creationId xmlns:a16="http://schemas.microsoft.com/office/drawing/2014/main" id="{F2E0D9B4-B31E-A9AA-D311-FE5F51E066DA}"/>
              </a:ext>
            </a:extLst>
          </p:cNvPr>
          <p:cNvSpPr txBox="1"/>
          <p:nvPr/>
        </p:nvSpPr>
        <p:spPr>
          <a:xfrm>
            <a:off x="8010120" y="2783163"/>
            <a:ext cx="3108454" cy="2597220"/>
          </a:xfrm>
          <a:prstGeom prst="rect">
            <a:avLst/>
          </a:prstGeom>
        </p:spPr>
        <p:txBody>
          <a:bodyPr vert="horz" wrap="square" lIns="0" tIns="12290" rIns="0" bIns="0" rtlCol="0">
            <a:spAutoFit/>
          </a:bodyPr>
          <a:lstStyle/>
          <a:p>
            <a:pPr marL="12290">
              <a:lnSpc>
                <a:spcPts val="1679"/>
              </a:lnSpc>
              <a:spcBef>
                <a:spcPts val="97"/>
              </a:spcBef>
            </a:pPr>
            <a:r>
              <a:rPr lang="ru-RU" sz="3871" b="1" spc="-10" dirty="0">
                <a:solidFill>
                  <a:schemeClr val="tx1"/>
                </a:solidFill>
                <a:cs typeface="Verdana"/>
              </a:rPr>
              <a:t>Смотри </a:t>
            </a:r>
          </a:p>
          <a:p>
            <a:pPr marL="12290">
              <a:lnSpc>
                <a:spcPts val="1679"/>
              </a:lnSpc>
              <a:spcBef>
                <a:spcPts val="97"/>
              </a:spcBef>
            </a:pPr>
            <a:endParaRPr lang="ru-RU" sz="3871" b="1" spc="-10" dirty="0">
              <a:solidFill>
                <a:schemeClr val="tx1"/>
              </a:solidFill>
              <a:cs typeface="Verdana"/>
            </a:endParaRPr>
          </a:p>
          <a:p>
            <a:pPr marL="12290">
              <a:lnSpc>
                <a:spcPts val="1679"/>
              </a:lnSpc>
              <a:spcBef>
                <a:spcPts val="97"/>
              </a:spcBef>
            </a:pPr>
            <a:endParaRPr lang="ru-RU" sz="3871" b="1" spc="-10" dirty="0">
              <a:solidFill>
                <a:schemeClr val="tx1"/>
              </a:solidFill>
              <a:cs typeface="Verdana"/>
            </a:endParaRPr>
          </a:p>
          <a:p>
            <a:pPr marL="12290">
              <a:lnSpc>
                <a:spcPts val="1679"/>
              </a:lnSpc>
              <a:spcBef>
                <a:spcPts val="97"/>
              </a:spcBef>
            </a:pPr>
            <a:r>
              <a:rPr lang="ru-RU" sz="3871" b="1" spc="-10" dirty="0">
                <a:solidFill>
                  <a:schemeClr val="tx1"/>
                </a:solidFill>
                <a:cs typeface="Verdana"/>
              </a:rPr>
              <a:t>и</a:t>
            </a:r>
          </a:p>
          <a:p>
            <a:pPr marL="12290">
              <a:lnSpc>
                <a:spcPts val="1679"/>
              </a:lnSpc>
              <a:spcBef>
                <a:spcPts val="97"/>
              </a:spcBef>
            </a:pPr>
            <a:endParaRPr lang="ru-RU" sz="3871" b="1" spc="-10" dirty="0">
              <a:solidFill>
                <a:schemeClr val="tx1"/>
              </a:solidFill>
              <a:cs typeface="Verdana"/>
            </a:endParaRPr>
          </a:p>
          <a:p>
            <a:pPr marL="12290">
              <a:lnSpc>
                <a:spcPts val="1679"/>
              </a:lnSpc>
              <a:spcBef>
                <a:spcPts val="97"/>
              </a:spcBef>
            </a:pPr>
            <a:endParaRPr lang="ru-RU" sz="3871" b="1" spc="-10" dirty="0">
              <a:solidFill>
                <a:schemeClr val="tx1"/>
              </a:solidFill>
              <a:cs typeface="Verdana"/>
            </a:endParaRPr>
          </a:p>
          <a:p>
            <a:pPr marL="12290">
              <a:lnSpc>
                <a:spcPts val="1679"/>
              </a:lnSpc>
              <a:spcBef>
                <a:spcPts val="97"/>
              </a:spcBef>
            </a:pPr>
            <a:r>
              <a:rPr lang="ru-RU" sz="3871" b="1" spc="-10" dirty="0">
                <a:solidFill>
                  <a:schemeClr val="tx1"/>
                </a:solidFill>
                <a:cs typeface="Verdana"/>
              </a:rPr>
              <a:t>делай</a:t>
            </a:r>
          </a:p>
          <a:p>
            <a:pPr marL="12290">
              <a:lnSpc>
                <a:spcPts val="1679"/>
              </a:lnSpc>
              <a:spcBef>
                <a:spcPts val="97"/>
              </a:spcBef>
            </a:pPr>
            <a:endParaRPr lang="ru-RU" sz="3200" b="1" spc="-10" dirty="0">
              <a:solidFill>
                <a:schemeClr val="tx1"/>
              </a:solidFill>
              <a:cs typeface="Verdana"/>
            </a:endParaRPr>
          </a:p>
          <a:p>
            <a:pPr marL="12290">
              <a:lnSpc>
                <a:spcPts val="1679"/>
              </a:lnSpc>
              <a:spcBef>
                <a:spcPts val="97"/>
              </a:spcBef>
            </a:pPr>
            <a:endParaRPr lang="ru-RU" sz="3871" b="1" spc="-10" dirty="0">
              <a:solidFill>
                <a:schemeClr val="tx1"/>
              </a:solidFill>
              <a:cs typeface="Verdana"/>
            </a:endParaRPr>
          </a:p>
          <a:p>
            <a:pPr marL="12290">
              <a:lnSpc>
                <a:spcPts val="1679"/>
              </a:lnSpc>
              <a:spcBef>
                <a:spcPts val="97"/>
              </a:spcBef>
            </a:pPr>
            <a:endParaRPr lang="ru-RU" sz="3871" b="1" spc="-10" dirty="0">
              <a:solidFill>
                <a:schemeClr val="tx1"/>
              </a:solidFill>
              <a:cs typeface="Verdana"/>
            </a:endParaRPr>
          </a:p>
          <a:p>
            <a:pPr marL="12290">
              <a:lnSpc>
                <a:spcPts val="1679"/>
              </a:lnSpc>
              <a:spcBef>
                <a:spcPts val="97"/>
              </a:spcBef>
            </a:pPr>
            <a:r>
              <a:rPr lang="ru-RU" sz="3871" b="1" spc="-10" dirty="0">
                <a:solidFill>
                  <a:schemeClr val="tx1"/>
                </a:solidFill>
                <a:cs typeface="Verdana"/>
              </a:rPr>
              <a:t>наоборот!</a:t>
            </a:r>
            <a:endParaRPr sz="3871" dirty="0">
              <a:solidFill>
                <a:schemeClr val="tx1"/>
              </a:solidFill>
              <a:cs typeface="Verdana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7760CF-5EE7-8514-0A96-6361A90C1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534" y="0"/>
            <a:ext cx="3108453" cy="1557054"/>
          </a:xfrm>
          <a:prstGeom prst="rect">
            <a:avLst/>
          </a:prstGeom>
        </p:spPr>
      </p:pic>
      <p:pic>
        <p:nvPicPr>
          <p:cNvPr id="9" name="Рисунок 8" descr="Изображение выглядит как одежда, человек, Брюки, башма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7DB9BF2-E4C3-6D6F-6891-3A6CB6F042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59"/>
          <a:stretch>
            <a:fillRect/>
          </a:stretch>
        </p:blipFill>
        <p:spPr>
          <a:xfrm>
            <a:off x="1965141" y="1842052"/>
            <a:ext cx="2210830" cy="438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513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A4C0D28-6775-89B7-1063-C306E275741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29</a:t>
            </a:fld>
            <a:endParaRPr lang="ru-RU"/>
          </a:p>
        </p:txBody>
      </p:sp>
      <p:pic>
        <p:nvPicPr>
          <p:cNvPr id="6" name="Рисунок 5" descr="Изображение выглядит как текст, одежда, снимок экрана, графический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5EB45E0-A9AD-24B8-D3BC-17531C127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37" y="92766"/>
            <a:ext cx="3216965" cy="3216965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Человеческое лицо, снимок экрана, одеж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FD6FFC3-23A3-DA6D-A24D-5818E562B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136" y="92766"/>
            <a:ext cx="3216965" cy="3216965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Человеческое лицо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EBB05B6-96B4-B76A-A874-840BBC6BF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5507" y="92766"/>
            <a:ext cx="3190462" cy="319046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снимок экрана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8490149-8944-5611-E26A-1A2BF3D603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240" y="3548269"/>
            <a:ext cx="3216965" cy="3216965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, Человеческое лицо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A28542C-A761-3EDD-260C-61CE725356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4136" y="3548269"/>
            <a:ext cx="3216965" cy="321696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екст, снимок экрана, Операционная система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18BA382-BADD-80C6-882D-CCDE2C642C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5508" y="3574773"/>
            <a:ext cx="3190462" cy="319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15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bc05dadb24_0_0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  <p:sp>
        <p:nvSpPr>
          <p:cNvPr id="504" name="Google Shape;504;g2bc05dadb24_0_0"/>
          <p:cNvSpPr txBox="1">
            <a:spLocks noGrp="1"/>
          </p:cNvSpPr>
          <p:nvPr>
            <p:ph type="title"/>
          </p:nvPr>
        </p:nvSpPr>
        <p:spPr>
          <a:xfrm>
            <a:off x="1798984" y="327992"/>
            <a:ext cx="8919300" cy="10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/>
              <a:t>КАК РАСТЁТ ЦЕНА?</a:t>
            </a:r>
            <a:endParaRPr/>
          </a:p>
        </p:txBody>
      </p:sp>
      <p:graphicFrame>
        <p:nvGraphicFramePr>
          <p:cNvPr id="505" name="Google Shape;505;g2bc05dadb24_0_0"/>
          <p:cNvGraphicFramePr/>
          <p:nvPr/>
        </p:nvGraphicFramePr>
        <p:xfrm>
          <a:off x="2516425" y="2211025"/>
          <a:ext cx="7632250" cy="2075965"/>
        </p:xfrm>
        <a:graphic>
          <a:graphicData uri="http://schemas.openxmlformats.org/drawingml/2006/table">
            <a:tbl>
              <a:tblPr>
                <a:noFill/>
                <a:tableStyleId>{FCFA31C3-0019-4DA7-9F34-F92FC708469E}</a:tableStyleId>
              </a:tblPr>
              <a:tblGrid>
                <a:gridCol w="3816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6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8050">
                <a:tc>
                  <a:txBody>
                    <a:bodyPr/>
                    <a:lstStyle/>
                    <a:p>
                      <a:pPr marL="457200" lvl="0" indent="-381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0AD47"/>
                        </a:buClr>
                        <a:buSzPts val="2400"/>
                        <a:buChar char="●"/>
                      </a:pPr>
                      <a:r>
                        <a:rPr lang="ru-RU" sz="2600">
                          <a:solidFill>
                            <a:srgbClr val="324048"/>
                          </a:solidFill>
                        </a:rPr>
                        <a:t>2014</a:t>
                      </a:r>
                      <a:endParaRPr sz="2600">
                        <a:solidFill>
                          <a:srgbClr val="324048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9F7F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9F7F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9F7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9F7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81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0AD47"/>
                        </a:buClr>
                        <a:buSzPts val="2400"/>
                        <a:buChar char="●"/>
                      </a:pPr>
                      <a:r>
                        <a:rPr lang="ru-RU" sz="2600">
                          <a:solidFill>
                            <a:srgbClr val="324048"/>
                          </a:solidFill>
                        </a:rPr>
                        <a:t>2024</a:t>
                      </a:r>
                      <a:endParaRPr sz="2600">
                        <a:solidFill>
                          <a:srgbClr val="324048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9F7F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9F7F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9F7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9F7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6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F9F7F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9F7F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9F7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9F7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F9F7F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9F7F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9F7F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9F7F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06" name="Google Shape;506;g2bc05dadb24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6425" y="2889900"/>
            <a:ext cx="2437875" cy="362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g2bc05dadb24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7975" y="2889900"/>
            <a:ext cx="2516210" cy="362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39357B-1D86-727A-2D47-DC24A0391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7770" y="295324"/>
            <a:ext cx="2250614" cy="11273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485648-E59F-66B5-D9FE-FC8022B5E9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8384" y="270568"/>
            <a:ext cx="1332982" cy="117686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2bc05dadb24_0_129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30</a:t>
            </a:fld>
            <a:endParaRPr/>
          </a:p>
        </p:txBody>
      </p:sp>
      <p:sp>
        <p:nvSpPr>
          <p:cNvPr id="729" name="Google Shape;729;g2bc05dadb24_0_129"/>
          <p:cNvSpPr txBox="1">
            <a:spLocks noGrp="1"/>
          </p:cNvSpPr>
          <p:nvPr>
            <p:ph type="title"/>
          </p:nvPr>
        </p:nvSpPr>
        <p:spPr>
          <a:xfrm>
            <a:off x="1798975" y="328000"/>
            <a:ext cx="8919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/>
              <a:t>ИНВЕСТИЦИИ</a:t>
            </a:r>
            <a:endParaRPr/>
          </a:p>
        </p:txBody>
      </p:sp>
      <p:sp>
        <p:nvSpPr>
          <p:cNvPr id="730" name="Google Shape;730;g2bc05dadb24_0_129"/>
          <p:cNvSpPr txBox="1">
            <a:spLocks noGrp="1"/>
          </p:cNvSpPr>
          <p:nvPr>
            <p:ph type="body" idx="4294967295"/>
          </p:nvPr>
        </p:nvSpPr>
        <p:spPr>
          <a:xfrm>
            <a:off x="2001625" y="2009600"/>
            <a:ext cx="8523600" cy="3334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latin typeface="Arial"/>
                <a:ea typeface="Arial"/>
                <a:cs typeface="Arial"/>
                <a:sym typeface="Arial"/>
              </a:rPr>
              <a:t>Инвестиции</a:t>
            </a:r>
            <a:r>
              <a:rPr lang="ru-RU" sz="2400">
                <a:latin typeface="Arial"/>
                <a:ea typeface="Arial"/>
                <a:cs typeface="Arial"/>
                <a:sym typeface="Arial"/>
              </a:rPr>
              <a:t> — это вложение капитала в предприятия для получения прибыли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marR="190500" lvl="0" indent="-3810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70AD47"/>
              </a:buClr>
              <a:buSzPts val="2400"/>
              <a:buChar char="•"/>
            </a:pPr>
            <a:r>
              <a:rPr lang="ru-RU" sz="2400" b="1">
                <a:latin typeface="Arial"/>
                <a:ea typeface="Arial"/>
                <a:cs typeface="Arial"/>
                <a:sym typeface="Arial"/>
              </a:rPr>
              <a:t>Облигации</a:t>
            </a:r>
            <a:r>
              <a:rPr lang="ru-RU" sz="2400">
                <a:latin typeface="Arial"/>
                <a:ea typeface="Arial"/>
                <a:cs typeface="Arial"/>
                <a:sym typeface="Arial"/>
              </a:rPr>
              <a:t>— самый простой инструмент инвестирования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70AD47"/>
              </a:buClr>
              <a:buSzPts val="2400"/>
              <a:buChar char="•"/>
            </a:pPr>
            <a:r>
              <a:rPr lang="ru-RU" sz="2400" b="1">
                <a:latin typeface="Arial"/>
                <a:ea typeface="Arial"/>
                <a:cs typeface="Arial"/>
                <a:sym typeface="Arial"/>
              </a:rPr>
              <a:t>Инвестор даёт в долг компании/государству</a:t>
            </a:r>
            <a:r>
              <a:rPr lang="ru-RU" sz="2400"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ru-RU" sz="2400">
                <a:latin typeface="Arial"/>
                <a:ea typeface="Arial"/>
                <a:cs typeface="Arial"/>
                <a:sym typeface="Arial"/>
              </a:rPr>
            </a:br>
            <a:r>
              <a:rPr lang="ru-RU" sz="2400">
                <a:latin typeface="Arial"/>
                <a:ea typeface="Arial"/>
                <a:cs typeface="Arial"/>
                <a:sym typeface="Arial"/>
              </a:rPr>
              <a:t>с условием, что деньги вернут в назначенный день </a:t>
            </a:r>
            <a:br>
              <a:rPr lang="ru-RU" sz="2400">
                <a:latin typeface="Arial"/>
                <a:ea typeface="Arial"/>
                <a:cs typeface="Arial"/>
                <a:sym typeface="Arial"/>
              </a:rPr>
            </a:br>
            <a:r>
              <a:rPr lang="ru-RU" sz="2400">
                <a:latin typeface="Arial"/>
                <a:ea typeface="Arial"/>
                <a:cs typeface="Arial"/>
                <a:sym typeface="Arial"/>
              </a:rPr>
              <a:t>с процентами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1" name="Google Shape;731;g2bc05dadb24_0_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7426" y="4519000"/>
            <a:ext cx="2458100" cy="18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F26644-6B08-761C-26CD-A120748BE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296" y="320081"/>
            <a:ext cx="2250614" cy="11273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A5A6D3-630B-7452-3322-C0CA7F9EC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2910" y="270568"/>
            <a:ext cx="1332982" cy="117686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2bc05dadb24_0_1088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31</a:t>
            </a:fld>
            <a:endParaRPr/>
          </a:p>
        </p:txBody>
      </p:sp>
      <p:sp>
        <p:nvSpPr>
          <p:cNvPr id="737" name="Google Shape;737;g2bc05dadb24_0_1088"/>
          <p:cNvSpPr txBox="1">
            <a:spLocks noGrp="1"/>
          </p:cNvSpPr>
          <p:nvPr>
            <p:ph type="title"/>
          </p:nvPr>
        </p:nvSpPr>
        <p:spPr>
          <a:xfrm>
            <a:off x="1799025" y="1086200"/>
            <a:ext cx="8919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 dirty="0"/>
              <a:t>ОСНОВНЫЕ ПАРАМЕТРЫ ОБЛИГАЦИЙ</a:t>
            </a:r>
            <a:endParaRPr dirty="0"/>
          </a:p>
        </p:txBody>
      </p:sp>
      <p:sp>
        <p:nvSpPr>
          <p:cNvPr id="738" name="Google Shape;738;g2bc05dadb24_0_1088"/>
          <p:cNvSpPr txBox="1">
            <a:spLocks noGrp="1"/>
          </p:cNvSpPr>
          <p:nvPr>
            <p:ph type="body" idx="4294967295"/>
          </p:nvPr>
        </p:nvSpPr>
        <p:spPr>
          <a:xfrm>
            <a:off x="1962525" y="2009600"/>
            <a:ext cx="8756100" cy="4147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1019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2500"/>
              <a:buFont typeface="Arial"/>
              <a:buAutoNum type="arabicPeriod"/>
            </a:pPr>
            <a:r>
              <a:rPr lang="ru-RU" sz="2500" b="1">
                <a:latin typeface="Arial"/>
                <a:ea typeface="Arial"/>
                <a:cs typeface="Arial"/>
                <a:sym typeface="Arial"/>
              </a:rPr>
              <a:t>Доходность</a:t>
            </a:r>
            <a:r>
              <a:rPr lang="ru-RU" sz="2500">
                <a:latin typeface="Arial"/>
                <a:ea typeface="Arial"/>
                <a:cs typeface="Arial"/>
                <a:sym typeface="Arial"/>
              </a:rPr>
              <a:t> — сколько денег получите </a:t>
            </a:r>
            <a:br>
              <a:rPr lang="ru-RU" sz="2500">
                <a:latin typeface="Arial"/>
                <a:ea typeface="Arial"/>
                <a:cs typeface="Arial"/>
                <a:sym typeface="Arial"/>
              </a:rPr>
            </a:br>
            <a:r>
              <a:rPr lang="ru-RU" sz="2500">
                <a:latin typeface="Arial"/>
                <a:ea typeface="Arial"/>
                <a:cs typeface="Arial"/>
                <a:sym typeface="Arial"/>
              </a:rPr>
              <a:t>при погашении или продаже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341019" lvl="0" indent="-320675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70AD47"/>
              </a:buClr>
              <a:buSzPts val="2500"/>
              <a:buFont typeface="Arial"/>
              <a:buAutoNum type="arabicPeriod"/>
            </a:pPr>
            <a:r>
              <a:rPr lang="ru-RU" sz="2500" b="1">
                <a:latin typeface="Arial"/>
                <a:ea typeface="Arial"/>
                <a:cs typeface="Arial"/>
                <a:sym typeface="Arial"/>
              </a:rPr>
              <a:t>Надежность</a:t>
            </a:r>
            <a:r>
              <a:rPr lang="ru-RU" sz="2500">
                <a:latin typeface="Arial"/>
                <a:ea typeface="Arial"/>
                <a:cs typeface="Arial"/>
                <a:sym typeface="Arial"/>
              </a:rPr>
              <a:t> — есть ли риски потерять деньги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marL="341019" lvl="0" indent="-320675" algn="l" rtl="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rgbClr val="70AD47"/>
              </a:buClr>
              <a:buSzPts val="2500"/>
              <a:buFont typeface="Arial"/>
              <a:buAutoNum type="arabicPeriod"/>
            </a:pPr>
            <a:r>
              <a:rPr lang="ru-RU" sz="2500" b="1">
                <a:latin typeface="Arial"/>
                <a:ea typeface="Arial"/>
                <a:cs typeface="Arial"/>
                <a:sym typeface="Arial"/>
              </a:rPr>
              <a:t>Срок погашения</a:t>
            </a:r>
            <a:r>
              <a:rPr lang="ru-RU" sz="2500">
                <a:latin typeface="Arial"/>
                <a:ea typeface="Arial"/>
                <a:cs typeface="Arial"/>
                <a:sym typeface="Arial"/>
              </a:rPr>
              <a:t> — на какой срок вы готовы </a:t>
            </a:r>
            <a:br>
              <a:rPr lang="ru-RU" sz="2500">
                <a:latin typeface="Arial"/>
                <a:ea typeface="Arial"/>
                <a:cs typeface="Arial"/>
                <a:sym typeface="Arial"/>
              </a:rPr>
            </a:br>
            <a:r>
              <a:rPr lang="ru-RU" sz="2500">
                <a:latin typeface="Arial"/>
                <a:ea typeface="Arial"/>
                <a:cs typeface="Arial"/>
                <a:sym typeface="Arial"/>
              </a:rPr>
              <a:t>вложить деньги</a:t>
            </a:r>
            <a:endParaRPr sz="25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155EE0-E923-2301-ED06-AECD6FD7D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096" y="85580"/>
            <a:ext cx="2250614" cy="11273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C2FC35-23CD-DD04-6426-7D6C7EC44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3710" y="36067"/>
            <a:ext cx="1332982" cy="117686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2bc05dadb24_0_1094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32</a:t>
            </a:fld>
            <a:endParaRPr/>
          </a:p>
        </p:txBody>
      </p:sp>
      <p:sp>
        <p:nvSpPr>
          <p:cNvPr id="744" name="Google Shape;744;g2bc05dadb24_0_1094"/>
          <p:cNvSpPr txBox="1">
            <a:spLocks noGrp="1"/>
          </p:cNvSpPr>
          <p:nvPr>
            <p:ph type="title"/>
          </p:nvPr>
        </p:nvSpPr>
        <p:spPr>
          <a:xfrm>
            <a:off x="1798975" y="328000"/>
            <a:ext cx="8919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/>
              <a:t>АКЦИИ</a:t>
            </a:r>
            <a:endParaRPr/>
          </a:p>
        </p:txBody>
      </p:sp>
      <p:sp>
        <p:nvSpPr>
          <p:cNvPr id="745" name="Google Shape;745;g2bc05dadb24_0_1094"/>
          <p:cNvSpPr txBox="1">
            <a:spLocks noGrp="1"/>
          </p:cNvSpPr>
          <p:nvPr>
            <p:ph type="body" idx="4294967295"/>
          </p:nvPr>
        </p:nvSpPr>
        <p:spPr>
          <a:xfrm>
            <a:off x="2001625" y="2009600"/>
            <a:ext cx="8523600" cy="2289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1905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latin typeface="Arial"/>
                <a:ea typeface="Arial"/>
                <a:cs typeface="Arial"/>
                <a:sym typeface="Arial"/>
              </a:rPr>
              <a:t>Акции </a:t>
            </a:r>
            <a:r>
              <a:rPr lang="ru-RU" sz="2400">
                <a:latin typeface="Arial"/>
                <a:ea typeface="Arial"/>
                <a:cs typeface="Arial"/>
                <a:sym typeface="Arial"/>
              </a:rPr>
              <a:t>— это доля в компании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marR="19050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marR="190500" lvl="0" indent="-38100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70AD47"/>
              </a:buClr>
              <a:buSzPts val="2400"/>
              <a:buChar char="•"/>
            </a:pPr>
            <a:r>
              <a:rPr lang="ru-RU" sz="2400" b="1">
                <a:latin typeface="Arial"/>
                <a:ea typeface="Arial"/>
                <a:cs typeface="Arial"/>
                <a:sym typeface="Arial"/>
              </a:rPr>
              <a:t>Инвесторы покупают акции</a:t>
            </a:r>
            <a:r>
              <a:rPr lang="ru-RU" sz="2400">
                <a:latin typeface="Arial"/>
                <a:ea typeface="Arial"/>
                <a:cs typeface="Arial"/>
                <a:sym typeface="Arial"/>
              </a:rPr>
              <a:t>, </a:t>
            </a:r>
            <a:br>
              <a:rPr lang="ru-RU" sz="2400">
                <a:latin typeface="Arial"/>
                <a:ea typeface="Arial"/>
                <a:cs typeface="Arial"/>
                <a:sym typeface="Arial"/>
              </a:rPr>
            </a:br>
            <a:r>
              <a:rPr lang="ru-RU" sz="2400">
                <a:latin typeface="Arial"/>
                <a:ea typeface="Arial"/>
                <a:cs typeface="Arial"/>
                <a:sym typeface="Arial"/>
              </a:rPr>
              <a:t>чтобы заработать на их росте или на дивидендах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marR="190500" lvl="0" indent="-3810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70AD47"/>
              </a:buClr>
              <a:buSzPts val="2400"/>
              <a:buChar char="•"/>
            </a:pPr>
            <a:r>
              <a:rPr lang="ru-RU" sz="2400" b="1">
                <a:latin typeface="Arial"/>
                <a:ea typeface="Arial"/>
                <a:cs typeface="Arial"/>
                <a:sym typeface="Arial"/>
              </a:rPr>
              <a:t>Компании выпускают акции</a:t>
            </a:r>
            <a:r>
              <a:rPr lang="ru-RU" sz="2400">
                <a:latin typeface="Arial"/>
                <a:ea typeface="Arial"/>
                <a:cs typeface="Arial"/>
                <a:sym typeface="Arial"/>
              </a:rPr>
              <a:t>, </a:t>
            </a:r>
            <a:br>
              <a:rPr lang="ru-RU" sz="2400">
                <a:latin typeface="Arial"/>
                <a:ea typeface="Arial"/>
                <a:cs typeface="Arial"/>
                <a:sym typeface="Arial"/>
              </a:rPr>
            </a:br>
            <a:r>
              <a:rPr lang="ru-RU" sz="2400">
                <a:latin typeface="Arial"/>
                <a:ea typeface="Arial"/>
                <a:cs typeface="Arial"/>
                <a:sym typeface="Arial"/>
              </a:rPr>
              <a:t>чтобы привлечь деньги инвесторов </a:t>
            </a:r>
            <a:br>
              <a:rPr lang="ru-RU" sz="2400">
                <a:latin typeface="Arial"/>
                <a:ea typeface="Arial"/>
                <a:cs typeface="Arial"/>
                <a:sym typeface="Arial"/>
              </a:rPr>
            </a:br>
            <a:r>
              <a:rPr lang="ru-RU" sz="2400">
                <a:latin typeface="Arial"/>
                <a:ea typeface="Arial"/>
                <a:cs typeface="Arial"/>
                <a:sym typeface="Arial"/>
              </a:rPr>
              <a:t>для развития бизнеса 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6" name="Google Shape;746;g2bc05dadb24_0_10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3556" y="1921925"/>
            <a:ext cx="2511669" cy="18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8B19E7A-4EEC-F5EB-2FEE-8D40100A0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296" y="320081"/>
            <a:ext cx="2250614" cy="11273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042F32-7A92-BDF1-9C25-AFF172EE0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2910" y="270568"/>
            <a:ext cx="1332982" cy="117686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3FEAAB-BAE9-A9DF-E67A-C45E4BD05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737" y="3852725"/>
            <a:ext cx="3866838" cy="2379179"/>
          </a:xfrm>
          <a:prstGeom prst="rect">
            <a:avLst/>
          </a:prstGeom>
        </p:spPr>
      </p:pic>
      <p:sp>
        <p:nvSpPr>
          <p:cNvPr id="752" name="Google Shape;752;g2bc05dadb24_0_1105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33</a:t>
            </a:fld>
            <a:endParaRPr/>
          </a:p>
        </p:txBody>
      </p:sp>
      <p:sp>
        <p:nvSpPr>
          <p:cNvPr id="753" name="Google Shape;753;g2bc05dadb24_0_1105"/>
          <p:cNvSpPr txBox="1">
            <a:spLocks noGrp="1"/>
          </p:cNvSpPr>
          <p:nvPr>
            <p:ph type="title"/>
          </p:nvPr>
        </p:nvSpPr>
        <p:spPr>
          <a:xfrm>
            <a:off x="1798975" y="328000"/>
            <a:ext cx="8919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/>
              <a:t>АКЦИИ</a:t>
            </a:r>
            <a:endParaRPr/>
          </a:p>
        </p:txBody>
      </p:sp>
      <p:sp>
        <p:nvSpPr>
          <p:cNvPr id="754" name="Google Shape;754;g2bc05dadb24_0_1105"/>
          <p:cNvSpPr txBox="1">
            <a:spLocks noGrp="1"/>
          </p:cNvSpPr>
          <p:nvPr>
            <p:ph type="body" idx="4294967295"/>
          </p:nvPr>
        </p:nvSpPr>
        <p:spPr>
          <a:xfrm>
            <a:off x="2001625" y="2009600"/>
            <a:ext cx="7808700" cy="4117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latin typeface="Arial"/>
                <a:ea typeface="Arial"/>
                <a:cs typeface="Arial"/>
                <a:sym typeface="Arial"/>
              </a:rPr>
              <a:t>Нужны специальные знания, чтобы уметь: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269999" lvl="0" indent="-298574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9A13A"/>
              </a:buClr>
              <a:buSzPts val="1200"/>
              <a:buChar char="●"/>
            </a:pPr>
            <a:r>
              <a:rPr lang="ru-RU" sz="2400" dirty="0">
                <a:latin typeface="Arial"/>
                <a:ea typeface="Arial"/>
                <a:cs typeface="Arial"/>
                <a:sym typeface="Arial"/>
              </a:rPr>
              <a:t>изучать акции перед покупкой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269999" lvl="0" indent="-29857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A13A"/>
              </a:buClr>
              <a:buSzPts val="1200"/>
              <a:buChar char="●"/>
            </a:pPr>
            <a:r>
              <a:rPr lang="ru-RU" sz="2400" dirty="0">
                <a:latin typeface="Arial"/>
                <a:ea typeface="Arial"/>
                <a:cs typeface="Arial"/>
                <a:sym typeface="Arial"/>
              </a:rPr>
              <a:t>анализировать показатели доходности бизнеса </a:t>
            </a:r>
            <a:br>
              <a:rPr lang="ru-RU" sz="2400" dirty="0">
                <a:latin typeface="Arial"/>
                <a:ea typeface="Arial"/>
                <a:cs typeface="Arial"/>
                <a:sym typeface="Arial"/>
              </a:rPr>
            </a:br>
            <a:r>
              <a:rPr lang="ru-RU" sz="2400" dirty="0">
                <a:latin typeface="Arial"/>
                <a:ea typeface="Arial"/>
                <a:cs typeface="Arial"/>
                <a:sym typeface="Arial"/>
              </a:rPr>
              <a:t>и эффективности компании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269999" lvl="0" indent="-29857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A13A"/>
              </a:buClr>
              <a:buSzPts val="1200"/>
              <a:buChar char="●"/>
            </a:pPr>
            <a:r>
              <a:rPr lang="ru-RU" sz="2400" dirty="0">
                <a:latin typeface="Arial"/>
                <a:ea typeface="Arial"/>
                <a:cs typeface="Arial"/>
                <a:sym typeface="Arial"/>
              </a:rPr>
              <a:t>использовать разумные стратегии инвестирования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ru-RU" sz="2400" dirty="0">
                <a:latin typeface="Arial"/>
                <a:ea typeface="Arial"/>
                <a:cs typeface="Arial"/>
                <a:sym typeface="Arial"/>
              </a:rPr>
              <a:t>Инвестированию нужно учиться!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48AB3B-449D-1CF0-5CFE-445E1B55A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296" y="320081"/>
            <a:ext cx="2250614" cy="11273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7BC398-48E3-E770-5DD8-51A459100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2910" y="270568"/>
            <a:ext cx="1332982" cy="1176867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2bc05dadb24_0_1120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34</a:t>
            </a:fld>
            <a:endParaRPr/>
          </a:p>
        </p:txBody>
      </p:sp>
      <p:sp>
        <p:nvSpPr>
          <p:cNvPr id="760" name="Google Shape;760;g2bc05dadb24_0_1120"/>
          <p:cNvSpPr txBox="1">
            <a:spLocks noGrp="1"/>
          </p:cNvSpPr>
          <p:nvPr>
            <p:ph type="title"/>
          </p:nvPr>
        </p:nvSpPr>
        <p:spPr>
          <a:xfrm>
            <a:off x="1803625" y="1086200"/>
            <a:ext cx="8919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 dirty="0"/>
              <a:t>ЧТО ВЛИЯЕТ НА СТОИМОСТЬ АКЦИЙ?</a:t>
            </a:r>
            <a:endParaRPr dirty="0"/>
          </a:p>
        </p:txBody>
      </p:sp>
      <p:sp>
        <p:nvSpPr>
          <p:cNvPr id="761" name="Google Shape;761;g2bc05dadb24_0_1120"/>
          <p:cNvSpPr txBox="1">
            <a:spLocks noGrp="1"/>
          </p:cNvSpPr>
          <p:nvPr>
            <p:ph type="body" idx="4294967295"/>
          </p:nvPr>
        </p:nvSpPr>
        <p:spPr>
          <a:xfrm>
            <a:off x="2001625" y="2009600"/>
            <a:ext cx="8523600" cy="4058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2600"/>
              <a:buChar char="•"/>
            </a:pPr>
            <a:r>
              <a:rPr lang="ru-RU" sz="2600">
                <a:latin typeface="Arial"/>
                <a:ea typeface="Arial"/>
                <a:cs typeface="Arial"/>
                <a:sym typeface="Arial"/>
              </a:rPr>
              <a:t>Новость в СМИ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70AD47"/>
              </a:buClr>
              <a:buSzPts val="2600"/>
              <a:buChar char="•"/>
            </a:pPr>
            <a:r>
              <a:rPr lang="ru-RU" sz="2600">
                <a:latin typeface="Arial"/>
                <a:ea typeface="Arial"/>
                <a:cs typeface="Arial"/>
                <a:sym typeface="Arial"/>
              </a:rPr>
              <a:t>Новый закон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70AD47"/>
              </a:buClr>
              <a:buSzPts val="2600"/>
              <a:buChar char="•"/>
            </a:pPr>
            <a:r>
              <a:rPr lang="ru-RU" sz="2600">
                <a:latin typeface="Arial"/>
                <a:ea typeface="Arial"/>
                <a:cs typeface="Arial"/>
                <a:sym typeface="Arial"/>
              </a:rPr>
              <a:t>Приход или уход конкурента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70AD47"/>
              </a:buClr>
              <a:buSzPts val="2600"/>
              <a:buChar char="•"/>
            </a:pPr>
            <a:r>
              <a:rPr lang="ru-RU" sz="2600">
                <a:latin typeface="Arial"/>
                <a:ea typeface="Arial"/>
                <a:cs typeface="Arial"/>
                <a:sym typeface="Arial"/>
              </a:rPr>
              <a:t>Ожидания инвесторов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9A13A"/>
              </a:buClr>
              <a:buSzPts val="2400"/>
              <a:buChar char="•"/>
            </a:pPr>
            <a:r>
              <a:rPr lang="ru-RU" sz="2600">
                <a:latin typeface="Arial"/>
                <a:ea typeface="Arial"/>
                <a:cs typeface="Arial"/>
                <a:sym typeface="Arial"/>
              </a:rPr>
              <a:t>Отчёты компании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49A13A"/>
              </a:buClr>
              <a:buSzPts val="2400"/>
              <a:buChar char="•"/>
            </a:pPr>
            <a:r>
              <a:rPr lang="ru-RU" sz="2600">
                <a:latin typeface="Arial"/>
                <a:ea typeface="Arial"/>
                <a:cs typeface="Arial"/>
                <a:sym typeface="Arial"/>
              </a:rPr>
              <a:t>Политика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49A13A"/>
              </a:buClr>
              <a:buSzPts val="2400"/>
              <a:buChar char="•"/>
            </a:pPr>
            <a:r>
              <a:rPr lang="ru-RU" sz="2600">
                <a:latin typeface="Arial"/>
                <a:ea typeface="Arial"/>
                <a:cs typeface="Arial"/>
                <a:sym typeface="Arial"/>
              </a:rPr>
              <a:t>И даже слухи</a:t>
            </a:r>
            <a:endParaRPr sz="2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51E51E-BA60-A6AD-8B1D-E8E3BE788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829" y="96513"/>
            <a:ext cx="2250614" cy="11273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077A63-3924-84FB-ACC8-C3059414A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1443" y="47000"/>
            <a:ext cx="1332982" cy="1176867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6" name="Google Shape;766;g2bc05dadb24_0_7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2700" y="2219700"/>
            <a:ext cx="4973650" cy="3730253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g2bc05dadb24_0_748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35</a:t>
            </a:fld>
            <a:endParaRPr/>
          </a:p>
        </p:txBody>
      </p:sp>
      <p:sp>
        <p:nvSpPr>
          <p:cNvPr id="768" name="Google Shape;768;g2bc05dadb24_0_748"/>
          <p:cNvSpPr txBox="1">
            <a:spLocks noGrp="1"/>
          </p:cNvSpPr>
          <p:nvPr>
            <p:ph type="title"/>
          </p:nvPr>
        </p:nvSpPr>
        <p:spPr>
          <a:xfrm>
            <a:off x="1799075" y="1132333"/>
            <a:ext cx="8919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 dirty="0"/>
              <a:t>СТОИМОСТЬ АКЦИЙ «СБЕРА»</a:t>
            </a:r>
            <a:endParaRPr dirty="0"/>
          </a:p>
        </p:txBody>
      </p:sp>
      <p:sp>
        <p:nvSpPr>
          <p:cNvPr id="769" name="Google Shape;769;g2bc05dadb24_0_748"/>
          <p:cNvSpPr txBox="1">
            <a:spLocks noGrp="1"/>
          </p:cNvSpPr>
          <p:nvPr>
            <p:ph type="body" idx="4294967295"/>
          </p:nvPr>
        </p:nvSpPr>
        <p:spPr>
          <a:xfrm>
            <a:off x="7400075" y="2219700"/>
            <a:ext cx="3318600" cy="4058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600">
                <a:latin typeface="Arial"/>
                <a:ea typeface="Arial"/>
                <a:cs typeface="Arial"/>
                <a:sym typeface="Arial"/>
              </a:rPr>
              <a:t>После сильного падения в 2022 году акции «Сбера» </a:t>
            </a:r>
            <a:r>
              <a:rPr lang="ru-RU" sz="2600">
                <a:solidFill>
                  <a:srgbClr val="49A13A"/>
                </a:solidFill>
                <a:latin typeface="Arial"/>
                <a:ea typeface="Arial"/>
                <a:cs typeface="Arial"/>
                <a:sym typeface="Arial"/>
              </a:rPr>
              <a:t>вновь начали расти</a:t>
            </a:r>
            <a:endParaRPr sz="2600">
              <a:solidFill>
                <a:srgbClr val="49A13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CC8B147-E91A-DD44-537B-FBF8F223D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5079" y="142281"/>
            <a:ext cx="2250614" cy="11273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A7F666-FF64-8AFD-B7EC-5C513219D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5693" y="92768"/>
            <a:ext cx="1332982" cy="1176867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" name="Google Shape;774;g2bc05dadb24_0_7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2700" y="2219700"/>
            <a:ext cx="4973650" cy="3730237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g2bc05dadb24_0_733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36</a:t>
            </a:fld>
            <a:endParaRPr/>
          </a:p>
        </p:txBody>
      </p:sp>
      <p:sp>
        <p:nvSpPr>
          <p:cNvPr id="776" name="Google Shape;776;g2bc05dadb24_0_733"/>
          <p:cNvSpPr txBox="1">
            <a:spLocks noGrp="1"/>
          </p:cNvSpPr>
          <p:nvPr>
            <p:ph type="title"/>
          </p:nvPr>
        </p:nvSpPr>
        <p:spPr>
          <a:xfrm>
            <a:off x="1799075" y="1005334"/>
            <a:ext cx="8919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 dirty="0"/>
              <a:t>СТОИМОСТЬ АКЦИЙ «ОБУВЬ РОССИИ»</a:t>
            </a:r>
            <a:endParaRPr dirty="0"/>
          </a:p>
        </p:txBody>
      </p:sp>
      <p:sp>
        <p:nvSpPr>
          <p:cNvPr id="777" name="Google Shape;777;g2bc05dadb24_0_733"/>
          <p:cNvSpPr txBox="1">
            <a:spLocks noGrp="1"/>
          </p:cNvSpPr>
          <p:nvPr>
            <p:ph type="body" idx="4294967295"/>
          </p:nvPr>
        </p:nvSpPr>
        <p:spPr>
          <a:xfrm>
            <a:off x="7400075" y="2219700"/>
            <a:ext cx="3318600" cy="3889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>
                <a:latin typeface="Arial"/>
                <a:ea typeface="Arial"/>
                <a:cs typeface="Arial"/>
                <a:sym typeface="Arial"/>
              </a:rPr>
              <a:t>С момента выхода на биржу акции «Обувь России» </a:t>
            </a:r>
            <a:r>
              <a:rPr lang="ru-RU" sz="2600">
                <a:solidFill>
                  <a:srgbClr val="49A13A"/>
                </a:solidFill>
                <a:latin typeface="Arial"/>
                <a:ea typeface="Arial"/>
                <a:cs typeface="Arial"/>
                <a:sym typeface="Arial"/>
              </a:rPr>
              <a:t>упали на 91,52% </a:t>
            </a:r>
            <a:br>
              <a:rPr lang="ru-RU" sz="2600">
                <a:solidFill>
                  <a:srgbClr val="49A13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600">
                <a:latin typeface="Arial"/>
                <a:ea typeface="Arial"/>
                <a:cs typeface="Arial"/>
                <a:sym typeface="Arial"/>
              </a:rPr>
              <a:t>и не отыграли свою первоначальную стоимость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600">
              <a:solidFill>
                <a:srgbClr val="49A13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7F5A2E-80A6-1C39-8A28-6924699CC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7763" y="49513"/>
            <a:ext cx="2250614" cy="11273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CB70BD-27C9-9C1B-3C77-F894D01249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8377" y="0"/>
            <a:ext cx="1332982" cy="1176867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2bc9d32c248_0_3"/>
          <p:cNvSpPr txBox="1">
            <a:spLocks noGrp="1"/>
          </p:cNvSpPr>
          <p:nvPr>
            <p:ph type="body" idx="4294967295"/>
          </p:nvPr>
        </p:nvSpPr>
        <p:spPr>
          <a:xfrm>
            <a:off x="2280600" y="2133600"/>
            <a:ext cx="6760200" cy="399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rPr lang="ru-RU" sz="2400">
                <a:latin typeface="Arial"/>
                <a:ea typeface="Arial"/>
                <a:cs typeface="Arial"/>
                <a:sym typeface="Arial"/>
              </a:rPr>
              <a:t>Купить акции можно на фондовой бирже </a:t>
            </a:r>
            <a:br>
              <a:rPr lang="ru-RU" sz="2400">
                <a:latin typeface="Arial"/>
                <a:ea typeface="Arial"/>
                <a:cs typeface="Arial"/>
                <a:sym typeface="Arial"/>
              </a:rPr>
            </a:br>
            <a:r>
              <a:rPr lang="ru-RU" sz="2400">
                <a:latin typeface="Arial"/>
                <a:ea typeface="Arial"/>
                <a:cs typeface="Arial"/>
                <a:sym typeface="Arial"/>
              </a:rPr>
              <a:t>при помощи квалифицированного менеджера в банке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g2bc9d32c248_0_3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37</a:t>
            </a:fld>
            <a:endParaRPr/>
          </a:p>
        </p:txBody>
      </p:sp>
      <p:sp>
        <p:nvSpPr>
          <p:cNvPr id="784" name="Google Shape;784;g2bc9d32c248_0_3"/>
          <p:cNvSpPr txBox="1">
            <a:spLocks noGrp="1"/>
          </p:cNvSpPr>
          <p:nvPr>
            <p:ph type="title"/>
          </p:nvPr>
        </p:nvSpPr>
        <p:spPr>
          <a:xfrm>
            <a:off x="1807442" y="1039200"/>
            <a:ext cx="8919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 dirty="0"/>
              <a:t>ГДЕ МОЖНО КУПИТЬ АКЦИИ?</a:t>
            </a:r>
            <a:endParaRPr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AD2EF7-1020-C108-02E0-7CFA3AB69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6963" y="89646"/>
            <a:ext cx="2250614" cy="11273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DDDD84-3FC8-7CC5-C7F4-60D2BABD9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7577" y="40133"/>
            <a:ext cx="1332982" cy="1176867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2bc05dadb24_0_144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-RU"/>
              <a:t>38</a:t>
            </a:fld>
            <a:endParaRPr/>
          </a:p>
        </p:txBody>
      </p:sp>
      <p:sp>
        <p:nvSpPr>
          <p:cNvPr id="790" name="Google Shape;790;g2bc05dadb24_0_144"/>
          <p:cNvSpPr txBox="1">
            <a:spLocks noGrp="1"/>
          </p:cNvSpPr>
          <p:nvPr>
            <p:ph type="title"/>
          </p:nvPr>
        </p:nvSpPr>
        <p:spPr>
          <a:xfrm>
            <a:off x="1803775" y="834950"/>
            <a:ext cx="8919300" cy="10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 dirty="0"/>
              <a:t>РАЗМИНКА «БРОУНОВСКОЕ ДВИЖЕНИЕ»</a:t>
            </a:r>
            <a:endParaRPr dirty="0"/>
          </a:p>
        </p:txBody>
      </p:sp>
      <p:sp>
        <p:nvSpPr>
          <p:cNvPr id="791" name="Google Shape;791;g2bc05dadb24_0_144"/>
          <p:cNvSpPr txBox="1">
            <a:spLocks noGrp="1"/>
          </p:cNvSpPr>
          <p:nvPr>
            <p:ph type="body" idx="4294967295"/>
          </p:nvPr>
        </p:nvSpPr>
        <p:spPr>
          <a:xfrm>
            <a:off x="2001625" y="2009600"/>
            <a:ext cx="8523600" cy="4047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70AD47"/>
              </a:buClr>
              <a:buSzPts val="2600"/>
              <a:buChar char="•"/>
            </a:pPr>
            <a:r>
              <a:rPr lang="ru-RU" sz="2600">
                <a:latin typeface="Arial"/>
                <a:ea typeface="Arial"/>
                <a:cs typeface="Arial"/>
                <a:sym typeface="Arial"/>
              </a:rPr>
              <a:t>Давайте подвигаемся!</a:t>
            </a:r>
            <a:endParaRPr sz="2600" i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D47554-B3B6-1EEC-1AA2-011154DFD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3325" y="1899950"/>
            <a:ext cx="5041900" cy="42672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4C71F7-808F-8A75-0634-833B43EC1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5630" y="49513"/>
            <a:ext cx="2250614" cy="11273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743B9C-685A-8BF3-5275-17851F6280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6244" y="0"/>
            <a:ext cx="1332982" cy="1176867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2bc05dadb24_0_157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-RU"/>
              <a:t>39</a:t>
            </a:fld>
            <a:endParaRPr/>
          </a:p>
        </p:txBody>
      </p:sp>
      <p:sp>
        <p:nvSpPr>
          <p:cNvPr id="805" name="Google Shape;805;g2bc05dadb24_0_157"/>
          <p:cNvSpPr txBox="1">
            <a:spLocks noGrp="1"/>
          </p:cNvSpPr>
          <p:nvPr>
            <p:ph type="body" idx="4294967295"/>
          </p:nvPr>
        </p:nvSpPr>
        <p:spPr>
          <a:xfrm>
            <a:off x="2001625" y="2009600"/>
            <a:ext cx="8523600" cy="4058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>
                <a:latin typeface="Arial"/>
                <a:ea typeface="Arial"/>
                <a:cs typeface="Arial"/>
                <a:sym typeface="Arial"/>
              </a:rPr>
              <a:t>Паевой инвестиционный фонд (ПИФ) </a:t>
            </a:r>
            <a:r>
              <a:rPr lang="ru-RU" sz="2600">
                <a:latin typeface="Arial"/>
                <a:ea typeface="Arial"/>
                <a:cs typeface="Arial"/>
                <a:sym typeface="Arial"/>
              </a:rPr>
              <a:t>—</a:t>
            </a:r>
            <a:br>
              <a:rPr lang="ru-RU" sz="1400">
                <a:latin typeface="Arial"/>
                <a:ea typeface="Arial"/>
                <a:cs typeface="Arial"/>
                <a:sym typeface="Arial"/>
              </a:rPr>
            </a:br>
            <a:r>
              <a:rPr lang="ru-RU" sz="2600">
                <a:latin typeface="Arial"/>
                <a:ea typeface="Arial"/>
                <a:cs typeface="Arial"/>
                <a:sym typeface="Arial"/>
              </a:rPr>
              <a:t>фонд, который объединяет деньги инвесторов </a:t>
            </a:r>
            <a:br>
              <a:rPr lang="ru-RU" sz="2600">
                <a:latin typeface="Arial"/>
                <a:ea typeface="Arial"/>
                <a:cs typeface="Arial"/>
                <a:sym typeface="Arial"/>
              </a:rPr>
            </a:br>
            <a:r>
              <a:rPr lang="ru-RU" sz="2600">
                <a:latin typeface="Arial"/>
                <a:ea typeface="Arial"/>
                <a:cs typeface="Arial"/>
                <a:sym typeface="Arial"/>
              </a:rPr>
              <a:t>и вкладывает их в различные активы: 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70AD47"/>
              </a:buClr>
              <a:buSzPts val="2600"/>
              <a:buFont typeface="Arial"/>
              <a:buChar char="•"/>
            </a:pPr>
            <a:r>
              <a:rPr lang="ru-RU" sz="2600">
                <a:latin typeface="Arial"/>
                <a:ea typeface="Arial"/>
                <a:cs typeface="Arial"/>
                <a:sym typeface="Arial"/>
              </a:rPr>
              <a:t>валюту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2600"/>
              <a:buFont typeface="Arial"/>
              <a:buChar char="•"/>
            </a:pPr>
            <a:r>
              <a:rPr lang="ru-RU" sz="2600">
                <a:latin typeface="Arial"/>
                <a:ea typeface="Arial"/>
                <a:cs typeface="Arial"/>
                <a:sym typeface="Arial"/>
              </a:rPr>
              <a:t>акции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2600"/>
              <a:buFont typeface="Arial"/>
              <a:buChar char="•"/>
            </a:pPr>
            <a:r>
              <a:rPr lang="ru-RU" sz="2600">
                <a:latin typeface="Arial"/>
                <a:ea typeface="Arial"/>
                <a:cs typeface="Arial"/>
                <a:sym typeface="Arial"/>
              </a:rPr>
              <a:t>облигации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2600"/>
              <a:buFont typeface="Arial"/>
              <a:buChar char="•"/>
            </a:pPr>
            <a:r>
              <a:rPr lang="ru-RU" sz="2600">
                <a:latin typeface="Arial"/>
                <a:ea typeface="Arial"/>
                <a:cs typeface="Arial"/>
                <a:sym typeface="Arial"/>
              </a:rPr>
              <a:t>недвижимость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2600"/>
              <a:buFont typeface="Arial"/>
              <a:buChar char="•"/>
            </a:pPr>
            <a:r>
              <a:rPr lang="ru-RU" sz="2600">
                <a:latin typeface="Arial"/>
                <a:ea typeface="Arial"/>
                <a:cs typeface="Arial"/>
                <a:sym typeface="Arial"/>
              </a:rPr>
              <a:t>доли в бизнесе и др.</a:t>
            </a:r>
            <a:endParaRPr sz="2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g2bc05dadb24_0_157"/>
          <p:cNvSpPr txBox="1">
            <a:spLocks noGrp="1"/>
          </p:cNvSpPr>
          <p:nvPr>
            <p:ph type="title"/>
          </p:nvPr>
        </p:nvSpPr>
        <p:spPr>
          <a:xfrm>
            <a:off x="1798984" y="327992"/>
            <a:ext cx="8919300" cy="10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/>
              <a:t>ЧТО ТАКОЕ ПИФ?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B82C9A-5AA0-BC54-BA24-CF5413E93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2778" y="3037827"/>
            <a:ext cx="3172447" cy="319407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50A2C79-2CA4-ED3F-1AEE-0F5A5D4A1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296" y="320081"/>
            <a:ext cx="2250614" cy="11273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138903-46F3-D3CE-DEEB-3A8304DCD2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2910" y="270568"/>
            <a:ext cx="1332982" cy="117686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bc05dadb24_0_6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  <p:sp>
        <p:nvSpPr>
          <p:cNvPr id="514" name="Google Shape;514;g2bc05dadb24_0_6"/>
          <p:cNvSpPr txBox="1"/>
          <p:nvPr/>
        </p:nvSpPr>
        <p:spPr>
          <a:xfrm>
            <a:off x="2100263" y="2133600"/>
            <a:ext cx="8584500" cy="30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47198" marR="0" lvl="1" indent="-4530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2600"/>
              <a:buFont typeface="Arial"/>
              <a:buChar char="•"/>
            </a:pPr>
            <a:r>
              <a:rPr lang="ru-RU" sz="2600">
                <a:solidFill>
                  <a:srgbClr val="324048"/>
                </a:solidFill>
              </a:rPr>
              <a:t>Рассмотрите чеки 2014 и 2024 годов, </a:t>
            </a:r>
            <a:br>
              <a:rPr lang="ru-RU" sz="2600">
                <a:solidFill>
                  <a:srgbClr val="324048"/>
                </a:solidFill>
              </a:rPr>
            </a:br>
            <a:r>
              <a:rPr lang="ru-RU" sz="2600">
                <a:solidFill>
                  <a:srgbClr val="324048"/>
                </a:solidFill>
              </a:rPr>
              <a:t>в которых указаны одни и те же товары</a:t>
            </a:r>
            <a:endParaRPr sz="2600">
              <a:solidFill>
                <a:srgbClr val="324048"/>
              </a:solidFill>
            </a:endParaRPr>
          </a:p>
          <a:p>
            <a:pPr marL="547198" marR="0" lvl="1" indent="-453099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0AD47"/>
              </a:buClr>
              <a:buSzPts val="2600"/>
              <a:buFont typeface="Arial"/>
              <a:buChar char="•"/>
            </a:pPr>
            <a:r>
              <a:rPr lang="ru-RU" sz="2600">
                <a:solidFill>
                  <a:srgbClr val="324048"/>
                </a:solidFill>
              </a:rPr>
              <a:t>Посчитайте, во сколько раз выросла цена </a:t>
            </a:r>
            <a:br>
              <a:rPr lang="ru-RU" sz="2600">
                <a:solidFill>
                  <a:srgbClr val="324048"/>
                </a:solidFill>
              </a:rPr>
            </a:br>
            <a:r>
              <a:rPr lang="ru-RU" sz="2600">
                <a:solidFill>
                  <a:srgbClr val="324048"/>
                </a:solidFill>
              </a:rPr>
              <a:t>на каждый из них</a:t>
            </a:r>
            <a:endParaRPr sz="2600">
              <a:solidFill>
                <a:srgbClr val="324048"/>
              </a:solidFill>
            </a:endParaRPr>
          </a:p>
          <a:p>
            <a:pPr marL="547198" marR="0" lvl="1" indent="-453099" algn="l" rtl="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Clr>
                <a:srgbClr val="70AD47"/>
              </a:buClr>
              <a:buSzPts val="2600"/>
              <a:buFont typeface="Arial"/>
              <a:buChar char="•"/>
            </a:pPr>
            <a:r>
              <a:rPr lang="ru-RU" sz="2600">
                <a:solidFill>
                  <a:srgbClr val="324048"/>
                </a:solidFill>
              </a:rPr>
              <a:t>Какой средний показатель роста цены в процентах был за эти 10 лет? </a:t>
            </a:r>
            <a:endParaRPr sz="2600">
              <a:solidFill>
                <a:srgbClr val="324048"/>
              </a:solidFill>
            </a:endParaRPr>
          </a:p>
        </p:txBody>
      </p:sp>
      <p:sp>
        <p:nvSpPr>
          <p:cNvPr id="515" name="Google Shape;515;g2bc05dadb24_0_6"/>
          <p:cNvSpPr txBox="1">
            <a:spLocks noGrp="1"/>
          </p:cNvSpPr>
          <p:nvPr>
            <p:ph type="title"/>
          </p:nvPr>
        </p:nvSpPr>
        <p:spPr>
          <a:xfrm>
            <a:off x="1798984" y="327992"/>
            <a:ext cx="8919300" cy="10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/>
              <a:t>КАК РАСТЁТ ЦЕНА?</a:t>
            </a:r>
            <a:endParaRPr/>
          </a:p>
        </p:txBody>
      </p:sp>
      <p:sp>
        <p:nvSpPr>
          <p:cNvPr id="516" name="Google Shape;516;g2bc05dadb24_0_6"/>
          <p:cNvSpPr txBox="1"/>
          <p:nvPr/>
        </p:nvSpPr>
        <p:spPr>
          <a:xfrm>
            <a:off x="3517775" y="5322450"/>
            <a:ext cx="1934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800" b="1">
                <a:solidFill>
                  <a:srgbClr val="70AD47"/>
                </a:solidFill>
              </a:rPr>
              <a:t>5 минут</a:t>
            </a:r>
            <a:endParaRPr sz="2800" b="1">
              <a:solidFill>
                <a:srgbClr val="70AD47"/>
              </a:solidFill>
            </a:endParaRPr>
          </a:p>
        </p:txBody>
      </p:sp>
      <p:pic>
        <p:nvPicPr>
          <p:cNvPr id="517" name="Google Shape;517;g2bc05dadb24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2950" y="5251500"/>
            <a:ext cx="665100" cy="6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E310879-C584-247F-52E5-85A7EBB2F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9386" y="325012"/>
            <a:ext cx="2250614" cy="11273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3A82CF-E177-C7B0-CEA0-FC00D550E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8384" y="270568"/>
            <a:ext cx="1332982" cy="1176867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2bc05dadb24_0_708"/>
          <p:cNvSpPr txBox="1">
            <a:spLocks noGrp="1"/>
          </p:cNvSpPr>
          <p:nvPr>
            <p:ph type="body" idx="4294967295"/>
          </p:nvPr>
        </p:nvSpPr>
        <p:spPr>
          <a:xfrm>
            <a:off x="2001625" y="2009600"/>
            <a:ext cx="5423700" cy="285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>
                <a:latin typeface="Arial"/>
                <a:ea typeface="Arial"/>
                <a:cs typeface="Arial"/>
                <a:sym typeface="Arial"/>
              </a:rPr>
              <a:t>ПИФ</a:t>
            </a:r>
            <a:r>
              <a:rPr lang="ru-RU" sz="2600">
                <a:latin typeface="Arial"/>
                <a:ea typeface="Arial"/>
                <a:cs typeface="Arial"/>
                <a:sym typeface="Arial"/>
              </a:rPr>
              <a:t> продаёт доли имущества — паи. 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ru-RU" sz="2600">
                <a:latin typeface="Arial"/>
                <a:ea typeface="Arial"/>
                <a:cs typeface="Arial"/>
                <a:sym typeface="Arial"/>
              </a:rPr>
              <a:t>Паи можно купить через: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0AD47"/>
              </a:buClr>
              <a:buSzPts val="2600"/>
              <a:buFont typeface="Arial"/>
              <a:buChar char="•"/>
            </a:pPr>
            <a:r>
              <a:rPr lang="ru-RU" sz="2600">
                <a:latin typeface="Arial"/>
                <a:ea typeface="Arial"/>
                <a:cs typeface="Arial"/>
                <a:sym typeface="Arial"/>
              </a:rPr>
              <a:t>сайт фонда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>
                <a:srgbClr val="70AD47"/>
              </a:buClr>
              <a:buSzPts val="2600"/>
              <a:buFont typeface="Arial"/>
              <a:buChar char="•"/>
            </a:pPr>
            <a:r>
              <a:rPr lang="ru-RU" sz="2600">
                <a:latin typeface="Arial"/>
                <a:ea typeface="Arial"/>
                <a:cs typeface="Arial"/>
                <a:sym typeface="Arial"/>
              </a:rPr>
              <a:t>биржу</a:t>
            </a:r>
            <a:endParaRPr sz="2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g2bc05dadb24_0_708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-RU"/>
              <a:t>40</a:t>
            </a:fld>
            <a:endParaRPr/>
          </a:p>
        </p:txBody>
      </p:sp>
      <p:sp>
        <p:nvSpPr>
          <p:cNvPr id="815" name="Google Shape;815;g2bc05dadb24_0_708"/>
          <p:cNvSpPr txBox="1">
            <a:spLocks noGrp="1"/>
          </p:cNvSpPr>
          <p:nvPr>
            <p:ph type="title"/>
          </p:nvPr>
        </p:nvSpPr>
        <p:spPr>
          <a:xfrm>
            <a:off x="1798984" y="327992"/>
            <a:ext cx="8919300" cy="10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/>
              <a:t>ЧТО ТАКОЕ ПИФ?</a:t>
            </a:r>
            <a:endParaRPr/>
          </a:p>
        </p:txBody>
      </p:sp>
      <p:sp>
        <p:nvSpPr>
          <p:cNvPr id="816" name="Google Shape;816;g2bc05dadb24_0_708"/>
          <p:cNvSpPr txBox="1">
            <a:spLocks noGrp="1"/>
          </p:cNvSpPr>
          <p:nvPr>
            <p:ph type="body" idx="4294967295"/>
          </p:nvPr>
        </p:nvSpPr>
        <p:spPr>
          <a:xfrm>
            <a:off x="2001625" y="4708375"/>
            <a:ext cx="6365100" cy="132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-RU" sz="2600">
                <a:latin typeface="Arial"/>
                <a:ea typeface="Arial"/>
                <a:cs typeface="Arial"/>
                <a:sym typeface="Arial"/>
              </a:rPr>
              <a:t>При покупке пая инвестор</a:t>
            </a:r>
            <a:r>
              <a:rPr lang="ru-RU" sz="2600" b="1"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ru-RU" sz="2600" b="1">
                <a:latin typeface="Arial"/>
                <a:ea typeface="Arial"/>
                <a:cs typeface="Arial"/>
                <a:sym typeface="Arial"/>
              </a:rPr>
            </a:br>
            <a:r>
              <a:rPr lang="ru-RU" sz="2600" b="1">
                <a:latin typeface="Arial"/>
                <a:ea typeface="Arial"/>
                <a:cs typeface="Arial"/>
                <a:sym typeface="Arial"/>
              </a:rPr>
              <a:t>становится владельцем</a:t>
            </a:r>
            <a:br>
              <a:rPr lang="ru-RU" sz="2600">
                <a:latin typeface="Arial"/>
                <a:ea typeface="Arial"/>
                <a:cs typeface="Arial"/>
                <a:sym typeface="Arial"/>
              </a:rPr>
            </a:br>
            <a:r>
              <a:rPr lang="ru-RU" sz="2600">
                <a:latin typeface="Arial"/>
                <a:ea typeface="Arial"/>
                <a:cs typeface="Arial"/>
                <a:sym typeface="Arial"/>
              </a:rPr>
              <a:t>части всех активов фонда</a:t>
            </a:r>
            <a:endParaRPr sz="2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5A5746-ABB9-E78F-35B4-70C5F2BDA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09600"/>
            <a:ext cx="4391475" cy="416227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74FB07A-F2C9-1480-6A03-A99A1A237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296" y="320081"/>
            <a:ext cx="2250614" cy="11273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005878-7771-C220-8A10-B2FE2B9D5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2910" y="270568"/>
            <a:ext cx="1332982" cy="1176867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2bc05dadb24_0_150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-RU"/>
              <a:t>41</a:t>
            </a:fld>
            <a:endParaRPr/>
          </a:p>
        </p:txBody>
      </p:sp>
      <p:sp>
        <p:nvSpPr>
          <p:cNvPr id="822" name="Google Shape;822;g2bc05dadb24_0_150"/>
          <p:cNvSpPr txBox="1">
            <a:spLocks noGrp="1"/>
          </p:cNvSpPr>
          <p:nvPr>
            <p:ph type="title"/>
          </p:nvPr>
        </p:nvSpPr>
        <p:spPr>
          <a:xfrm>
            <a:off x="1798984" y="327992"/>
            <a:ext cx="8919300" cy="10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/>
              <a:t>УЧЕБНЫЙ ФИЛЬМ </a:t>
            </a:r>
            <a:br>
              <a:rPr lang="ru-RU"/>
            </a:br>
            <a:r>
              <a:rPr lang="ru-RU"/>
              <a:t>«ИНВЕСТИРУЕМ В ПИФы»</a:t>
            </a:r>
            <a:endParaRPr/>
          </a:p>
        </p:txBody>
      </p:sp>
      <p:pic>
        <p:nvPicPr>
          <p:cNvPr id="823" name="Google Shape;823;g2bc05dadb24_0_15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7541" y="1474875"/>
            <a:ext cx="8456947" cy="475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89DBC1-4387-7A89-4D8D-6D4C52B458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0830" y="62423"/>
            <a:ext cx="2250614" cy="11273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49FD92-5133-C8AD-F017-6D5FAC5FEB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1444" y="12910"/>
            <a:ext cx="1332982" cy="1176867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2bc05dadb24_0_700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-RU"/>
              <a:t>42</a:t>
            </a:fld>
            <a:endParaRPr/>
          </a:p>
        </p:txBody>
      </p:sp>
      <p:sp>
        <p:nvSpPr>
          <p:cNvPr id="829" name="Google Shape;829;g2bc05dadb24_0_700"/>
          <p:cNvSpPr txBox="1">
            <a:spLocks noGrp="1"/>
          </p:cNvSpPr>
          <p:nvPr>
            <p:ph type="body" idx="4294967295"/>
          </p:nvPr>
        </p:nvSpPr>
        <p:spPr>
          <a:xfrm>
            <a:off x="2001625" y="2009600"/>
            <a:ext cx="8523600" cy="4058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2600"/>
              <a:buChar char="•"/>
            </a:pPr>
            <a:r>
              <a:rPr lang="ru-RU" sz="2600">
                <a:latin typeface="Arial"/>
                <a:ea typeface="Arial"/>
                <a:cs typeface="Arial"/>
                <a:sym typeface="Arial"/>
              </a:rPr>
              <a:t>Почему Глеб с сомнением отнесся к предложению стать инвестором? 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70AD47"/>
              </a:buClr>
              <a:buSzPts val="2600"/>
              <a:buChar char="•"/>
            </a:pPr>
            <a:r>
              <a:rPr lang="ru-RU" sz="2600">
                <a:latin typeface="Arial"/>
                <a:ea typeface="Arial"/>
                <a:cs typeface="Arial"/>
                <a:sym typeface="Arial"/>
              </a:rPr>
              <a:t>В чем сходства банковских вкладов и инвестиций в ПИФы?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70AD47"/>
              </a:buClr>
              <a:buSzPts val="2600"/>
              <a:buChar char="•"/>
            </a:pPr>
            <a:r>
              <a:rPr lang="ru-RU" sz="2600">
                <a:latin typeface="Arial"/>
                <a:ea typeface="Arial"/>
                <a:cs typeface="Arial"/>
                <a:sym typeface="Arial"/>
              </a:rPr>
              <a:t>В чем различия банковских вкладов и инвестиций в ПИФы?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70AD47"/>
              </a:buClr>
              <a:buSzPts val="2600"/>
              <a:buChar char="•"/>
            </a:pPr>
            <a:r>
              <a:rPr lang="ru-RU" sz="2600">
                <a:latin typeface="Arial"/>
                <a:ea typeface="Arial"/>
                <a:cs typeface="Arial"/>
                <a:sym typeface="Arial"/>
              </a:rPr>
              <a:t>Какие риски могут ожидать инвестора, который вкладывает средства в ПИФ? </a:t>
            </a:r>
            <a:endParaRPr sz="2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g2bc05dadb24_0_700"/>
          <p:cNvSpPr txBox="1">
            <a:spLocks noGrp="1"/>
          </p:cNvSpPr>
          <p:nvPr>
            <p:ph type="title"/>
          </p:nvPr>
        </p:nvSpPr>
        <p:spPr>
          <a:xfrm>
            <a:off x="1798984" y="327992"/>
            <a:ext cx="8919300" cy="10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/>
              <a:t>УЧЕБНЫЙ ФИЛЬМ </a:t>
            </a:r>
            <a:br>
              <a:rPr lang="ru-RU"/>
            </a:br>
            <a:r>
              <a:rPr lang="ru-RU"/>
              <a:t>«ИНВЕСТИРУЕМ В ПИФы»</a:t>
            </a:r>
            <a:endParaRPr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581774-E0DA-43F3-92F3-B399D73D6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688" y="125347"/>
            <a:ext cx="2250614" cy="11273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105F0B-E257-7376-24BE-56B55EBA5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5302" y="75834"/>
            <a:ext cx="1332982" cy="1176867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2bc05dadb24_0_163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-RU"/>
              <a:t>43</a:t>
            </a:fld>
            <a:endParaRPr/>
          </a:p>
        </p:txBody>
      </p:sp>
      <p:sp>
        <p:nvSpPr>
          <p:cNvPr id="836" name="Google Shape;836;g2bc05dadb24_0_163"/>
          <p:cNvSpPr txBox="1">
            <a:spLocks noGrp="1"/>
          </p:cNvSpPr>
          <p:nvPr>
            <p:ph type="body" idx="4294967295"/>
          </p:nvPr>
        </p:nvSpPr>
        <p:spPr>
          <a:xfrm>
            <a:off x="2001625" y="2009600"/>
            <a:ext cx="8523600" cy="394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2600"/>
              <a:buChar char="•"/>
            </a:pPr>
            <a:r>
              <a:rPr lang="ru-RU" sz="2600">
                <a:latin typeface="Arial"/>
                <a:ea typeface="Arial"/>
                <a:cs typeface="Arial"/>
                <a:sym typeface="Arial"/>
              </a:rPr>
              <a:t>Почему частая покупка и продажа паев </a:t>
            </a:r>
            <a:br>
              <a:rPr lang="ru-RU" sz="2600">
                <a:latin typeface="Arial"/>
                <a:ea typeface="Arial"/>
                <a:cs typeface="Arial"/>
                <a:sym typeface="Arial"/>
              </a:rPr>
            </a:br>
            <a:r>
              <a:rPr lang="ru-RU" sz="2600">
                <a:latin typeface="Arial"/>
                <a:ea typeface="Arial"/>
                <a:cs typeface="Arial"/>
                <a:sym typeface="Arial"/>
              </a:rPr>
              <a:t>с высокой вероятностью приносит убытки?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70AD47"/>
              </a:buClr>
              <a:buSzPts val="2600"/>
              <a:buChar char="•"/>
            </a:pPr>
            <a:r>
              <a:rPr lang="ru-RU" sz="2600">
                <a:latin typeface="Arial"/>
                <a:ea typeface="Arial"/>
                <a:cs typeface="Arial"/>
                <a:sym typeface="Arial"/>
              </a:rPr>
              <a:t>Какие примеры ПИФов из фильма вы запомнили? Какой из них самый доходный, </a:t>
            </a:r>
            <a:br>
              <a:rPr lang="ru-RU" sz="2600">
                <a:latin typeface="Arial"/>
                <a:ea typeface="Arial"/>
                <a:cs typeface="Arial"/>
                <a:sym typeface="Arial"/>
              </a:rPr>
            </a:br>
            <a:r>
              <a:rPr lang="ru-RU" sz="2600">
                <a:latin typeface="Arial"/>
                <a:ea typeface="Arial"/>
                <a:cs typeface="Arial"/>
                <a:sym typeface="Arial"/>
              </a:rPr>
              <a:t>а какой самый надежный? </a:t>
            </a:r>
            <a:endParaRPr sz="2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g2bc05dadb24_0_163"/>
          <p:cNvSpPr txBox="1">
            <a:spLocks noGrp="1"/>
          </p:cNvSpPr>
          <p:nvPr>
            <p:ph type="title"/>
          </p:nvPr>
        </p:nvSpPr>
        <p:spPr>
          <a:xfrm>
            <a:off x="1798984" y="327992"/>
            <a:ext cx="8919300" cy="10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/>
              <a:t>УЧЕБНЫЙ ФИЛЬМ </a:t>
            </a:r>
            <a:br>
              <a:rPr lang="ru-RU"/>
            </a:br>
            <a:r>
              <a:rPr lang="ru-RU"/>
              <a:t>«ИНВЕСТИРУЕМ В ПИФы»</a:t>
            </a:r>
            <a:endParaRPr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E711002-817C-BE0E-9B6C-E5B2E4727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429" y="49513"/>
            <a:ext cx="2250614" cy="11273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EE3DDB-6C11-DE2A-4D20-DDE2C88F1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0043" y="0"/>
            <a:ext cx="1332982" cy="1176867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2bc05dadb24_0_544"/>
          <p:cNvSpPr txBox="1">
            <a:spLocks noGrp="1"/>
          </p:cNvSpPr>
          <p:nvPr>
            <p:ph type="body" idx="1"/>
          </p:nvPr>
        </p:nvSpPr>
        <p:spPr>
          <a:xfrm>
            <a:off x="2100275" y="2133600"/>
            <a:ext cx="85239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64399" lvl="1" indent="-45309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AD47"/>
              </a:buClr>
              <a:buSzPts val="2600"/>
              <a:buChar char="•"/>
            </a:pPr>
            <a:r>
              <a:rPr lang="ru-RU" sz="2600"/>
              <a:t>Ответьте на вопросы в рабочих </a:t>
            </a:r>
            <a:r>
              <a:rPr lang="ru-RU" sz="260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6"/>
                  </a:ext>
                </a:extLst>
              </a:rPr>
              <a:t>тетра</a:t>
            </a:r>
            <a:r>
              <a:rPr lang="ru-RU" sz="260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7"/>
                  </a:ext>
                </a:extLst>
              </a:rPr>
              <a:t>дя</a:t>
            </a:r>
            <a:r>
              <a:rPr lang="ru-RU" sz="260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8"/>
                  </a:ext>
                </a:extLst>
              </a:rPr>
              <a:t>х</a:t>
            </a:r>
            <a:br>
              <a:rPr lang="ru-RU" sz="2600"/>
            </a:br>
            <a:endParaRPr sz="2600"/>
          </a:p>
        </p:txBody>
      </p:sp>
      <p:sp>
        <p:nvSpPr>
          <p:cNvPr id="843" name="Google Shape;843;g2bc05dadb24_0_544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-RU"/>
              <a:t>44</a:t>
            </a:fld>
            <a:endParaRPr/>
          </a:p>
        </p:txBody>
      </p:sp>
      <p:sp>
        <p:nvSpPr>
          <p:cNvPr id="844" name="Google Shape;844;g2bc05dadb24_0_544"/>
          <p:cNvSpPr txBox="1">
            <a:spLocks noGrp="1"/>
          </p:cNvSpPr>
          <p:nvPr>
            <p:ph type="title"/>
          </p:nvPr>
        </p:nvSpPr>
        <p:spPr>
          <a:xfrm>
            <a:off x="1798975" y="328000"/>
            <a:ext cx="9150300" cy="10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9"/>
                  </a:ext>
                </a:extLst>
              </a:rPr>
              <a:t>ВИКТОРИНА</a:t>
            </a:r>
            <a:endParaRPr/>
          </a:p>
        </p:txBody>
      </p:sp>
      <p:sp>
        <p:nvSpPr>
          <p:cNvPr id="845" name="Google Shape;845;g2bc05dadb24_0_544"/>
          <p:cNvSpPr txBox="1"/>
          <p:nvPr/>
        </p:nvSpPr>
        <p:spPr>
          <a:xfrm>
            <a:off x="3441575" y="4789050"/>
            <a:ext cx="1934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800" b="1">
                <a:solidFill>
                  <a:srgbClr val="70AD47"/>
                </a:solidFill>
              </a:rPr>
              <a:t>5 минут</a:t>
            </a:r>
            <a:endParaRPr sz="2800" b="1">
              <a:solidFill>
                <a:srgbClr val="70AD47"/>
              </a:solidFill>
            </a:endParaRPr>
          </a:p>
        </p:txBody>
      </p:sp>
      <p:pic>
        <p:nvPicPr>
          <p:cNvPr id="846" name="Google Shape;846;g2bc05dadb24_0_5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6750" y="4718100"/>
            <a:ext cx="665100" cy="6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EC3FB6-DE3A-2FAE-903C-E7F4AD010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327" y="2461230"/>
            <a:ext cx="3947573" cy="394757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01B7F9F-3C8F-1BA7-B039-B41EB934C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0579" y="211328"/>
            <a:ext cx="2250614" cy="11273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0043DC-6D3D-D660-B4FA-BC39BC865C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1193" y="161815"/>
            <a:ext cx="1332982" cy="1176867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2bc05dadb24_0_552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-RU"/>
              <a:t>45</a:t>
            </a:fld>
            <a:endParaRPr/>
          </a:p>
        </p:txBody>
      </p:sp>
      <p:sp>
        <p:nvSpPr>
          <p:cNvPr id="852" name="Google Shape;852;g2bc05dadb24_0_552"/>
          <p:cNvSpPr txBox="1">
            <a:spLocks noGrp="1"/>
          </p:cNvSpPr>
          <p:nvPr>
            <p:ph type="title"/>
          </p:nvPr>
        </p:nvSpPr>
        <p:spPr>
          <a:xfrm>
            <a:off x="1790508" y="1068600"/>
            <a:ext cx="9150300" cy="10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 dirty="0"/>
              <a:t>УПРАЖНЕНИЕ «СОСТАВЬ СПИСОК 3−2−1»</a:t>
            </a:r>
            <a:endParaRPr dirty="0"/>
          </a:p>
        </p:txBody>
      </p:sp>
      <p:sp>
        <p:nvSpPr>
          <p:cNvPr id="853" name="Google Shape;853;g2bc05dadb24_0_552"/>
          <p:cNvSpPr txBox="1"/>
          <p:nvPr/>
        </p:nvSpPr>
        <p:spPr>
          <a:xfrm>
            <a:off x="3441575" y="4789050"/>
            <a:ext cx="1934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800" b="1">
                <a:solidFill>
                  <a:srgbClr val="70AD47"/>
                </a:solidFill>
              </a:rPr>
              <a:t>5 минут</a:t>
            </a:r>
            <a:endParaRPr sz="2800" b="1">
              <a:solidFill>
                <a:srgbClr val="70AD47"/>
              </a:solidFill>
            </a:endParaRPr>
          </a:p>
        </p:txBody>
      </p:sp>
      <p:pic>
        <p:nvPicPr>
          <p:cNvPr id="854" name="Google Shape;854;g2bc05dadb24_0_5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6750" y="4718100"/>
            <a:ext cx="665100" cy="665100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g2bc05dadb24_0_552"/>
          <p:cNvSpPr txBox="1">
            <a:spLocks noGrp="1"/>
          </p:cNvSpPr>
          <p:nvPr>
            <p:ph type="body" idx="1"/>
          </p:nvPr>
        </p:nvSpPr>
        <p:spPr>
          <a:xfrm>
            <a:off x="2030625" y="2133600"/>
            <a:ext cx="8494500" cy="20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/>
              <a:t>Составьте список из того, </a:t>
            </a:r>
            <a:endParaRPr sz="2600"/>
          </a:p>
          <a:p>
            <a:pPr marL="457200" lvl="0" indent="-3937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F9C3F"/>
              </a:buClr>
              <a:buSzPts val="2600"/>
              <a:buChar char="•"/>
            </a:pPr>
            <a:r>
              <a:rPr lang="ru-RU" sz="2600"/>
              <a:t>что самое важное для себя вы взяли из занятия</a:t>
            </a:r>
            <a:endParaRPr sz="2600"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F9C3F"/>
              </a:buClr>
              <a:buSzPts val="2600"/>
              <a:buChar char="•"/>
            </a:pPr>
            <a:r>
              <a:rPr lang="ru-RU" sz="2600"/>
              <a:t>что сможете использовать в будущем </a:t>
            </a:r>
            <a:endParaRPr sz="2600"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F9C3F"/>
              </a:buClr>
              <a:buSzPts val="2600"/>
              <a:buChar char="•"/>
            </a:pPr>
            <a:r>
              <a:rPr lang="ru-RU" sz="2600"/>
              <a:t>и о чём бы хотели узнать подробнее</a:t>
            </a:r>
            <a:endParaRPr sz="2600" b="1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33D4AC3-C700-452C-E0AE-58F9E674C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6963" y="125347"/>
            <a:ext cx="2250614" cy="11273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6B99B2-9B10-443B-1822-C5FB819BB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7577" y="75834"/>
            <a:ext cx="1332982" cy="1176867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2bc05dadb24_0_675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-RU"/>
              <a:t>46</a:t>
            </a:fld>
            <a:endParaRPr/>
          </a:p>
        </p:txBody>
      </p:sp>
      <p:sp>
        <p:nvSpPr>
          <p:cNvPr id="869" name="Google Shape;869;g2bc05dadb24_0_675"/>
          <p:cNvSpPr txBox="1">
            <a:spLocks noGrp="1"/>
          </p:cNvSpPr>
          <p:nvPr>
            <p:ph type="title"/>
          </p:nvPr>
        </p:nvSpPr>
        <p:spPr>
          <a:xfrm>
            <a:off x="1774475" y="974400"/>
            <a:ext cx="9150300" cy="10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 dirty="0"/>
              <a:t>ФИНАНСОВАЯ ИГРА-СИМУЛЯТОР «ВКЛАД»</a:t>
            </a:r>
            <a:endParaRPr dirty="0"/>
          </a:p>
        </p:txBody>
      </p:sp>
      <p:pic>
        <p:nvPicPr>
          <p:cNvPr id="870" name="Google Shape;870;g2bc05dadb24_0_675"/>
          <p:cNvPicPr preferRelativeResize="0"/>
          <p:nvPr/>
        </p:nvPicPr>
        <p:blipFill rotWithShape="1">
          <a:blip r:embed="rId3">
            <a:alphaModFix/>
          </a:blip>
          <a:srcRect l="50769" r="13282"/>
          <a:stretch/>
        </p:blipFill>
        <p:spPr>
          <a:xfrm>
            <a:off x="6542296" y="1922626"/>
            <a:ext cx="3875229" cy="4674375"/>
          </a:xfrm>
          <a:prstGeom prst="rect">
            <a:avLst/>
          </a:prstGeom>
          <a:noFill/>
          <a:ln>
            <a:noFill/>
          </a:ln>
        </p:spPr>
      </p:pic>
      <p:sp>
        <p:nvSpPr>
          <p:cNvPr id="871" name="Google Shape;871;g2bc05dadb24_0_675"/>
          <p:cNvSpPr txBox="1"/>
          <p:nvPr/>
        </p:nvSpPr>
        <p:spPr>
          <a:xfrm>
            <a:off x="2086225" y="2133600"/>
            <a:ext cx="5322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064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AD47"/>
              </a:buClr>
              <a:buSzPts val="1800"/>
              <a:buFont typeface="Arial"/>
              <a:buChar char="●"/>
            </a:pPr>
            <a:r>
              <a:rPr lang="ru-RU" sz="2400">
                <a:solidFill>
                  <a:srgbClr val="324048"/>
                </a:solidFill>
              </a:rPr>
              <a:t>Изучай новые финансовые инструменты</a:t>
            </a:r>
            <a:endParaRPr sz="2400">
              <a:solidFill>
                <a:srgbClr val="324048"/>
              </a:solidFill>
            </a:endParaRPr>
          </a:p>
          <a:p>
            <a:pPr marL="4064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0AD47"/>
              </a:buClr>
              <a:buSzPts val="1800"/>
              <a:buFont typeface="Arial"/>
              <a:buChar char="●"/>
            </a:pPr>
            <a:r>
              <a:rPr lang="ru-RU" sz="2400">
                <a:solidFill>
                  <a:srgbClr val="324048"/>
                </a:solidFill>
              </a:rPr>
              <a:t>Разрабатывай собственную инвестиционную стратегию</a:t>
            </a:r>
            <a:endParaRPr sz="2400">
              <a:solidFill>
                <a:srgbClr val="324048"/>
              </a:solidFill>
            </a:endParaRPr>
          </a:p>
          <a:p>
            <a:pPr marL="4064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rgbClr val="70AD47"/>
              </a:buClr>
              <a:buSzPts val="1800"/>
              <a:buFont typeface="Arial"/>
              <a:buChar char="●"/>
            </a:pPr>
            <a:r>
              <a:rPr lang="ru-RU" sz="2400">
                <a:solidFill>
                  <a:srgbClr val="324048"/>
                </a:solidFill>
              </a:rPr>
              <a:t>Соревнуйся и побеждай </a:t>
            </a:r>
            <a:br>
              <a:rPr lang="ru-RU" sz="2400">
                <a:solidFill>
                  <a:srgbClr val="324048"/>
                </a:solidFill>
              </a:rPr>
            </a:br>
            <a:r>
              <a:rPr lang="ru-RU" sz="2400">
                <a:solidFill>
                  <a:srgbClr val="324048"/>
                </a:solidFill>
              </a:rPr>
              <a:t>других игроков</a:t>
            </a:r>
            <a:endParaRPr sz="2400">
              <a:solidFill>
                <a:srgbClr val="324048"/>
              </a:solidFill>
            </a:endParaRPr>
          </a:p>
        </p:txBody>
      </p:sp>
      <p:pic>
        <p:nvPicPr>
          <p:cNvPr id="872" name="Google Shape;872;g2bc05dadb24_0_6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2450" y="4748775"/>
            <a:ext cx="1134825" cy="113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94776A2-06FB-2025-24A6-0D86325B8E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4229" y="72655"/>
            <a:ext cx="2250614" cy="1127354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02B80D8-BCC2-00F1-89F3-BF7E49143CD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47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7008F8-B71E-4A2F-6D5F-F2F07FBE4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410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2bc05dadb24_0_14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  <p:sp>
        <p:nvSpPr>
          <p:cNvPr id="523" name="Google Shape;523;g2bc05dadb24_0_14"/>
          <p:cNvSpPr txBox="1"/>
          <p:nvPr/>
        </p:nvSpPr>
        <p:spPr>
          <a:xfrm>
            <a:off x="2100263" y="2133600"/>
            <a:ext cx="8584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47198" marR="0" lvl="1" indent="-453099" algn="l" rtl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>
                <a:srgbClr val="70AD47"/>
              </a:buClr>
              <a:buSzPts val="2600"/>
              <a:buFont typeface="Arial"/>
              <a:buChar char="•"/>
            </a:pPr>
            <a:r>
              <a:rPr lang="ru-RU" sz="2600">
                <a:solidFill>
                  <a:srgbClr val="324048"/>
                </a:solidFill>
              </a:rPr>
              <a:t>Поделитесь результатами расчётов</a:t>
            </a:r>
            <a:endParaRPr sz="2600">
              <a:solidFill>
                <a:srgbClr val="324048"/>
              </a:solidFill>
            </a:endParaRPr>
          </a:p>
        </p:txBody>
      </p:sp>
      <p:sp>
        <p:nvSpPr>
          <p:cNvPr id="524" name="Google Shape;524;g2bc05dadb24_0_14"/>
          <p:cNvSpPr txBox="1">
            <a:spLocks noGrp="1"/>
          </p:cNvSpPr>
          <p:nvPr>
            <p:ph type="title"/>
          </p:nvPr>
        </p:nvSpPr>
        <p:spPr>
          <a:xfrm>
            <a:off x="1798984" y="327992"/>
            <a:ext cx="8919300" cy="10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/>
              <a:t>КАК РАСТЁТ ЦЕНА?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8F2222-C445-AE04-8D11-DA90F7F76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221" y="1935816"/>
            <a:ext cx="4478638" cy="447863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D0C116-2EF2-5B23-6987-2AABDEF46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9386" y="325012"/>
            <a:ext cx="2250614" cy="11273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5EC609-B6E6-A9C5-21A5-79DBEB18FD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8384" y="270568"/>
            <a:ext cx="1332982" cy="117686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BF43B2-C8B6-DA1C-B26E-BD048F7D1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550" y="1882769"/>
            <a:ext cx="5825829" cy="4251429"/>
          </a:xfrm>
          <a:prstGeom prst="rect">
            <a:avLst/>
          </a:prstGeom>
        </p:spPr>
      </p:pic>
      <p:sp>
        <p:nvSpPr>
          <p:cNvPr id="530" name="Google Shape;530;g2bc05dadb24_0_723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  <p:sp>
        <p:nvSpPr>
          <p:cNvPr id="531" name="Google Shape;531;g2bc05dadb24_0_723"/>
          <p:cNvSpPr txBox="1">
            <a:spLocks noGrp="1"/>
          </p:cNvSpPr>
          <p:nvPr>
            <p:ph type="title"/>
          </p:nvPr>
        </p:nvSpPr>
        <p:spPr>
          <a:xfrm>
            <a:off x="1798984" y="327992"/>
            <a:ext cx="8919300" cy="10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 sz="2400" dirty="0"/>
              <a:t>ЦЕНА РАСТЁТ НЕРАВНОМЕРНО</a:t>
            </a:r>
            <a:endParaRPr sz="2400" dirty="0"/>
          </a:p>
        </p:txBody>
      </p:sp>
      <p:pic>
        <p:nvPicPr>
          <p:cNvPr id="536" name="Google Shape;536;g2bc05dadb24_0_7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6789" y="5303709"/>
            <a:ext cx="769175" cy="854425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chemeClr val="lt2">
                <a:alpha val="50000"/>
              </a:schemeClr>
            </a:outerShdw>
          </a:effectLst>
        </p:spPr>
      </p:pic>
      <p:pic>
        <p:nvPicPr>
          <p:cNvPr id="539" name="Google Shape;539;g2bc05dadb24_0_7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18325" y="5424362"/>
            <a:ext cx="1331699" cy="757709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CCCCCC">
                <a:alpha val="50000"/>
              </a:srgbClr>
            </a:outerShdw>
          </a:effectLst>
        </p:spPr>
      </p:pic>
      <p:pic>
        <p:nvPicPr>
          <p:cNvPr id="543" name="Google Shape;543;g2bc05dadb24_0_7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1365417">
            <a:off x="5878153" y="5322790"/>
            <a:ext cx="1218118" cy="866635"/>
          </a:xfrm>
          <a:prstGeom prst="rect">
            <a:avLst/>
          </a:prstGeom>
          <a:noFill/>
          <a:ln>
            <a:noFill/>
          </a:ln>
          <a:effectLst>
            <a:outerShdw blurRad="57150" dist="9525" dir="21540000" algn="bl" rotWithShape="0">
              <a:schemeClr val="lt2">
                <a:alpha val="50000"/>
              </a:schemeClr>
            </a:outerShdw>
          </a:effectLst>
        </p:spPr>
      </p:pic>
      <p:pic>
        <p:nvPicPr>
          <p:cNvPr id="544" name="Google Shape;544;g2bc05dadb24_0_7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70797" y="5091622"/>
            <a:ext cx="1147201" cy="1147201"/>
          </a:xfrm>
          <a:prstGeom prst="rect">
            <a:avLst/>
          </a:prstGeom>
          <a:noFill/>
          <a:ln>
            <a:noFill/>
          </a:ln>
          <a:effectLst>
            <a:outerShdw blurRad="57150" dist="9525" dir="21540000" algn="bl" rotWithShape="0">
              <a:schemeClr val="lt2">
                <a:alpha val="50000"/>
              </a:schemeClr>
            </a:outerShdw>
          </a:effectLst>
        </p:spPr>
      </p:pic>
      <p:pic>
        <p:nvPicPr>
          <p:cNvPr id="545" name="Google Shape;545;g2bc05dadb24_0_7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37579" y="5363846"/>
            <a:ext cx="1051600" cy="818225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CCCCCC">
                <a:alpha val="5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74619F-B0C7-B904-0BB8-D6A8C75386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4207" y="4827913"/>
            <a:ext cx="1330221" cy="133022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65D5A05-A66F-097D-1444-3F0FA9553F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2296" y="320081"/>
            <a:ext cx="2250614" cy="11273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B2F123-F656-4257-C33D-47BD6B631F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78384" y="270568"/>
            <a:ext cx="1332982" cy="117686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2bc05dadb24_0_22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  <p:sp>
        <p:nvSpPr>
          <p:cNvPr id="551" name="Google Shape;551;g2bc05dadb24_0_22"/>
          <p:cNvSpPr txBox="1"/>
          <p:nvPr/>
        </p:nvSpPr>
        <p:spPr>
          <a:xfrm>
            <a:off x="2100263" y="2133600"/>
            <a:ext cx="8584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47198" marR="0" lvl="1" indent="-453099" algn="l" rtl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>
                <a:srgbClr val="70AD47"/>
              </a:buClr>
              <a:buSzPts val="2600"/>
              <a:buFont typeface="Arial"/>
              <a:buChar char="•"/>
            </a:pPr>
            <a:r>
              <a:rPr lang="ru-RU" sz="2600">
                <a:solidFill>
                  <a:srgbClr val="324048"/>
                </a:solidFill>
              </a:rPr>
              <a:t>Инфляция — это  «когда всё дорожает»</a:t>
            </a:r>
            <a:endParaRPr sz="2600">
              <a:solidFill>
                <a:srgbClr val="324048"/>
              </a:solidFill>
            </a:endParaRPr>
          </a:p>
        </p:txBody>
      </p:sp>
      <p:sp>
        <p:nvSpPr>
          <p:cNvPr id="552" name="Google Shape;552;g2bc05dadb24_0_22"/>
          <p:cNvSpPr txBox="1">
            <a:spLocks noGrp="1"/>
          </p:cNvSpPr>
          <p:nvPr>
            <p:ph type="title"/>
          </p:nvPr>
        </p:nvSpPr>
        <p:spPr>
          <a:xfrm>
            <a:off x="1798984" y="327992"/>
            <a:ext cx="8919300" cy="10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/>
              <a:t>ЧТО ТАКОЕ ИНФЛЯЦИЯ?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194F8E-001F-3D49-DDAB-38FAA3CEC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811" y="2845949"/>
            <a:ext cx="4600314" cy="326545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128A524-16EF-E5A4-A613-FA9550F09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370" y="295324"/>
            <a:ext cx="2250614" cy="11273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2B2568-2D7D-7314-2ECF-E65243BAE9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8384" y="270568"/>
            <a:ext cx="1332982" cy="117686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241CC7-21B1-E664-3CE6-683284FE1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050" y="2814880"/>
            <a:ext cx="3437695" cy="29069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3A9397-20E3-E659-D74C-011522A0D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2769" y="2246699"/>
            <a:ext cx="3815031" cy="3419691"/>
          </a:xfrm>
          <a:prstGeom prst="rect">
            <a:avLst/>
          </a:prstGeom>
        </p:spPr>
      </p:pic>
      <p:sp>
        <p:nvSpPr>
          <p:cNvPr id="558" name="Google Shape;558;g2bc05dadb24_0_30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  <p:sp>
        <p:nvSpPr>
          <p:cNvPr id="559" name="Google Shape;559;g2bc05dadb24_0_30"/>
          <p:cNvSpPr txBox="1">
            <a:spLocks noGrp="1"/>
          </p:cNvSpPr>
          <p:nvPr>
            <p:ph type="title"/>
          </p:nvPr>
        </p:nvSpPr>
        <p:spPr>
          <a:xfrm>
            <a:off x="1798984" y="327992"/>
            <a:ext cx="8919300" cy="6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/>
              <a:t>ЧТО ТАКОЕ ИНФЛЯЦИЯ?</a:t>
            </a:r>
            <a:endParaRPr/>
          </a:p>
        </p:txBody>
      </p:sp>
      <p:sp>
        <p:nvSpPr>
          <p:cNvPr id="560" name="Google Shape;560;g2bc05dadb24_0_30"/>
          <p:cNvSpPr txBox="1">
            <a:spLocks noGrp="1"/>
          </p:cNvSpPr>
          <p:nvPr>
            <p:ph type="body" idx="2"/>
          </p:nvPr>
        </p:nvSpPr>
        <p:spPr>
          <a:xfrm>
            <a:off x="6172200" y="1839578"/>
            <a:ext cx="5181600" cy="55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93700" algn="l" rtl="0">
              <a:spcBef>
                <a:spcPts val="1000"/>
              </a:spcBef>
              <a:spcAft>
                <a:spcPts val="0"/>
              </a:spcAft>
              <a:buClr>
                <a:srgbClr val="70AD47"/>
              </a:buClr>
              <a:buSzPts val="2600"/>
              <a:buChar char="•"/>
            </a:pPr>
            <a:r>
              <a:rPr lang="ru-RU" sz="2600" b="1" dirty="0"/>
              <a:t>Мы можем</a:t>
            </a:r>
            <a:endParaRPr sz="2600" b="1" dirty="0"/>
          </a:p>
        </p:txBody>
      </p:sp>
      <p:sp>
        <p:nvSpPr>
          <p:cNvPr id="561" name="Google Shape;561;g2bc05dadb24_0_30"/>
          <p:cNvSpPr txBox="1">
            <a:spLocks noGrp="1"/>
          </p:cNvSpPr>
          <p:nvPr>
            <p:ph type="body" idx="2"/>
          </p:nvPr>
        </p:nvSpPr>
        <p:spPr>
          <a:xfrm>
            <a:off x="864200" y="1855500"/>
            <a:ext cx="5181600" cy="55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93700" algn="l" rtl="0">
              <a:spcBef>
                <a:spcPts val="1000"/>
              </a:spcBef>
              <a:spcAft>
                <a:spcPts val="0"/>
              </a:spcAft>
              <a:buClr>
                <a:srgbClr val="70AD47"/>
              </a:buClr>
              <a:buSzPts val="2600"/>
              <a:buChar char="•"/>
            </a:pPr>
            <a:r>
              <a:rPr lang="ru-RU" sz="2600" b="1" dirty="0"/>
              <a:t>Мы не можем</a:t>
            </a:r>
            <a:endParaRPr sz="2600" b="1" dirty="0"/>
          </a:p>
        </p:txBody>
      </p:sp>
      <p:sp>
        <p:nvSpPr>
          <p:cNvPr id="562" name="Google Shape;562;g2bc05dadb24_0_30"/>
          <p:cNvSpPr txBox="1">
            <a:spLocks noGrp="1"/>
          </p:cNvSpPr>
          <p:nvPr>
            <p:ph type="body" idx="2"/>
          </p:nvPr>
        </p:nvSpPr>
        <p:spPr>
          <a:xfrm>
            <a:off x="864200" y="2381377"/>
            <a:ext cx="5181600" cy="2719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2400"/>
              <a:buChar char="•"/>
            </a:pPr>
            <a:r>
              <a:rPr lang="ru-RU" sz="2000" dirty="0"/>
              <a:t>контролировать инфляцию</a:t>
            </a:r>
            <a:endParaRPr sz="2000" dirty="0"/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70AD47"/>
              </a:buClr>
              <a:buSzPts val="2400"/>
              <a:buChar char="•"/>
            </a:pPr>
            <a:r>
              <a:rPr lang="ru-RU" sz="2000" dirty="0"/>
              <a:t>влиять на её уровень</a:t>
            </a:r>
            <a:endParaRPr sz="2000" dirty="0"/>
          </a:p>
        </p:txBody>
      </p:sp>
      <p:sp>
        <p:nvSpPr>
          <p:cNvPr id="563" name="Google Shape;563;g2bc05dadb24_0_30"/>
          <p:cNvSpPr txBox="1">
            <a:spLocks noGrp="1"/>
          </p:cNvSpPr>
          <p:nvPr>
            <p:ph type="body" idx="2"/>
          </p:nvPr>
        </p:nvSpPr>
        <p:spPr>
          <a:xfrm>
            <a:off x="6172200" y="2381377"/>
            <a:ext cx="5181600" cy="2719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>
                <a:srgbClr val="70AD47"/>
              </a:buClr>
              <a:buSzPts val="2400"/>
              <a:buChar char="•"/>
            </a:pPr>
            <a:r>
              <a:rPr lang="ru-RU" sz="2000" dirty="0"/>
              <a:t>защитить от инфляции</a:t>
            </a:r>
            <a:br>
              <a:rPr lang="ru-RU" sz="2000" dirty="0"/>
            </a:br>
            <a:r>
              <a:rPr lang="ru-RU" sz="2000" dirty="0"/>
              <a:t>свой капитал</a:t>
            </a:r>
            <a:endParaRPr sz="2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770F08-A53E-2537-3C85-ECC46AA6E7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2296" y="320081"/>
            <a:ext cx="2250614" cy="11273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949128-72BB-1F10-A9ED-D83DB0EF96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2910" y="270568"/>
            <a:ext cx="1332982" cy="117686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2bc05dadb24_0_41"/>
          <p:cNvSpPr txBox="1">
            <a:spLocks noGrp="1"/>
          </p:cNvSpPr>
          <p:nvPr>
            <p:ph type="sldNum" idx="12"/>
          </p:nvPr>
        </p:nvSpPr>
        <p:spPr>
          <a:xfrm>
            <a:off x="11288617" y="6231904"/>
            <a:ext cx="90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-RU"/>
              <a:t>9</a:t>
            </a:fld>
            <a:endParaRPr/>
          </a:p>
        </p:txBody>
      </p:sp>
      <p:sp>
        <p:nvSpPr>
          <p:cNvPr id="571" name="Google Shape;571;g2bc05dadb24_0_41"/>
          <p:cNvSpPr txBox="1">
            <a:spLocks noGrp="1"/>
          </p:cNvSpPr>
          <p:nvPr>
            <p:ph type="title"/>
          </p:nvPr>
        </p:nvSpPr>
        <p:spPr>
          <a:xfrm>
            <a:off x="1666108" y="1156886"/>
            <a:ext cx="8919300" cy="6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4048"/>
              </a:buClr>
              <a:buSzPts val="3200"/>
              <a:buFont typeface="Arial"/>
              <a:buNone/>
            </a:pPr>
            <a:r>
              <a:rPr lang="ru-RU" dirty="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  </a:ext>
                </a:extLst>
              </a:rPr>
              <a:t>ЧТО ВЛИЯЕТ НА ИНФЛЯЦИЮ?</a:t>
            </a:r>
            <a:endParaRPr dirty="0"/>
          </a:p>
        </p:txBody>
      </p:sp>
      <p:sp>
        <p:nvSpPr>
          <p:cNvPr id="572" name="Google Shape;572;g2bc05dadb24_0_41"/>
          <p:cNvSpPr txBox="1">
            <a:spLocks noGrp="1"/>
          </p:cNvSpPr>
          <p:nvPr>
            <p:ph type="body" idx="4294967295"/>
          </p:nvPr>
        </p:nvSpPr>
        <p:spPr>
          <a:xfrm>
            <a:off x="1933725" y="4433775"/>
            <a:ext cx="2190300" cy="139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rPr lang="ru-RU" sz="1800"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rPr>
              <a:t>Денег в обороте становится много, </a:t>
            </a:r>
            <a:br>
              <a:rPr lang="ru-RU" sz="1800"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rPr>
              <a:t>люди начинают </a:t>
            </a:r>
            <a:br>
              <a:rPr lang="ru-RU" sz="1800"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rPr>
              <a:t>больше покупать</a:t>
            </a:r>
            <a:endParaRPr sz="18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g2bc05dadb24_0_41"/>
          <p:cNvSpPr txBox="1">
            <a:spLocks noGrp="1"/>
          </p:cNvSpPr>
          <p:nvPr>
            <p:ph type="body" idx="4294967295"/>
          </p:nvPr>
        </p:nvSpPr>
        <p:spPr>
          <a:xfrm>
            <a:off x="4802725" y="4151900"/>
            <a:ext cx="3123300" cy="1005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rPr lang="ru-RU" sz="1800"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rPr>
              <a:t>Продавцы видят, </a:t>
            </a:r>
            <a:br>
              <a:rPr lang="ru-RU" sz="1800"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800"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rPr>
              <a:t>что есть спрос на товары, и поднимают цены</a:t>
            </a:r>
            <a:endParaRPr sz="18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g2bc05dadb24_0_41"/>
          <p:cNvSpPr txBox="1">
            <a:spLocks noGrp="1"/>
          </p:cNvSpPr>
          <p:nvPr>
            <p:ph type="body" idx="4294967295"/>
          </p:nvPr>
        </p:nvSpPr>
        <p:spPr>
          <a:xfrm>
            <a:off x="7925975" y="4000475"/>
            <a:ext cx="2699700" cy="537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rPr lang="ru-RU" sz="1800" b="1">
                <a:solidFill>
                  <a:srgbClr val="324048"/>
                </a:solidFill>
                <a:latin typeface="Arial"/>
                <a:ea typeface="Arial"/>
                <a:cs typeface="Arial"/>
                <a:sym typeface="Arial"/>
              </a:rPr>
              <a:t>Рост цен = инфляция</a:t>
            </a:r>
            <a:endParaRPr sz="18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g2bc05dadb24_0_41"/>
          <p:cNvSpPr/>
          <p:nvPr/>
        </p:nvSpPr>
        <p:spPr>
          <a:xfrm>
            <a:off x="2053150" y="4529000"/>
            <a:ext cx="8368800" cy="1295360"/>
          </a:xfrm>
          <a:custGeom>
            <a:avLst/>
            <a:gdLst/>
            <a:ahLst/>
            <a:cxnLst/>
            <a:rect l="l" t="t" r="r" b="b"/>
            <a:pathLst>
              <a:path w="334752" h="40741" extrusionOk="0">
                <a:moveTo>
                  <a:pt x="0" y="40741"/>
                </a:moveTo>
                <a:lnTo>
                  <a:pt x="92006" y="40741"/>
                </a:lnTo>
                <a:lnTo>
                  <a:pt x="92006" y="19691"/>
                </a:lnTo>
                <a:lnTo>
                  <a:pt x="231203" y="19691"/>
                </a:lnTo>
                <a:lnTo>
                  <a:pt x="231203" y="0"/>
                </a:lnTo>
                <a:lnTo>
                  <a:pt x="334752" y="0"/>
                </a:ln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B097A3-0616-F6B4-7DC2-52D1F734C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656" y="2029272"/>
            <a:ext cx="2588737" cy="22354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804D60-9DF0-3B46-011E-D58F903D0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725" y="2108711"/>
            <a:ext cx="2356539" cy="23249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09DB7F-DFF0-FCED-051F-49A323CD00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3649" y="2133600"/>
            <a:ext cx="2862026" cy="180759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02DCA7-A45B-A80C-F407-B6670FE595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2296" y="112538"/>
            <a:ext cx="2250614" cy="11273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34687F-032D-F6BF-8296-020971DEF9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2910" y="117584"/>
            <a:ext cx="1332982" cy="117686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d3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3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1565</TotalTime>
  <Words>1158</Words>
  <Application>Microsoft Macintosh PowerPoint</Application>
  <PresentationFormat>Широкоэкранный</PresentationFormat>
  <Paragraphs>257</Paragraphs>
  <Slides>47</Slides>
  <Notes>44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47</vt:i4>
      </vt:variant>
    </vt:vector>
  </HeadingPairs>
  <TitlesOfParts>
    <vt:vector size="52" baseType="lpstr">
      <vt:lpstr>Arial</vt:lpstr>
      <vt:lpstr>Calibri</vt:lpstr>
      <vt:lpstr>Verdana</vt:lpstr>
      <vt:lpstr>Mod3</vt:lpstr>
      <vt:lpstr>Mod3</vt:lpstr>
      <vt:lpstr>Вклады и инвестиции</vt:lpstr>
      <vt:lpstr>ПРАВИЛА ЗАНЯТИЯ</vt:lpstr>
      <vt:lpstr>КАК РАСТЁТ ЦЕНА?</vt:lpstr>
      <vt:lpstr>КАК РАСТЁТ ЦЕНА?</vt:lpstr>
      <vt:lpstr>КАК РАСТЁТ ЦЕНА?</vt:lpstr>
      <vt:lpstr>ЦЕНА РАСТЁТ НЕРАВНОМЕРНО</vt:lpstr>
      <vt:lpstr>ЧТО ТАКОЕ ИНФЛЯЦИЯ?</vt:lpstr>
      <vt:lpstr>ЧТО ТАКОЕ ИНФЛЯЦИЯ?</vt:lpstr>
      <vt:lpstr>ЧТО ВЛИЯЕТ НА ИНФЛЯЦИЮ?</vt:lpstr>
      <vt:lpstr>ИНФЛЯЦИЯ — НОРМАЛЬНОЕ ЯВЛЕНИЕ</vt:lpstr>
      <vt:lpstr>СПОСОБЫ СБЕРЕЖЕНИЯ ДЕНЕГ</vt:lpstr>
      <vt:lpstr>БАНКОВСКИЕ ВКЛАДЫ</vt:lpstr>
      <vt:lpstr>КАЛЬКУЛЯТОР</vt:lpstr>
      <vt:lpstr>ПЛЮСЫ И МИНУСЫ БАНКОВСКИХ ВКЛАДОВ</vt:lpstr>
      <vt:lpstr>ВИДЫ ВКЛАДОВ</vt:lpstr>
      <vt:lpstr>ПРИМЕРЫ  ИНВЕСТИЦИОННЫХ  СТРАТЕГИЙ</vt:lpstr>
      <vt:lpstr>КАК ОТКРЫТЬ ВКЛАД</vt:lpstr>
      <vt:lpstr>КАЛЬКУЛЯТОР ВКЛАДА</vt:lpstr>
      <vt:lpstr>КАК ОТКРЫТЬ ВКЛАД</vt:lpstr>
      <vt:lpstr>БАНКОВСКИЙ ВКЛАД</vt:lpstr>
      <vt:lpstr>ДРУГИЕ ФИНАНСОВЫЕ ИНСТРУМЕНТЫ</vt:lpstr>
      <vt:lpstr>НАКОПИТЕЛЬНЫЙ СЧЕТ</vt:lpstr>
      <vt:lpstr>КАРТЫ С ПРОЦЕНТАМИ НА ОСТАТОК</vt:lpstr>
      <vt:lpstr>НАЛИЧНЫЕ РУБЛИ</vt:lpstr>
      <vt:lpstr>НАЛИЧНАЯ ВАЛЮТА</vt:lpstr>
      <vt:lpstr>КАК ВЫБРАТЬ  СПОСОБ  СБЕРЕЖЕНИЯ ДЕНЕГ?</vt:lpstr>
      <vt:lpstr>КАК ВЫБРАТЬ  СПОСОБ  СБЕРЕЖЕНИЯ ДЕНЕГ?</vt:lpstr>
      <vt:lpstr>Вредные советы  по инвестициям</vt:lpstr>
      <vt:lpstr>Презентация PowerPoint</vt:lpstr>
      <vt:lpstr>ИНВЕСТИЦИИ</vt:lpstr>
      <vt:lpstr>ОСНОВНЫЕ ПАРАМЕТРЫ ОБЛИГАЦИЙ</vt:lpstr>
      <vt:lpstr>АКЦИИ</vt:lpstr>
      <vt:lpstr>АКЦИИ</vt:lpstr>
      <vt:lpstr>ЧТО ВЛИЯЕТ НА СТОИМОСТЬ АКЦИЙ?</vt:lpstr>
      <vt:lpstr>СТОИМОСТЬ АКЦИЙ «СБЕРА»</vt:lpstr>
      <vt:lpstr>СТОИМОСТЬ АКЦИЙ «ОБУВЬ РОССИИ»</vt:lpstr>
      <vt:lpstr>ГДЕ МОЖНО КУПИТЬ АКЦИИ?</vt:lpstr>
      <vt:lpstr>РАЗМИНКА «БРОУНОВСКОЕ ДВИЖЕНИЕ»</vt:lpstr>
      <vt:lpstr>ЧТО ТАКОЕ ПИФ?</vt:lpstr>
      <vt:lpstr>ЧТО ТАКОЕ ПИФ?</vt:lpstr>
      <vt:lpstr>УЧЕБНЫЙ ФИЛЬМ  «ИНВЕСТИРУЕМ В ПИФы»</vt:lpstr>
      <vt:lpstr>УЧЕБНЫЙ ФИЛЬМ  «ИНВЕСТИРУЕМ В ПИФы»</vt:lpstr>
      <vt:lpstr>УЧЕБНЫЙ ФИЛЬМ  «ИНВЕСТИРУЕМ В ПИФы»</vt:lpstr>
      <vt:lpstr>ВИКТОРИНА</vt:lpstr>
      <vt:lpstr>УПРАЖНЕНИЕ «СОСТАВЬ СПИСОК 3−2−1»</vt:lpstr>
      <vt:lpstr>ФИНАНСОВАЯ ИГРА-СИМУЛЯТОР «ВКЛАД»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Microsoft Office User</dc:creator>
  <cp:lastModifiedBy>Арзамасова Ольга В.</cp:lastModifiedBy>
  <cp:revision>9</cp:revision>
  <dcterms:created xsi:type="dcterms:W3CDTF">2022-09-16T16:36:00Z</dcterms:created>
  <dcterms:modified xsi:type="dcterms:W3CDTF">2026-03-12T13:03:18Z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341DDD3B922341F09D30673803E9A52B</vt:lpwstr>
  </property>
  <property fmtid="{D5CDD505-2E9C-101B-9397-08002B2CF9AE}" pid="3" name="KSOProductBuildVer">
    <vt:lpwstr>1033-11.2.0.11306</vt:lpwstr>
  </property>
</Properties>
</file>