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</p:sldMasterIdLst>
  <p:sldIdLst>
    <p:sldId id="257" r:id="rId2"/>
    <p:sldId id="336" r:id="rId3"/>
    <p:sldId id="337" r:id="rId4"/>
    <p:sldId id="339" r:id="rId5"/>
    <p:sldId id="347" r:id="rId6"/>
    <p:sldId id="349" r:id="rId7"/>
    <p:sldId id="346" r:id="rId8"/>
    <p:sldId id="348" r:id="rId9"/>
    <p:sldId id="294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70" r:id="rId21"/>
    <p:sldId id="295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2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30" r:id="rId54"/>
    <p:sldId id="332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E2CE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5165" autoAdjust="0"/>
  </p:normalViewPr>
  <p:slideViewPr>
    <p:cSldViewPr snapToGrid="0">
      <p:cViewPr varScale="1">
        <p:scale>
          <a:sx n="85" d="100"/>
          <a:sy n="85" d="100"/>
        </p:scale>
        <p:origin x="61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F2CD5-2E2E-43E8-86BD-E45320AC3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173ED9-D861-4B2B-B4B4-21EFD4932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39DD4-9ACB-415D-A794-71A46464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4FB18-8229-450B-8A9B-A1CAFE06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AFA2E-6047-4CAF-8EDE-562E8C9F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6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56BBF-8203-4117-A178-3DF22AAA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464292-AE29-4E44-BA02-DB38D3890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43EE2-379C-4CBB-86C7-D214DF46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8CD95-081D-4D1E-9225-3DA247DB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A7A5A-1FB5-49C0-93B5-7029F450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5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59F228-7670-44CD-9817-D012E7703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A1A65E-2981-41FF-BBEE-3D2767B97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28AAF-0F4E-4BB4-A23C-C7704458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8E110-00C9-44C2-88BE-204960E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5309C-3AA2-4C14-82AD-ADCEE3EB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6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9169D-605C-47B7-A50E-9687686B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E9649-2F79-41C3-A9B1-E62E350FD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FFD19-05A7-460F-B800-F09407F0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7473D-970F-4895-B6F2-3F585CE4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250DD-F4A6-408F-8AC2-DC38A853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7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BCB7B-82BD-49E9-BC63-F2D4623A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397D07-E5DE-44DC-8241-8E08C52BA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91DB4-63A4-45BA-9FB3-4597E66B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DB84E-696D-4DE5-9776-1AB0360A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4405C-E845-4802-91BC-0B8DC738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BD795-E221-42C8-9BD5-D5432D4F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22EDF7-3D8F-4909-A8DB-608512F6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179AAE-8A0C-4D52-9B55-3C5C94D26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C4B92-469E-479F-AA16-09F6FE01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5EBCF2-F3F7-4B2C-BAE0-844C614E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9A949C-A33A-4620-9586-AF92CF00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3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F726A-994B-4AD9-8027-37C588B5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49195-98E8-4032-B088-2DD27DCB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DA6FE5-53B0-4B81-BEBF-2C6987658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285748-81EF-48A8-9205-A739466D3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EC58BA-F6EB-4A0B-AB29-77ABC2A75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1D0077-3B1D-4905-86F7-C76F8637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D62DE7-DC4D-46F1-B453-58833068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7A2B5D-69AC-4FEE-8FE9-ABFBA229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887F0-F121-4313-8E7A-C992FE3E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5E9CAE-7844-4FAD-BF1D-D265D85F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04A444-BEFA-4115-988B-10C313D2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68FD6-1511-4431-ABB4-3A705FB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38F312-E0A8-4FF1-8F20-FDE9CF7E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F670ED-CE8D-49AF-8D17-2C7EA9B1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8A77E-981C-47F1-96C3-920165C6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3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48045-6284-41CB-87F2-5AACC3A6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F9332-A86E-4505-A833-EBA2696E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51764F-2EF6-4012-8AA7-0176EC1D8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432D57-3DEC-4991-95A1-31A9E74D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E07F82-D6AD-420F-9749-4C556CD9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8CD808-5F90-4337-9E94-A0F1F363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DF69F-F746-44F0-B727-BC9AFEDE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8193F2-6C10-4CA8-9DD2-432BC92A1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75BB55-14F3-43B8-ACEA-9655A9B2C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41E481-1298-4EED-BA87-C4225314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88D6A5-FE91-44E2-A080-03DBA2AB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B27D04-6E42-4B50-ADA4-AAC55E5B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8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E2CE"/>
            </a:gs>
            <a:gs pos="6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FE090-0102-4C4D-92D5-5FA080AF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EE7A93-A293-4C5B-BF3B-8052F1B66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BC1C1-5F3C-4FB2-91F4-A9B03A652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5E27F-F41C-4C8E-BB32-AE3E2E79F4EE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A3F0-539E-450D-A106-77AFEC8B5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3FEB9-00E2-4539-A6C4-B3988F11C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3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rencredit.ru/blog/invest/vidy-tsennykh-bumag-na-birzhe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6CC42B-8F66-4B3B-9D9D-41F91F0E7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8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ADA8F4F-E73A-42FB-AC87-E84D09760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435796"/>
              </p:ext>
            </p:extLst>
          </p:nvPr>
        </p:nvGraphicFramePr>
        <p:xfrm>
          <a:off x="26894" y="0"/>
          <a:ext cx="12165107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5107">
                  <a:extLst>
                    <a:ext uri="{9D8B030D-6E8A-4147-A177-3AD203B41FA5}">
                      <a16:colId xmlns:a16="http://schemas.microsoft.com/office/drawing/2014/main" val="2248244208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Инвестиции— это: 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это вложение денежных средств, ценных бумаг или иного имущества с целью получения прибыли</a:t>
                      </a:r>
                    </a:p>
                    <a:p>
                      <a:pPr algn="just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затраты на обеспечение деятельности предприятия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67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21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6F3A452E-5F66-4729-A2A7-9AD9F7443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27559"/>
              </p:ext>
            </p:extLst>
          </p:nvPr>
        </p:nvGraphicFramePr>
        <p:xfrm>
          <a:off x="28575" y="0"/>
          <a:ext cx="1216342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3425">
                  <a:extLst>
                    <a:ext uri="{9D8B030D-6E8A-4147-A177-3AD203B41FA5}">
                      <a16:colId xmlns:a16="http://schemas.microsoft.com/office/drawing/2014/main" val="202597657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Инвестор - это:</a:t>
                      </a:r>
                    </a:p>
                    <a:p>
                      <a:pPr algn="l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то лицо или организация, которая вкладывает средства в различные финансовые инструменты с целью получения прибыли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директор организации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250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31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A8A390E-6169-4498-9412-E479194B1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401001"/>
              </p:ext>
            </p:extLst>
          </p:nvPr>
        </p:nvGraphicFramePr>
        <p:xfrm>
          <a:off x="-38100" y="1"/>
          <a:ext cx="122301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0100">
                  <a:extLst>
                    <a:ext uri="{9D8B030D-6E8A-4147-A177-3AD203B41FA5}">
                      <a16:colId xmlns:a16="http://schemas.microsoft.com/office/drawing/2014/main" val="1298839246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Инвесторы вкладываются:</a:t>
                      </a:r>
                    </a:p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В банковские накопительные счета и вклады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Валюту и криптовалюту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Ремонт автомобиля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Г)Ценные бумаги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Д)Путешествия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Е) Недвижимость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Ж) Бизнес-проекты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507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65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495DAEB-6AD4-4126-BB3C-183E45EF8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175041"/>
              </p:ext>
            </p:extLst>
          </p:nvPr>
        </p:nvGraphicFramePr>
        <p:xfrm>
          <a:off x="-9525" y="0"/>
          <a:ext cx="1220152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1525">
                  <a:extLst>
                    <a:ext uri="{9D8B030D-6E8A-4147-A177-3AD203B41FA5}">
                      <a16:colId xmlns:a16="http://schemas.microsoft.com/office/drawing/2014/main" val="2094403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Какие виды инвестиций бывают по сроку инвестирования?</a:t>
                      </a:r>
                    </a:p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Минимальные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Краткосрочные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Среднесрочные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Максимальные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Долгосрочные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38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02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0C809F6-4D77-4C3B-B378-A88D6D56E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429937"/>
              </p:ext>
            </p:extLst>
          </p:nvPr>
        </p:nvGraphicFramePr>
        <p:xfrm>
          <a:off x="0" y="0"/>
          <a:ext cx="12192000" cy="701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4459832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 целям инвестирования </a:t>
                      </a:r>
                    </a:p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могут быть:</a:t>
                      </a:r>
                    </a:p>
                    <a:p>
                      <a:endParaRPr lang="ru-RU" sz="4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Непрямые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Прямые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В) Портфельные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Г) Нефинансовые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Д) Типовые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Е) Интеллектуальные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 </a:t>
                      </a:r>
                    </a:p>
                    <a:p>
                      <a:br>
                        <a:rPr lang="ru-RU" dirty="0"/>
                      </a:br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02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4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3935A31-A24D-48FE-95EE-CA9C16E27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384757"/>
              </p:ext>
            </p:extLst>
          </p:nvPr>
        </p:nvGraphicFramePr>
        <p:xfrm>
          <a:off x="0" y="-1"/>
          <a:ext cx="12192000" cy="696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946484459"/>
                    </a:ext>
                  </a:extLst>
                </a:gridCol>
              </a:tblGrid>
              <a:tr h="696277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Ценные бумаги бывают в виде: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Акции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Облигации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Опционы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Паевые инвестиционные фонды (ПИФы)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Фьючерсы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Е) Коммерческие предложения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867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590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1EB8438-7956-4C1A-B394-F17516BAE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942863"/>
              </p:ext>
            </p:extLst>
          </p:nvPr>
        </p:nvGraphicFramePr>
        <p:xfrm>
          <a:off x="8965" y="0"/>
          <a:ext cx="1218303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3035">
                  <a:extLst>
                    <a:ext uri="{9D8B030D-6E8A-4147-A177-3AD203B41FA5}">
                      <a16:colId xmlns:a16="http://schemas.microsoft.com/office/drawing/2014/main" val="1754424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ru-RU" sz="4000" b="1" i="0" dirty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 </a:t>
                      </a: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Ценная бумага — это: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Счёт на оплату коммунальных услуг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Документ, подтверждающий имущественные и неимущественные права владельца только при соблюдении обязательных реквизитов, установленных законодательством. </a:t>
                      </a:r>
                      <a:b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753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747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E99F5AC9-87B7-4419-9773-E0E32405F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3987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247610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Что такое инвестиционные риски?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Это вероятность обесценивания вложений, неполучения ожидаемого дохода или полной потери капитала в результате неопределённости рыночных условий или ошибок в управлении активами. 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Это отсутствие возможности вложить наличные средства в приобретение акций или недвижимого имущества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475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025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F8F61E7-586A-4F47-8E42-6F5262651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27713"/>
              </p:ext>
            </p:extLst>
          </p:nvPr>
        </p:nvGraphicFramePr>
        <p:xfrm>
          <a:off x="-66675" y="0"/>
          <a:ext cx="1225867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8675">
                  <a:extLst>
                    <a:ext uri="{9D8B030D-6E8A-4147-A177-3AD203B41FA5}">
                      <a16:colId xmlns:a16="http://schemas.microsoft.com/office/drawing/2014/main" val="128470619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Как снизить инвестиционные риски?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Никогда не распределять средства между акциями, облигациями и депозитами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Всегда следовать выбранной стратегии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никогда не ограничивать убытки до приемлемого уровня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Инвестировать в понятные инструменты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Приводить процентное содержание активов к первоначальным значениям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21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859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6D1F9FC-C0F8-40CB-A675-11A6D2740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79716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62847989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Как увеличить доход от инвестиций?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Не распределять деньги между разными классами активов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Не следить за движением активов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Вкладывать деньги регулярно, с реинвестицией прибыли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Разработать инвестиционную стратегию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32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36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796349E-26FE-40E4-8BAD-B2CBB93DA2BA}"/>
              </a:ext>
            </a:extLst>
          </p:cNvPr>
          <p:cNvSpPr txBox="1">
            <a:spLocks/>
          </p:cNvSpPr>
          <p:nvPr/>
        </p:nvSpPr>
        <p:spPr>
          <a:xfrm>
            <a:off x="698090" y="109794"/>
            <a:ext cx="10657298" cy="1406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B39FE-BFCA-43BE-A22D-339020599C51}"/>
              </a:ext>
            </a:extLst>
          </p:cNvPr>
          <p:cNvSpPr txBox="1"/>
          <p:nvPr/>
        </p:nvSpPr>
        <p:spPr>
          <a:xfrm>
            <a:off x="540774" y="322915"/>
            <a:ext cx="11179278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 ЗНАЕТЕ ЛИ ВЫ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b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785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96C6B8D-2188-49B2-96DE-86FE47311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82561"/>
              </p:ext>
            </p:extLst>
          </p:nvPr>
        </p:nvGraphicFramePr>
        <p:xfrm>
          <a:off x="-19050" y="0"/>
          <a:ext cx="122110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050">
                  <a:extLst>
                    <a:ext uri="{9D8B030D-6E8A-4147-A177-3AD203B41FA5}">
                      <a16:colId xmlns:a16="http://schemas.microsoft.com/office/drawing/2014/main" val="19917922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ПРАВИЛЬНЫЕ ОТВЕТЫ:</a:t>
                      </a:r>
                    </a:p>
                    <a:p>
                      <a:endParaRPr lang="ru-RU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446830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6EBDE08-5E50-4F44-A354-555CE6109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781726"/>
              </p:ext>
            </p:extLst>
          </p:nvPr>
        </p:nvGraphicFramePr>
        <p:xfrm>
          <a:off x="5299587" y="790575"/>
          <a:ext cx="2939538" cy="5659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538">
                  <a:extLst>
                    <a:ext uri="{9D8B030D-6E8A-4147-A177-3AD203B41FA5}">
                      <a16:colId xmlns:a16="http://schemas.microsoft.com/office/drawing/2014/main" val="3728627358"/>
                    </a:ext>
                  </a:extLst>
                </a:gridCol>
              </a:tblGrid>
              <a:tr h="5659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А,Б,Г,Е,Ж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Б,В,Д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Б,В,Г,Е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А,Б,В,Г,Д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Б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А</a:t>
                      </a:r>
                    </a:p>
                    <a:p>
                      <a:pPr algn="l"/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Б,Г,Д</a:t>
                      </a:r>
                    </a:p>
                    <a:p>
                      <a:pPr algn="l"/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В, Г</a:t>
                      </a:r>
                      <a:endParaRPr lang="ru-RU" sz="3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7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31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8D457-3449-40BC-A367-F770D2EB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«АНАГРАММЫ»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18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5A53B-9777-4648-A747-DBF945D2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ИГНЬЕД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C915CA-FA10-429A-80E0-5E10DF5A59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3149" y="1597025"/>
            <a:ext cx="73437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0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5AFE4-DCCA-45B9-8C4E-A49A95C2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ИЕИВНЦСИТИ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F27D1E-72F3-4ED4-9455-2F17970BD8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2" y="1690688"/>
            <a:ext cx="10950388" cy="4871543"/>
          </a:xfr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A278A-924B-4803-BD4A-AF7A46F8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АБКН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B6161D-FE52-402A-9F96-09BE4FD54D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4049" y="1953418"/>
            <a:ext cx="8124825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9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1CD53-6B6A-4DC2-A2CA-BE6A88CE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РОКБРЕ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E5F3AD-1021-4F8F-A7F5-ACF7CC5A53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0835" y="1565881"/>
            <a:ext cx="7651376" cy="51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4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20875-6F27-442D-B9F2-85DAAFCB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РИЖБА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43DB22E-A25F-4023-8E86-9A1052AC0A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319" y="1771837"/>
            <a:ext cx="6528034" cy="48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62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70D1F-5727-49D9-B86F-612FBB40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ИГОИЛБАЦИ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E1BDFFA-D19E-464B-8FCE-3A8D082DFA6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06" y="2055860"/>
            <a:ext cx="7902388" cy="395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21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304E6-A62E-460F-89EE-0BA296F4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БЫПРИЛЬ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3CC421-9C61-4AFD-BE44-2EF45D8057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22177" y="1925404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9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8C8C5-8252-42E2-ADEC-6F2BBA62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НТИНСЕВИЦИОНЫЙ </a:t>
            </a:r>
            <a:b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ЕФТПОРЛЬ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D6843B78-CDF5-4F51-8D9A-83E0922A42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188" y="1993074"/>
            <a:ext cx="6019800" cy="44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1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428FF-E651-4640-9FA8-6814D57E0459}"/>
              </a:ext>
            </a:extLst>
          </p:cNvPr>
          <p:cNvSpPr txBox="1"/>
          <p:nvPr/>
        </p:nvSpPr>
        <p:spPr>
          <a:xfrm>
            <a:off x="162232" y="115996"/>
            <a:ext cx="118675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и когда появились первые письменные упоминания об инвестировании и необходимости грамотно обращаться с деньгами?</a:t>
            </a:r>
          </a:p>
          <a:p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Древний Китай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Древний Вавилон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Египет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159446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AC93-F7BF-486B-8E2E-2A6CA755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713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E58C9-1460-40E0-B627-900598996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7576" y="1376516"/>
            <a:ext cx="6054791" cy="466049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ДЕНЬГИ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ИНВЕСТИЦИИ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БАНК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БРОКЕР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БИРЖА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ОБЛИГАЦИИ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ПОРТФЕЛЬ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309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F0CFF-213F-498E-A045-5A3D37248993}"/>
              </a:ext>
            </a:extLst>
          </p:cNvPr>
          <p:cNvSpPr txBox="1"/>
          <p:nvPr/>
        </p:nvSpPr>
        <p:spPr>
          <a:xfrm>
            <a:off x="3048000" y="458956"/>
            <a:ext cx="60960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«РЕБУСЫ»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988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B7E71-2183-4FEE-8A53-509A6536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649CBE-504D-4BE2-A305-91444C02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66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6023C-6C23-4DD5-B64C-3B9C3CF1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D5E8E-D566-4CD9-AFD5-05CE2248B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318"/>
            <a:ext cx="12192000" cy="68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B149-D6BC-4BD6-BF3F-892A482C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041CF8-9649-40B9-8596-0D440916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84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43BD1-7CBC-419B-8D3A-64ACEE1E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66803B-814E-4DC7-B14A-3B243F4C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6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034FA-15CF-4C3F-B51C-FE322448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790B2C-1285-4D50-A8E2-82AF6FC6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18" y="0"/>
            <a:ext cx="12263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1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74EA2-E972-4523-A7B3-53178E5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C1F5C1-9531-444C-A1AD-B346E7BB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65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1B115-83E7-4B54-BE83-0ED98276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8CD4BC-060D-459B-A9C4-A71DDB57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3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7827D-D940-439C-B01B-43DCF130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F62731-CF6A-4B78-8FAD-F06F21A08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9B35-EAD5-4E19-AD66-E01D8B36DB30}"/>
              </a:ext>
            </a:extLst>
          </p:cNvPr>
          <p:cNvSpPr txBox="1">
            <a:spLocks/>
          </p:cNvSpPr>
          <p:nvPr/>
        </p:nvSpPr>
        <p:spPr>
          <a:xfrm>
            <a:off x="294968" y="325949"/>
            <a:ext cx="10707329" cy="12767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Как назывался первый в России банк?</a:t>
            </a:r>
            <a:b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CF148E-75E2-45D6-B123-F6D06668D16E}"/>
              </a:ext>
            </a:extLst>
          </p:cNvPr>
          <p:cNvSpPr txBox="1">
            <a:spLocks/>
          </p:cNvSpPr>
          <p:nvPr/>
        </p:nvSpPr>
        <p:spPr>
          <a:xfrm>
            <a:off x="294968" y="1602658"/>
            <a:ext cx="9144000" cy="351084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Дворянский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Купеческий заёмный банк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Крестьянский поземельный банк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6400" b="1" i="1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Гринготтс</a:t>
            </a: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-банк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27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BE70C-46E4-45A9-89E1-CEF38843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5BEA51-451D-4489-9036-5DAD1AB51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7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633A3-EF85-440E-8125-0591B917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793C0-91CD-4A1D-BE90-5C71E536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22C14-AA12-4D6D-9DB9-1487DA56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36E4819-B87D-42DC-B55E-3B5B3D20C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421415"/>
              </p:ext>
            </p:extLst>
          </p:nvPr>
        </p:nvGraphicFramePr>
        <p:xfrm>
          <a:off x="3864559" y="1027906"/>
          <a:ext cx="5450348" cy="5328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0348">
                  <a:extLst>
                    <a:ext uri="{9D8B030D-6E8A-4147-A177-3AD203B41FA5}">
                      <a16:colId xmlns:a16="http://schemas.microsoft.com/office/drawing/2014/main" val="996859194"/>
                    </a:ext>
                  </a:extLst>
                </a:gridCol>
              </a:tblGrid>
              <a:tr h="5328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ИНВЕСТИЦИИ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АКЦИИ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ДОХОД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ПОРТФЕЛЬ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БРОКЕР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БИРЖА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ДИВИДЕНДЫ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БУМАГИ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ИНДЕКС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РИСК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89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593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4B521-4B2F-409E-AD75-5A71CCFC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317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«ПОСЛОВИЦЫ»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904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7919F-C732-49BD-BFC9-9C22B43F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Копейка рубль бережет,</a:t>
            </a:r>
            <a:b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 рубль - …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30747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B7D88-7460-41B5-B335-93CB9B12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 наживёшь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без нужды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862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9EE05-11DE-4D86-9F93-36D2122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Деньги счёт любят, а хлеб -…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042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BD89D-C0A6-48D0-BDD9-629CD841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658" y="0"/>
            <a:ext cx="12270658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Был бы ум – будет и рубль,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не будет ума, - 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72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EC48-D66F-4928-BB77-0E1DC364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Беден не тот, у кого мало,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тот - 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657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18866-247B-48EB-B33D-A2EE9232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ПРАВИЛЬНЫЕ ОТВЕТЫ: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6526A44-1BE6-4E91-A045-10381EEED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29304"/>
              </p:ext>
            </p:extLst>
          </p:nvPr>
        </p:nvGraphicFramePr>
        <p:xfrm>
          <a:off x="3746091" y="1690688"/>
          <a:ext cx="576170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1702">
                  <a:extLst>
                    <a:ext uri="{9D8B030D-6E8A-4147-A177-3AD203B41FA5}">
                      <a16:colId xmlns:a16="http://schemas.microsoft.com/office/drawing/2014/main" val="996859194"/>
                    </a:ext>
                  </a:extLst>
                </a:gridCol>
              </a:tblGrid>
              <a:tr h="2723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ГОЛОВУ СТЕРЕЖЕТ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ПРОЖИВЁШЬ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МЕРУ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НЕ БУДЕТ И РУБЛЯ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КОМУ МАЛО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89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43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E5D5C7-4D59-46FF-BE10-B5082249A2CA}"/>
              </a:ext>
            </a:extLst>
          </p:cNvPr>
          <p:cNvSpPr txBox="1"/>
          <p:nvPr/>
        </p:nvSpPr>
        <p:spPr>
          <a:xfrm>
            <a:off x="-1" y="68826"/>
            <a:ext cx="1206418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Покупка слитков ценных металлов – один из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способов сохранения сбережений и долгосрочного вложения средств. Сейчас в банках можно купить четыре вида, подходящих для этого металлов.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2A04C-23DE-46B4-BDC3-DB4516F0B1EA}"/>
              </a:ext>
            </a:extLst>
          </p:cNvPr>
          <p:cNvSpPr txBox="1"/>
          <p:nvPr/>
        </p:nvSpPr>
        <p:spPr>
          <a:xfrm>
            <a:off x="0" y="3238925"/>
            <a:ext cx="12064180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Назовите недостающий: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золото, палладий, платина и….</a:t>
            </a:r>
            <a:endParaRPr kumimoji="0" lang="ru-RU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78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D9039-2D1A-4E6F-BA25-B9F6228F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87" y="0"/>
            <a:ext cx="12309987" cy="6857999"/>
          </a:xfrm>
        </p:spPr>
        <p:txBody>
          <a:bodyPr/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ТЫ ИНВЕСТОР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506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C7625B-A8BE-4F74-978B-98C9EDF88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06" y="0"/>
            <a:ext cx="5558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0C5F46-8D46-4151-9EC1-FE7E594B8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47" y="0"/>
            <a:ext cx="4903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8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BCE60-CF54-4B11-ABF9-BDBBED66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19F12-6A27-468F-B1BA-DD86F924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1"/>
            <a:ext cx="630555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75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CE354-962B-4182-A8E0-D9A649BA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20810"/>
          </a:xfrm>
        </p:spPr>
        <p:txBody>
          <a:bodyPr/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99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9639C-8B13-4F6D-AD74-A5BE83C6F50B}"/>
              </a:ext>
            </a:extLst>
          </p:cNvPr>
          <p:cNvSpPr txBox="1"/>
          <p:nvPr/>
        </p:nvSpPr>
        <p:spPr>
          <a:xfrm>
            <a:off x="68827" y="266770"/>
            <a:ext cx="121231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Активы – это ресурсы, контролируемые компанией или физическим лицом, которые могут приносить экономические выгоды в будущем. </a:t>
            </a:r>
          </a:p>
          <a:p>
            <a:pPr algn="ctr"/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Активы могут быть в виде: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BF79563-BEF5-4891-A69F-340BAA27F94E}"/>
              </a:ext>
            </a:extLst>
          </p:cNvPr>
          <p:cNvSpPr txBox="1">
            <a:spLocks/>
          </p:cNvSpPr>
          <p:nvPr/>
        </p:nvSpPr>
        <p:spPr>
          <a:xfrm>
            <a:off x="0" y="2764677"/>
            <a:ext cx="11248103" cy="43465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здания, оборудование, транспорт, товары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авторские права, товарные знаки, программное обеспечение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деньги и их эквиваленты, вложения в ценные бумаги: акции, облигации, вклады в банках.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деньги, которые клиенты должны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521154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06116D-2038-4BC8-B04B-2EFE0FA00351}"/>
              </a:ext>
            </a:extLst>
          </p:cNvPr>
          <p:cNvSpPr txBox="1"/>
          <p:nvPr/>
        </p:nvSpPr>
        <p:spPr>
          <a:xfrm>
            <a:off x="0" y="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Что такое биржа (в контексте инвестиций)?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площадка, которая обеспечивает прозрачность торговли, устанавливает правила и процедуры для проведения сделок, а также гарантирует исполнение контрактов, где происходит купля-продажа ценных бумаг, товаров, валюты и т.п. </a:t>
            </a:r>
          </a:p>
          <a:p>
            <a:pPr marL="0" marR="0" lvl="0" indent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любой магазин, супермаркет и т.п.</a:t>
            </a:r>
          </a:p>
        </p:txBody>
      </p:sp>
    </p:spTree>
    <p:extLst>
      <p:ext uri="{BB962C8B-B14F-4D97-AF65-F5344CB8AC3E}">
        <p14:creationId xmlns:p14="http://schemas.microsoft.com/office/powerpoint/2010/main" val="280346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EBFEAE-6845-4738-816D-7CC74B97B1BF}"/>
              </a:ext>
            </a:extLst>
          </p:cNvPr>
          <p:cNvSpPr txBox="1"/>
          <p:nvPr/>
        </p:nvSpPr>
        <p:spPr>
          <a:xfrm>
            <a:off x="1347018" y="134692"/>
            <a:ext cx="9861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30EE6E-9D87-43C5-9E1A-D90B746E5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08440"/>
              </p:ext>
            </p:extLst>
          </p:nvPr>
        </p:nvGraphicFramePr>
        <p:xfrm>
          <a:off x="-29497" y="741414"/>
          <a:ext cx="12221497" cy="5981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1497">
                  <a:extLst>
                    <a:ext uri="{9D8B030D-6E8A-4147-A177-3AD203B41FA5}">
                      <a16:colId xmlns:a16="http://schemas.microsoft.com/office/drawing/2014/main" val="3728627358"/>
                    </a:ext>
                  </a:extLst>
                </a:gridCol>
              </a:tblGrid>
              <a:tr h="5981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ru-RU" sz="35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Б) Древний Вавилон</a:t>
                      </a:r>
                      <a:endParaRPr lang="ru-RU" sz="3500" b="1" i="1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А) </a:t>
                      </a:r>
                      <a:r>
                        <a:rPr lang="ru-RU" sz="3500" b="1" i="1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1754г.  по Указу императрицы Елизаветы был основан первый банк – </a:t>
                      </a:r>
                      <a:r>
                        <a:rPr lang="ru-RU" sz="3500" b="1" i="1" u="sng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Дворянский</a:t>
                      </a:r>
                      <a:r>
                        <a:rPr lang="ru-RU" sz="3500" b="1" i="1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заёмный банк. </a:t>
                      </a:r>
                      <a:endParaRPr lang="ru-RU" sz="35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3500" b="1" i="1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3500" b="1" i="1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А,Б,В,Г</a:t>
                      </a:r>
                      <a:endParaRPr lang="en-US" sz="3500" b="1" i="1" kern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kumimoji="0" lang="ru-RU" sz="35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3500" b="1" i="1" kern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5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5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7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05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AF57-CF4A-4C94-8ABD-D896B9AE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«БЛИЦ-ОПРОС»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659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916</Words>
  <Application>Microsoft Office PowerPoint</Application>
  <PresentationFormat>Широкоэкранный</PresentationFormat>
  <Paragraphs>161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РАУНД   «БЛИЦ-ОПРОС»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 РАУНД   «АНАГРАММЫ» ?</vt:lpstr>
      <vt:lpstr>ИГНЬЕД</vt:lpstr>
      <vt:lpstr>ИЕИВНЦСИТИ</vt:lpstr>
      <vt:lpstr>АБКН</vt:lpstr>
      <vt:lpstr>РОКБРЕ</vt:lpstr>
      <vt:lpstr>РИЖБА</vt:lpstr>
      <vt:lpstr>ИГОИЛБАЦИ</vt:lpstr>
      <vt:lpstr>БЫПРИЛЬ</vt:lpstr>
      <vt:lpstr>НТИНСЕВИЦИОНЫЙ  ЕФТПОРЛЬ</vt:lpstr>
      <vt:lpstr>ПРАВИЛЬНЫЕ ОТВЕТЫ: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ОТВЕТЫ: </vt:lpstr>
      <vt:lpstr>V РАУНД   «ПОСЛОВИЦЫ» ? </vt:lpstr>
      <vt:lpstr>1. Копейка рубль бережет,  а рубль - …</vt:lpstr>
      <vt:lpstr>2. Денег наживёшь – без нужды …</vt:lpstr>
      <vt:lpstr>3. Деньги счёт любят, а хлеб -…</vt:lpstr>
      <vt:lpstr>4. Был бы ум – будет и рубль,  а не будет ума, - … </vt:lpstr>
      <vt:lpstr>5. Беден не тот, у кого мало,  а тот - … </vt:lpstr>
      <vt:lpstr>ПРАВИЛЬНЫЕ ОТВЕТЫ:</vt:lpstr>
      <vt:lpstr>VI РАУНД   «КАКОЙ ТЫ ИНВЕСТОР» ? 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341</cp:revision>
  <dcterms:created xsi:type="dcterms:W3CDTF">2025-11-24T00:35:59Z</dcterms:created>
  <dcterms:modified xsi:type="dcterms:W3CDTF">2026-04-02T03:45:25Z</dcterms:modified>
</cp:coreProperties>
</file>