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60" r:id="rId3"/>
    <p:sldId id="261" r:id="rId4"/>
    <p:sldId id="262" r:id="rId5"/>
  </p:sldIdLst>
  <p:sldSz cx="9144000" cy="5143500" type="screen16x9"/>
  <p:notesSz cx="6808788" cy="9940925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3" orient="horz" pos="166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F9F"/>
    <a:srgbClr val="F07D00"/>
    <a:srgbClr val="009655"/>
    <a:srgbClr val="014FA0"/>
    <a:srgbClr val="B8BDC0"/>
    <a:srgbClr val="E61859"/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20"/>
    <p:restoredTop sz="95407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114" y="336"/>
      </p:cViewPr>
      <p:guideLst>
        <p:guide orient="horz" pos="166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842707F-0FE1-B2BC-B71F-9ABB57BEDF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A359E-5C92-6136-4DCA-6EF65FD28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D1446-30AF-464D-840D-A21B3ADE5002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32B7D9-2471-084E-4AA0-5DCA5B7123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D33A25-7280-B650-196D-6CE91F5EC8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DFCA-F47D-574F-B024-92F7C02B1B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5847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7839" y="4721940"/>
            <a:ext cx="4993111" cy="44734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56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/>
          <a:stretch/>
        </p:blipFill>
        <p:spPr>
          <a:xfrm>
            <a:off x="0" y="1035586"/>
            <a:ext cx="9144000" cy="4107914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27C914-3C09-5EA8-0AC3-0D2B47AEC5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42483" y="322141"/>
            <a:ext cx="1911350" cy="4826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FD40A5-F3FD-B54C-9CD3-2C5EFF74112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07918" y="4093347"/>
            <a:ext cx="7958842" cy="802572"/>
          </a:xfrm>
        </p:spPr>
        <p:txBody>
          <a:bodyPr>
            <a:noAutofit/>
          </a:bodyPr>
          <a:lstStyle/>
          <a:p>
            <a:r>
              <a:rPr lang="ru-RU" sz="1200" dirty="0"/>
              <a:t>Направление практики: </a:t>
            </a:r>
            <a:r>
              <a:rPr lang="ru-RU" sz="1200" b="0" dirty="0"/>
              <a:t>специальные проекты с органами соц. защиты, МФЦ, ПФР, ФНС, Роспотребнадзором и др.</a:t>
            </a:r>
          </a:p>
          <a:p>
            <a:r>
              <a:rPr lang="ru-RU" sz="1200" dirty="0"/>
              <a:t>Наименование </a:t>
            </a:r>
            <a:r>
              <a:rPr lang="ru-RU" sz="1200" dirty="0" smtClean="0"/>
              <a:t>субъекта: </a:t>
            </a:r>
            <a:r>
              <a:rPr lang="ru-RU" sz="1200" b="0" dirty="0" smtClean="0"/>
              <a:t>Республика Алтай </a:t>
            </a:r>
            <a:endParaRPr lang="ru-RU" sz="1200" b="0" dirty="0"/>
          </a:p>
          <a:p>
            <a:r>
              <a:rPr lang="ru-RU" sz="1200" dirty="0"/>
              <a:t>Автор практики: </a:t>
            </a:r>
            <a:r>
              <a:rPr lang="ru-RU" sz="1200" b="0" dirty="0" smtClean="0"/>
              <a:t>Министерство </a:t>
            </a:r>
            <a:r>
              <a:rPr lang="ru-RU" sz="1200" b="0" dirty="0"/>
              <a:t>финансов Республики </a:t>
            </a:r>
            <a:r>
              <a:rPr lang="ru-RU" sz="1200" b="0" dirty="0" smtClean="0"/>
              <a:t>Алтай, Волкова </a:t>
            </a:r>
            <a:r>
              <a:rPr lang="ru-RU" sz="1200" b="0" dirty="0"/>
              <a:t>Анна Юрьевна</a:t>
            </a:r>
            <a:r>
              <a:rPr lang="ru-RU" sz="1200" b="0" dirty="0" smtClean="0"/>
              <a:t>,  </a:t>
            </a:r>
            <a:r>
              <a:rPr lang="ru-RU" sz="1200" b="0" dirty="0"/>
              <a:t>тел. 8 (</a:t>
            </a:r>
            <a:r>
              <a:rPr lang="ru-RU" sz="1200" b="0" dirty="0" smtClean="0"/>
              <a:t>38822</a:t>
            </a:r>
            <a:r>
              <a:rPr lang="ru-RU" sz="1200" b="0" dirty="0"/>
              <a:t>) 22601, vay@mfmail.ru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935" y="1445669"/>
            <a:ext cx="6588808" cy="118516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+mj-lt"/>
              </a:rPr>
              <a:t>«Финансовый компас: путеводитель для старшего поколения»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0" y="193963"/>
            <a:ext cx="880319" cy="88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8588" r="7322" b="8097"/>
          <a:stretch/>
        </p:blipFill>
        <p:spPr>
          <a:xfrm>
            <a:off x="0" y="0"/>
            <a:ext cx="3939611" cy="321623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39649" y="1515205"/>
            <a:ext cx="5899253" cy="13533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just">
              <a:lnSpc>
                <a:spcPct val="100000"/>
              </a:lnSpc>
              <a:defRPr/>
            </a:pP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	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Совместный проект Министерства финансов Республики Алтай и Социального фонда России по Республике Алтай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создан, чтобы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помочь старшему поколению ориентироваться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в современной финансовой системе. Мы превращаем сложные темы в понятные инструкции: от защиты от мошенников и безопасного пользования банковскими картами до грамотного управления вкладами, льготами и субсидиями. </a:t>
            </a:r>
            <a:endParaRPr lang="ru-RU" sz="1400" b="0" kern="0" dirty="0" smtClean="0">
              <a:solidFill>
                <a:prstClr val="black"/>
              </a:solidFill>
              <a:latin typeface="Bahnschrift Light Condensed" panose="020B0502040204020203" pitchFamily="34" charset="0"/>
            </a:endParaRPr>
          </a:p>
          <a:p>
            <a:pPr lvl="0" algn="just">
              <a:lnSpc>
                <a:spcPct val="100000"/>
              </a:lnSpc>
              <a:defRPr/>
            </a:pP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	</a:t>
            </a:r>
            <a:r>
              <a:rPr lang="ru-RU" sz="1400" b="0" kern="0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Главная </a:t>
            </a:r>
            <a:r>
              <a:rPr lang="ru-RU" sz="1400" b="0" kern="0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цель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 — дать слушателям не абстрактные знания, а конкретные инструменты для сохранения и приумножения своих сбережений, уверенности в завтрашнем дне и финансовой независимости от мошенников. </a:t>
            </a:r>
            <a:endParaRPr lang="ru-RU" sz="1400" b="0" kern="0" dirty="0">
              <a:solidFill>
                <a:prstClr val="black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0092" y="3276725"/>
            <a:ext cx="6634192" cy="15534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just">
              <a:defRPr/>
            </a:pPr>
            <a:endParaRPr lang="ru-RU" sz="1400" b="0" kern="0" dirty="0">
              <a:solidFill>
                <a:prstClr val="black"/>
              </a:solidFill>
              <a:latin typeface="Bahnschrift SemiBold SemiConden" panose="020B0502040204020203" pitchFamily="34" charset="0"/>
            </a:endParaRPr>
          </a:p>
          <a:p>
            <a:pPr lvl="0" algn="just">
              <a:defRPr/>
            </a:pPr>
            <a:r>
              <a:rPr lang="ru-RU" sz="1400" b="0" kern="0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Формат: </a:t>
            </a:r>
          </a:p>
          <a:p>
            <a:pPr lvl="0" algn="just">
              <a:defRPr/>
            </a:pP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Очные семинары в Центрах общения старшего поколения Социального фонда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России по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Республике Алтай</a:t>
            </a:r>
          </a:p>
          <a:p>
            <a:pPr lvl="0" algn="just">
              <a:defRPr/>
            </a:pPr>
            <a:endParaRPr lang="ru-RU" sz="1400" b="0" kern="0" dirty="0">
              <a:solidFill>
                <a:prstClr val="black"/>
              </a:solidFill>
              <a:latin typeface="Bahnschrift Light Condensed" panose="020B0502040204020203" pitchFamily="34" charset="0"/>
            </a:endParaRPr>
          </a:p>
          <a:p>
            <a:pPr algn="just">
              <a:defRPr/>
            </a:pPr>
            <a:r>
              <a:rPr lang="ru-RU" sz="1400" b="0" kern="0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Целевая аудитория:</a:t>
            </a:r>
          </a:p>
          <a:p>
            <a:pPr lvl="0" algn="just">
              <a:defRPr/>
            </a:pP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Пенсионеры и предпенсионеры </a:t>
            </a:r>
          </a:p>
        </p:txBody>
      </p:sp>
    </p:spTree>
    <p:extLst>
      <p:ext uri="{BB962C8B-B14F-4D97-AF65-F5344CB8AC3E}">
        <p14:creationId xmlns:p14="http://schemas.microsoft.com/office/powerpoint/2010/main" val="5283914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69" y="3414833"/>
            <a:ext cx="1888747" cy="1416561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ятиугольник 9"/>
          <p:cNvSpPr/>
          <p:nvPr/>
        </p:nvSpPr>
        <p:spPr>
          <a:xfrm>
            <a:off x="124204" y="223167"/>
            <a:ext cx="6264067" cy="435836"/>
          </a:xfrm>
          <a:prstGeom prst="homePlate">
            <a:avLst>
              <a:gd name="adj" fmla="val 26471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5278" y="693390"/>
            <a:ext cx="8438681" cy="2002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just">
              <a:lnSpc>
                <a:spcPct val="120000"/>
              </a:lnSpc>
              <a:defRPr/>
            </a:pP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	Содержание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семинаров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основано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на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материалах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Всероссийской просветительской эстафеты «Мои финансы». В программу включены лекции, соответствующие ключевым тематическим этапам Эстафеты. Это позволяет обеспечить высокий методический уровень занятий и охватить самые насущные вопросы: от планирования семейного бюджета до кибербезопасности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В качестве спикера выступает эксперт Министерства финансов Республики Алтай.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 Дополнительно приглашаются эксперты: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ru-RU" sz="1400" b="0" kern="0" dirty="0" smtClean="0">
                <a:solidFill>
                  <a:srgbClr val="009655"/>
                </a:solidFill>
                <a:latin typeface="Bahnschrift Light Condensed" panose="020B0502040204020203" pitchFamily="34" charset="0"/>
                <a:sym typeface="Wingdings" panose="05000000000000000000" pitchFamily="2" charset="2"/>
              </a:rPr>
              <a:t>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Отделения Банка России по Республике Алтай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ru-RU" sz="1400" b="0" kern="0" dirty="0" smtClean="0">
                <a:solidFill>
                  <a:srgbClr val="009655"/>
                </a:solidFill>
                <a:latin typeface="Bahnschrift Light Condensed" panose="020B0502040204020203" pitchFamily="34" charset="0"/>
                <a:sym typeface="Wingdings" panose="05000000000000000000" pitchFamily="2" charset="2"/>
              </a:rPr>
              <a:t>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  <a:sym typeface="Wingdings" panose="05000000000000000000" pitchFamily="2" charset="2"/>
              </a:rPr>
              <a:t>Социального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  <a:sym typeface="Wingdings" panose="05000000000000000000" pitchFamily="2" charset="2"/>
              </a:rPr>
              <a:t>фонда России по Республике Алтай</a:t>
            </a:r>
            <a:endParaRPr lang="ru-RU" sz="1400" b="0" kern="0" dirty="0">
              <a:solidFill>
                <a:prstClr val="black"/>
              </a:solidFill>
              <a:latin typeface="Bahnschrift SemiBold SemiConden" panose="020B0502040204020203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sz="1400" b="0" kern="0" dirty="0" smtClean="0">
                <a:solidFill>
                  <a:srgbClr val="009655"/>
                </a:solidFill>
                <a:latin typeface="Bahnschrift Light Condensed" panose="020B0502040204020203" pitchFamily="34" charset="0"/>
                <a:sym typeface="Wingdings" panose="05000000000000000000" pitchFamily="2" charset="2"/>
              </a:rPr>
              <a:t>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Управления </a:t>
            </a:r>
            <a:r>
              <a:rPr lang="ru-RU" sz="1400" b="0" kern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Роспотребнадзора по Республике </a:t>
            </a:r>
            <a:r>
              <a:rPr lang="ru-RU" sz="1400" b="0" kern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Алтай</a:t>
            </a:r>
            <a:endParaRPr lang="ru-RU" sz="1400" b="0" kern="0" dirty="0">
              <a:solidFill>
                <a:prstClr val="black"/>
              </a:solidFill>
              <a:latin typeface="Bahnschrift Light Condensed" panose="020B0502040204020203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sz="1400" b="0" kern="0" dirty="0" smtClean="0">
                <a:solidFill>
                  <a:srgbClr val="009655"/>
                </a:solidFill>
                <a:latin typeface="Bahnschrift Light Condensed" panose="020B0502040204020203" pitchFamily="34" charset="0"/>
                <a:sym typeface="Wingdings" panose="05000000000000000000" pitchFamily="2" charset="2"/>
              </a:rPr>
              <a:t></a:t>
            </a:r>
            <a:endParaRPr lang="ru-RU" sz="1400" b="0" kern="0" dirty="0" smtClean="0">
              <a:solidFill>
                <a:srgbClr val="009655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54" y="129133"/>
            <a:ext cx="593476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ru-RU" sz="28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Содержание семинаров и спикеры</a:t>
            </a:r>
            <a:endParaRPr lang="ru-RU" sz="28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0675" y="2931483"/>
            <a:ext cx="4229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0" dirty="0" smtClean="0">
                <a:solidFill>
                  <a:prstClr val="black"/>
                </a:solidFill>
                <a:latin typeface="Bahnschrift Light Condensed" panose="020B0502040204020203" pitchFamily="34" charset="0"/>
              </a:rPr>
              <a:t> Управления </a:t>
            </a:r>
            <a:r>
              <a:rPr lang="ru-RU" sz="1400" b="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федеральной налоговой службы по Республике Алтай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98" y="3371088"/>
            <a:ext cx="2059089" cy="146030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54" y="1834753"/>
            <a:ext cx="1832362" cy="137427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7" y="3342164"/>
            <a:ext cx="1985639" cy="148923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43" y="1834753"/>
            <a:ext cx="1832362" cy="137427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32"/>
            <a:ext cx="803305" cy="8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991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1" y="1027897"/>
            <a:ext cx="2752121" cy="147842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8" y="863126"/>
            <a:ext cx="2410621" cy="180796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20" y="863125"/>
            <a:ext cx="2410623" cy="180796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20" y="2972333"/>
            <a:ext cx="2410623" cy="180796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66" y="2983347"/>
            <a:ext cx="2410623" cy="180796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8" y="2972333"/>
            <a:ext cx="2439997" cy="182999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ятиугольник 9"/>
          <p:cNvSpPr/>
          <p:nvPr/>
        </p:nvSpPr>
        <p:spPr>
          <a:xfrm>
            <a:off x="115181" y="240000"/>
            <a:ext cx="6264067" cy="435836"/>
          </a:xfrm>
          <a:prstGeom prst="homePlate">
            <a:avLst>
              <a:gd name="adj" fmla="val 26471"/>
            </a:avLst>
          </a:prstGeom>
          <a:solidFill>
            <a:srgbClr val="014F9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388" y="173369"/>
            <a:ext cx="593476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 SemiBold SemiConden" panose="020B0502040204020203" pitchFamily="34" charset="0"/>
                <a:sym typeface="Helvetica Neue"/>
              </a:rPr>
              <a:t>Фото</a:t>
            </a:r>
            <a:r>
              <a:rPr kumimoji="0" lang="ru-RU" sz="28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ahnschrift SemiBold SemiConden" panose="020B0502040204020203" pitchFamily="34" charset="0"/>
                <a:sym typeface="Helvetica Neue"/>
              </a:rPr>
              <a:t> мероприятий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ahnschrift SemiBold SemiConden" panose="020B0502040204020203" pitchFamily="34" charset="0"/>
              <a:sym typeface="Helvetica Neue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55"/>
            <a:ext cx="803305" cy="8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7616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92</Words>
  <Application>Microsoft Office PowerPoint</Application>
  <PresentationFormat>Экран (16:9)</PresentationFormat>
  <Paragraphs>22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3" baseType="lpstr">
      <vt:lpstr>Arial</vt:lpstr>
      <vt:lpstr>Bahnschrift Light Condensed</vt:lpstr>
      <vt:lpstr>Bahnschrift SemiBold SemiConden</vt:lpstr>
      <vt:lpstr>Helvetica Neue</vt:lpstr>
      <vt:lpstr>Helvetica Neue Light</vt:lpstr>
      <vt:lpstr>Helvetica Neue Medium</vt:lpstr>
      <vt:lpstr>Proxima Nova Rg</vt:lpstr>
      <vt:lpstr>Wingdings</vt:lpstr>
      <vt:lpstr>White</vt:lpstr>
      <vt:lpstr> «Финансовый компас: путеводитель для старшего поколения»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Насибуллина София Хаммятовна</dc:creator>
  <cp:lastModifiedBy>Admin</cp:lastModifiedBy>
  <cp:revision>79</cp:revision>
  <cp:lastPrinted>2026-03-26T14:26:31Z</cp:lastPrinted>
  <dcterms:modified xsi:type="dcterms:W3CDTF">2026-04-08T04:25:49Z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1433657159</vt:i4>
  </property>
  <property fmtid="{D5CDD505-2E9C-101B-9397-08002B2CF9AE}" pid="3" name="_NewReviewCycle">
    <vt:lpwstr/>
  </property>
  <property fmtid="{D5CDD505-2E9C-101B-9397-08002B2CF9AE}" pid="4" name="_EmailSubject">
    <vt:lpwstr>Пописанное письмо</vt:lpwstr>
  </property>
  <property fmtid="{D5CDD505-2E9C-101B-9397-08002B2CF9AE}" pid="5" name="_AuthorEmail">
    <vt:lpwstr>Kuznetsova@nifi.ru</vt:lpwstr>
  </property>
  <property fmtid="{D5CDD505-2E9C-101B-9397-08002B2CF9AE}" pid="6" name="_AuthorEmailDisplayName">
    <vt:lpwstr>Кузнецова Мария Геннадьевна</vt:lpwstr>
  </property>
</Properties>
</file>