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4" r:id="rId3"/>
    <p:sldId id="263" r:id="rId4"/>
    <p:sldId id="265" r:id="rId5"/>
    <p:sldId id="266" r:id="rId6"/>
    <p:sldId id="267" r:id="rId7"/>
    <p:sldId id="268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61" d="100"/>
          <a:sy n="161" d="100"/>
        </p:scale>
        <p:origin x="-90" y="6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15.04.2026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791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94A03F62-48B4-455F-8AA5-414027626E0A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3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3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/>
          <a:lstStyle/>
          <a:p>
            <a:fld id="{C7616CA0-919D-4A49-9C8A-62FDFB3A5183}" type="datetimeFigureOut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02046" y="4667250"/>
            <a:ext cx="230832" cy="227242"/>
          </a:xfrm>
        </p:spPr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1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/>
          <a:lstStyle/>
          <a:p>
            <a:fld id="{A5D3794B-289A-4A80-97D7-111025398D45}" type="datetimeFigureOut">
              <a:rPr lang="en-US" smtClean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2046" y="4667250"/>
            <a:ext cx="230832" cy="22724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2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69" r:id="rId10"/>
    <p:sldLayoutId id="2147483670" r:id="rId11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sya811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 </a:t>
            </a:r>
            <a:r>
              <a:rPr lang="ru-RU" sz="1200" dirty="0" smtClean="0"/>
              <a:t>- </a:t>
            </a:r>
            <a:r>
              <a:rPr lang="ru-RU" sz="1200" b="0" dirty="0">
                <a:solidFill>
                  <a:schemeClr val="accent4">
                    <a:lumMod val="75000"/>
                  </a:schemeClr>
                </a:solidFill>
              </a:rPr>
              <a:t>финансовое просвещение детей и молодежи </a:t>
            </a:r>
          </a:p>
          <a:p>
            <a:r>
              <a:rPr lang="ru-RU" sz="1200" dirty="0"/>
              <a:t>Наименование субъекта </a:t>
            </a:r>
            <a:r>
              <a:rPr lang="ru-RU" sz="1200" dirty="0" smtClean="0"/>
              <a:t>-  </a:t>
            </a:r>
            <a:r>
              <a:rPr lang="ru-RU" sz="1200" b="0" dirty="0" smtClean="0">
                <a:solidFill>
                  <a:schemeClr val="accent4">
                    <a:lumMod val="75000"/>
                  </a:schemeClr>
                </a:solidFill>
              </a:rPr>
              <a:t>Калужская область</a:t>
            </a:r>
            <a:endParaRPr lang="ru-RU" sz="1200" b="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1200" dirty="0"/>
              <a:t>Автор практики</a:t>
            </a:r>
            <a:r>
              <a:rPr lang="ru-RU" sz="1200" dirty="0" smtClean="0"/>
              <a:t>: </a:t>
            </a:r>
            <a:r>
              <a:rPr lang="ru-RU" sz="1200" b="0" dirty="0">
                <a:solidFill>
                  <a:schemeClr val="accent4">
                    <a:lumMod val="75000"/>
                  </a:schemeClr>
                </a:solidFill>
              </a:rPr>
              <a:t>Муниципальное бюджетное общеобразовательное учреждение «Лицей №48» города </a:t>
            </a:r>
            <a:r>
              <a:rPr lang="ru-RU" sz="1200" b="0" dirty="0" smtClean="0">
                <a:solidFill>
                  <a:schemeClr val="accent4">
                    <a:lumMod val="75000"/>
                  </a:schemeClr>
                </a:solidFill>
              </a:rPr>
              <a:t>Калуги, </a:t>
            </a:r>
            <a:r>
              <a:rPr lang="ru-RU" sz="1200" b="0" dirty="0">
                <a:solidFill>
                  <a:schemeClr val="accent4">
                    <a:lumMod val="75000"/>
                  </a:schemeClr>
                </a:solidFill>
              </a:rPr>
              <a:t>Остапенко Олеся </a:t>
            </a:r>
            <a:r>
              <a:rPr lang="ru-RU" sz="1200" b="0" dirty="0" smtClean="0">
                <a:solidFill>
                  <a:schemeClr val="accent4">
                    <a:lumMod val="75000"/>
                  </a:schemeClr>
                </a:solidFill>
              </a:rPr>
              <a:t>Владимировна, заместитель директора ОО, 8(4842)511-333, </a:t>
            </a:r>
            <a:r>
              <a:rPr lang="en-US" sz="1200" b="0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lesya811@mail.ru</a:t>
            </a:r>
            <a:r>
              <a:rPr lang="en-US" sz="1200" b="0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endParaRPr lang="ru-RU" sz="1200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779" y="1928037"/>
            <a:ext cx="6352944" cy="11851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ФОРМИРОВАНИЕ ЭКОНОМИЧЕСКОЙ 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И ФИНАНСОВОЙ КОМПЕТЕНТНОСТИ 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ВСЕХ УЧАСТНИКОВ ОБРАЗОВАТЕЛЬНЫХ ОТНОШЕНИЙ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В РАМКАХ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ОБЩЕЛИЦЕЙСКОГО ПРОЕКТА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ЭКОНОМИЧЕСКАЯ ВЕРТИКАЛЬ»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1026" name="Picture 2" descr="D:\РЕГЦЕНТР ФИНГРАМ\ДОК\Эмблем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6" y="100289"/>
            <a:ext cx="1491799" cy="149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023" y="186036"/>
            <a:ext cx="7568737" cy="694112"/>
          </a:xfrm>
        </p:spPr>
        <p:txBody>
          <a:bodyPr>
            <a:normAutofit fontScale="90000"/>
          </a:bodyPr>
          <a:lstStyle/>
          <a:p>
            <a:r>
              <a:rPr lang="ru-RU" sz="3000" b="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Цель проекта «Экономическая вертикаль»</a:t>
            </a:r>
            <a:r>
              <a:rPr lang="ru-RU" sz="3000" b="0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br>
              <a:rPr lang="ru-RU" sz="3000" b="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23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в лицее образовательной среды, обеспечивающей формирование экономического мышления, восприимчивости к многообразию и динамичности экономических процессов, предприимчивости,  личностного роста каждого учащегося и его подготовку к полноценному и эффективному участию в общественной и профессиональной жизни.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5023" y="2997977"/>
            <a:ext cx="6546273" cy="190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08" y="123887"/>
            <a:ext cx="1083857" cy="108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1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54"/>
          <p:cNvSpPr>
            <a:spLocks noGrp="1"/>
          </p:cNvSpPr>
          <p:nvPr>
            <p:ph type="title"/>
          </p:nvPr>
        </p:nvSpPr>
        <p:spPr>
          <a:xfrm>
            <a:off x="428596" y="4"/>
            <a:ext cx="8229600" cy="34289"/>
          </a:xfrm>
          <a:extLst/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 </a:t>
            </a:r>
            <a:br>
              <a:rPr lang="ru-RU" sz="3000" dirty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/>
            </a:r>
            <a:br>
              <a:rPr lang="ru-RU" sz="3000" dirty="0"/>
            </a:b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413" name="Текст 46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5359037"/>
          </a:xfrm>
          <a:solidFill>
            <a:schemeClr val="bg1"/>
          </a:solidFill>
        </p:spPr>
        <p:txBody>
          <a:bodyPr/>
          <a:lstStyle/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9504" y="177658"/>
            <a:ext cx="8753303" cy="4635410"/>
            <a:chOff x="1075" y="908"/>
            <a:chExt cx="4460" cy="2844"/>
          </a:xfrm>
        </p:grpSpPr>
        <p:sp>
          <p:nvSpPr>
            <p:cNvPr id="17422" name="Freeform 4"/>
            <p:cNvSpPr>
              <a:spLocks/>
            </p:cNvSpPr>
            <p:nvPr/>
          </p:nvSpPr>
          <p:spPr bwMode="gray">
            <a:xfrm>
              <a:off x="5089" y="960"/>
              <a:ext cx="441" cy="705"/>
            </a:xfrm>
            <a:custGeom>
              <a:avLst/>
              <a:gdLst>
                <a:gd name="T0" fmla="*/ 2147483647 w 308"/>
                <a:gd name="T1" fmla="*/ 2147483647 h 444"/>
                <a:gd name="T2" fmla="*/ 0 w 308"/>
                <a:gd name="T3" fmla="*/ 2147483647 h 444"/>
                <a:gd name="T4" fmla="*/ 0 w 308"/>
                <a:gd name="T5" fmla="*/ 2147483647 h 444"/>
                <a:gd name="T6" fmla="*/ 2147483647 w 308"/>
                <a:gd name="T7" fmla="*/ 0 h 444"/>
                <a:gd name="T8" fmla="*/ 2147483647 w 308"/>
                <a:gd name="T9" fmla="*/ 2147483647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878"/>
            </a:p>
          </p:txBody>
        </p:sp>
        <p:sp>
          <p:nvSpPr>
            <p:cNvPr id="17423" name="Freeform 5"/>
            <p:cNvSpPr>
              <a:spLocks/>
            </p:cNvSpPr>
            <p:nvPr/>
          </p:nvSpPr>
          <p:spPr bwMode="gray">
            <a:xfrm>
              <a:off x="2976" y="967"/>
              <a:ext cx="2559" cy="451"/>
            </a:xfrm>
            <a:custGeom>
              <a:avLst/>
              <a:gdLst>
                <a:gd name="T0" fmla="*/ 2147483647 w 1786"/>
                <a:gd name="T1" fmla="*/ 2147483647 h 284"/>
                <a:gd name="T2" fmla="*/ 0 w 1786"/>
                <a:gd name="T3" fmla="*/ 2147483647 h 284"/>
                <a:gd name="T4" fmla="*/ 2147483647 w 1786"/>
                <a:gd name="T5" fmla="*/ 0 h 284"/>
                <a:gd name="T6" fmla="*/ 2147483647 w 1786"/>
                <a:gd name="T7" fmla="*/ 0 h 284"/>
                <a:gd name="T8" fmla="*/ 2147483647 w 1786"/>
                <a:gd name="T9" fmla="*/ 214748364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4" name="Freeform 6"/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>
                <a:gd name="T0" fmla="*/ 2147483647 w 308"/>
                <a:gd name="T1" fmla="*/ 2147483647 h 442"/>
                <a:gd name="T2" fmla="*/ 0 w 308"/>
                <a:gd name="T3" fmla="*/ 2147483647 h 442"/>
                <a:gd name="T4" fmla="*/ 0 w 308"/>
                <a:gd name="T5" fmla="*/ 2147483647 h 442"/>
                <a:gd name="T6" fmla="*/ 2147483647 w 308"/>
                <a:gd name="T7" fmla="*/ 0 h 442"/>
                <a:gd name="T8" fmla="*/ 2147483647 w 308"/>
                <a:gd name="T9" fmla="*/ 2147483647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878"/>
            </a:p>
          </p:txBody>
        </p:sp>
        <p:sp>
          <p:nvSpPr>
            <p:cNvPr id="17425" name="Freeform 7"/>
            <p:cNvSpPr>
              <a:spLocks/>
            </p:cNvSpPr>
            <p:nvPr/>
          </p:nvSpPr>
          <p:spPr bwMode="gray">
            <a:xfrm>
              <a:off x="2340" y="1660"/>
              <a:ext cx="2751" cy="514"/>
            </a:xfrm>
            <a:custGeom>
              <a:avLst/>
              <a:gdLst>
                <a:gd name="T0" fmla="*/ 2147483647 w 1920"/>
                <a:gd name="T1" fmla="*/ 2147483647 h 284"/>
                <a:gd name="T2" fmla="*/ 0 w 1920"/>
                <a:gd name="T3" fmla="*/ 2147483647 h 284"/>
                <a:gd name="T4" fmla="*/ 2147483647 w 1920"/>
                <a:gd name="T5" fmla="*/ 0 h 284"/>
                <a:gd name="T6" fmla="*/ 2147483647 w 1920"/>
                <a:gd name="T7" fmla="*/ 0 h 284"/>
                <a:gd name="T8" fmla="*/ 2147483647 w 1920"/>
                <a:gd name="T9" fmla="*/ 214748364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altLang="ru-RU" sz="15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7426" name="Freeform 8"/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>
                <a:gd name="T0" fmla="*/ 2147483647 w 306"/>
                <a:gd name="T1" fmla="*/ 2147483647 h 444"/>
                <a:gd name="T2" fmla="*/ 0 w 306"/>
                <a:gd name="T3" fmla="*/ 2147483647 h 444"/>
                <a:gd name="T4" fmla="*/ 0 w 306"/>
                <a:gd name="T5" fmla="*/ 2147483647 h 444"/>
                <a:gd name="T6" fmla="*/ 2147483647 w 306"/>
                <a:gd name="T7" fmla="*/ 0 h 444"/>
                <a:gd name="T8" fmla="*/ 2147483647 w 306"/>
                <a:gd name="T9" fmla="*/ 2147483647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878"/>
            </a:p>
          </p:txBody>
        </p:sp>
        <p:sp>
          <p:nvSpPr>
            <p:cNvPr id="17427" name="Freeform 9"/>
            <p:cNvSpPr>
              <a:spLocks/>
            </p:cNvSpPr>
            <p:nvPr/>
          </p:nvSpPr>
          <p:spPr bwMode="gray">
            <a:xfrm>
              <a:off x="3758" y="3047"/>
              <a:ext cx="442" cy="705"/>
            </a:xfrm>
            <a:custGeom>
              <a:avLst/>
              <a:gdLst>
                <a:gd name="T0" fmla="*/ 2147483647 w 308"/>
                <a:gd name="T1" fmla="*/ 2147483647 h 444"/>
                <a:gd name="T2" fmla="*/ 0 w 308"/>
                <a:gd name="T3" fmla="*/ 2147483647 h 444"/>
                <a:gd name="T4" fmla="*/ 0 w 308"/>
                <a:gd name="T5" fmla="*/ 2147483647 h 444"/>
                <a:gd name="T6" fmla="*/ 2147483647 w 308"/>
                <a:gd name="T7" fmla="*/ 0 h 444"/>
                <a:gd name="T8" fmla="*/ 2147483647 w 308"/>
                <a:gd name="T9" fmla="*/ 2147483647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878"/>
            </a:p>
          </p:txBody>
        </p:sp>
        <p:sp>
          <p:nvSpPr>
            <p:cNvPr id="17428" name="Freeform 10"/>
            <p:cNvSpPr>
              <a:spLocks/>
            </p:cNvSpPr>
            <p:nvPr/>
          </p:nvSpPr>
          <p:spPr bwMode="gray">
            <a:xfrm>
              <a:off x="1076" y="3051"/>
              <a:ext cx="3124" cy="450"/>
            </a:xfrm>
            <a:custGeom>
              <a:avLst/>
              <a:gdLst>
                <a:gd name="T0" fmla="*/ 2147483647 w 2180"/>
                <a:gd name="T1" fmla="*/ 2147483647 h 284"/>
                <a:gd name="T2" fmla="*/ 0 w 2180"/>
                <a:gd name="T3" fmla="*/ 2147483647 h 284"/>
                <a:gd name="T4" fmla="*/ 2147483647 w 2180"/>
                <a:gd name="T5" fmla="*/ 0 h 284"/>
                <a:gd name="T6" fmla="*/ 2147483647 w 2180"/>
                <a:gd name="T7" fmla="*/ 0 h 284"/>
                <a:gd name="T8" fmla="*/ 2147483647 w 2180"/>
                <a:gd name="T9" fmla="*/ 214748364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 altLang="ru-RU" sz="1500">
                <a:latin typeface="Times New Roman" pitchFamily="18" charset="0"/>
                <a:cs typeface="Times New Roman" pitchFamily="18" charset="0"/>
              </a:endParaRPr>
            </a:p>
            <a:p>
              <a:endParaRPr lang="ru-RU" altLang="ru-RU" sz="15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9" name="Freeform 20"/>
            <p:cNvSpPr>
              <a:spLocks/>
            </p:cNvSpPr>
            <p:nvPr/>
          </p:nvSpPr>
          <p:spPr bwMode="gray">
            <a:xfrm>
              <a:off x="1529" y="908"/>
              <a:ext cx="1559" cy="2397"/>
            </a:xfrm>
            <a:custGeom>
              <a:avLst/>
              <a:gdLst>
                <a:gd name="T0" fmla="*/ 2 w 1824"/>
                <a:gd name="T1" fmla="*/ 27 h 2648"/>
                <a:gd name="T2" fmla="*/ 2 w 1824"/>
                <a:gd name="T3" fmla="*/ 24 h 2648"/>
                <a:gd name="T4" fmla="*/ 2 w 1824"/>
                <a:gd name="T5" fmla="*/ 21 h 2648"/>
                <a:gd name="T6" fmla="*/ 2 w 1824"/>
                <a:gd name="T7" fmla="*/ 17 h 2648"/>
                <a:gd name="T8" fmla="*/ 2 w 1824"/>
                <a:gd name="T9" fmla="*/ 14 h 2648"/>
                <a:gd name="T10" fmla="*/ 2 w 1824"/>
                <a:gd name="T11" fmla="*/ 13 h 2648"/>
                <a:gd name="T12" fmla="*/ 2 w 1824"/>
                <a:gd name="T13" fmla="*/ 10 h 2648"/>
                <a:gd name="T14" fmla="*/ 2 w 1824"/>
                <a:gd name="T15" fmla="*/ 7 h 2648"/>
                <a:gd name="T16" fmla="*/ 2 w 1824"/>
                <a:gd name="T17" fmla="*/ 5 h 2648"/>
                <a:gd name="T18" fmla="*/ 2 w 1824"/>
                <a:gd name="T19" fmla="*/ 5 h 2648"/>
                <a:gd name="T20" fmla="*/ 2 w 1824"/>
                <a:gd name="T21" fmla="*/ 5 h 2648"/>
                <a:gd name="T22" fmla="*/ 2 w 1824"/>
                <a:gd name="T23" fmla="*/ 5 h 2648"/>
                <a:gd name="T24" fmla="*/ 2 w 1824"/>
                <a:gd name="T25" fmla="*/ 5 h 2648"/>
                <a:gd name="T26" fmla="*/ 2 w 1824"/>
                <a:gd name="T27" fmla="*/ 5 h 2648"/>
                <a:gd name="T28" fmla="*/ 2 w 1824"/>
                <a:gd name="T29" fmla="*/ 5 h 2648"/>
                <a:gd name="T30" fmla="*/ 2 w 1824"/>
                <a:gd name="T31" fmla="*/ 5 h 2648"/>
                <a:gd name="T32" fmla="*/ 2 w 1824"/>
                <a:gd name="T33" fmla="*/ 5 h 2648"/>
                <a:gd name="T34" fmla="*/ 2 w 1824"/>
                <a:gd name="T35" fmla="*/ 5 h 2648"/>
                <a:gd name="T36" fmla="*/ 2 w 1824"/>
                <a:gd name="T37" fmla="*/ 5 h 2648"/>
                <a:gd name="T38" fmla="*/ 2 w 1824"/>
                <a:gd name="T39" fmla="*/ 5 h 2648"/>
                <a:gd name="T40" fmla="*/ 2 w 1824"/>
                <a:gd name="T41" fmla="*/ 5 h 2648"/>
                <a:gd name="T42" fmla="*/ 2 w 1824"/>
                <a:gd name="T43" fmla="*/ 5 h 2648"/>
                <a:gd name="T44" fmla="*/ 2 w 1824"/>
                <a:gd name="T45" fmla="*/ 5 h 2648"/>
                <a:gd name="T46" fmla="*/ 2 w 1824"/>
                <a:gd name="T47" fmla="*/ 7 h 2648"/>
                <a:gd name="T48" fmla="*/ 2 w 1824"/>
                <a:gd name="T49" fmla="*/ 9 h 2648"/>
                <a:gd name="T50" fmla="*/ 2 w 1824"/>
                <a:gd name="T51" fmla="*/ 11 h 2648"/>
                <a:gd name="T52" fmla="*/ 2 w 1824"/>
                <a:gd name="T53" fmla="*/ 13 h 2648"/>
                <a:gd name="T54" fmla="*/ 2 w 1824"/>
                <a:gd name="T55" fmla="*/ 14 h 2648"/>
                <a:gd name="T56" fmla="*/ 2 w 1824"/>
                <a:gd name="T57" fmla="*/ 16 h 2648"/>
                <a:gd name="T58" fmla="*/ 2 w 1824"/>
                <a:gd name="T59" fmla="*/ 21 h 2648"/>
                <a:gd name="T60" fmla="*/ 2 w 1824"/>
                <a:gd name="T61" fmla="*/ 23 h 2648"/>
                <a:gd name="T62" fmla="*/ 2 w 1824"/>
                <a:gd name="T63" fmla="*/ 27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878"/>
            </a:p>
          </p:txBody>
        </p:sp>
        <p:sp>
          <p:nvSpPr>
            <p:cNvPr id="17430" name="Rectangle 21"/>
            <p:cNvSpPr>
              <a:spLocks noChangeArrowheads="1"/>
            </p:cNvSpPr>
            <p:nvPr/>
          </p:nvSpPr>
          <p:spPr bwMode="gray">
            <a:xfrm>
              <a:off x="2980" y="1418"/>
              <a:ext cx="2119" cy="246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endParaRPr lang="en-US" altLang="ru-RU" sz="9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1" name="Rectangle 22"/>
            <p:cNvSpPr>
              <a:spLocks noChangeArrowheads="1"/>
            </p:cNvSpPr>
            <p:nvPr/>
          </p:nvSpPr>
          <p:spPr bwMode="gray">
            <a:xfrm>
              <a:off x="2341" y="2174"/>
              <a:ext cx="2309" cy="184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endParaRPr lang="en-US" altLang="ru-RU" sz="105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7432" name="Freeform 23"/>
            <p:cNvSpPr>
              <a:spLocks/>
            </p:cNvSpPr>
            <p:nvPr/>
          </p:nvSpPr>
          <p:spPr bwMode="gray">
            <a:xfrm>
              <a:off x="1712" y="2336"/>
              <a:ext cx="2933" cy="526"/>
            </a:xfrm>
            <a:custGeom>
              <a:avLst/>
              <a:gdLst>
                <a:gd name="T0" fmla="*/ 2147483647 w 2048"/>
                <a:gd name="T1" fmla="*/ 2147483647 h 286"/>
                <a:gd name="T2" fmla="*/ 0 w 2048"/>
                <a:gd name="T3" fmla="*/ 2147483647 h 286"/>
                <a:gd name="T4" fmla="*/ 2147483647 w 2048"/>
                <a:gd name="T5" fmla="*/ 0 h 286"/>
                <a:gd name="T6" fmla="*/ 2147483647 w 2048"/>
                <a:gd name="T7" fmla="*/ 0 h 286"/>
                <a:gd name="T8" fmla="*/ 2147483647 w 2048"/>
                <a:gd name="T9" fmla="*/ 2147483647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 altLang="ru-RU" sz="878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altLang="ru-RU" sz="878"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sp>
          <p:nvSpPr>
            <p:cNvPr id="17433" name="Rectangle 24"/>
            <p:cNvSpPr>
              <a:spLocks noChangeArrowheads="1"/>
            </p:cNvSpPr>
            <p:nvPr/>
          </p:nvSpPr>
          <p:spPr bwMode="gray">
            <a:xfrm>
              <a:off x="1711" y="2862"/>
              <a:ext cx="2499" cy="192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altLang="ru-RU" sz="878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7434" name="Rectangle 25"/>
            <p:cNvSpPr>
              <a:spLocks noChangeArrowheads="1"/>
            </p:cNvSpPr>
            <p:nvPr/>
          </p:nvSpPr>
          <p:spPr bwMode="gray">
            <a:xfrm>
              <a:off x="1075" y="3502"/>
              <a:ext cx="2689" cy="248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altLang="ru-RU" sz="9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415" name="Прямоугольник 73"/>
          <p:cNvSpPr>
            <a:spLocks noChangeArrowheads="1"/>
          </p:cNvSpPr>
          <p:nvPr/>
        </p:nvSpPr>
        <p:spPr bwMode="auto">
          <a:xfrm>
            <a:off x="4143376" y="714375"/>
            <a:ext cx="4786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17416" name="Прямоугольник 66"/>
          <p:cNvSpPr>
            <a:spLocks noChangeArrowheads="1"/>
          </p:cNvSpPr>
          <p:nvPr/>
        </p:nvSpPr>
        <p:spPr bwMode="auto">
          <a:xfrm>
            <a:off x="843078" y="3675070"/>
            <a:ext cx="510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685800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Предметы социально-экономической направленности. Интегрированные уроки: математика + экономика, литература + финансовая грамотность, окружающий мир + экономика.</a:t>
            </a:r>
          </a:p>
          <a:p>
            <a:pPr defTabSz="685800"/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деятельность: «Как управлять финансами», «В мире цифр», «</a:t>
            </a:r>
            <a:r>
              <a:rPr lang="tt-RU" sz="900" dirty="0">
                <a:latin typeface="Times New Roman" pitchFamily="18" charset="0"/>
                <a:cs typeface="Times New Roman" pitchFamily="18" charset="0"/>
              </a:rPr>
              <a:t>Математика и конструирование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». Дополнительное образование: «Школа  юного предпринимателя»  в рамках соглашения с Центральным банком России сотрудники проводят уроки финансовой грамотности.</a:t>
            </a:r>
          </a:p>
        </p:txBody>
      </p:sp>
      <p:sp>
        <p:nvSpPr>
          <p:cNvPr id="17418" name="TextBox 22"/>
          <p:cNvSpPr txBox="1">
            <a:spLocks noChangeArrowheads="1"/>
          </p:cNvSpPr>
          <p:nvPr/>
        </p:nvSpPr>
        <p:spPr bwMode="auto">
          <a:xfrm>
            <a:off x="1571626" y="2614613"/>
            <a:ext cx="5286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9" name="Прямоугольник 24"/>
          <p:cNvSpPr>
            <a:spLocks noChangeArrowheads="1"/>
          </p:cNvSpPr>
          <p:nvPr/>
        </p:nvSpPr>
        <p:spPr bwMode="auto">
          <a:xfrm>
            <a:off x="2757488" y="2306241"/>
            <a:ext cx="43926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9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42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66133" y="4667250"/>
            <a:ext cx="102657" cy="22724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7421" name="TextBox 2"/>
          <p:cNvSpPr txBox="1">
            <a:spLocks noChangeArrowheads="1"/>
          </p:cNvSpPr>
          <p:nvPr/>
        </p:nvSpPr>
        <p:spPr bwMode="auto">
          <a:xfrm rot="-2807858">
            <a:off x="1214335" y="1311832"/>
            <a:ext cx="2959387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Единая</a:t>
            </a:r>
          </a:p>
          <a:p>
            <a:pPr algn="ctr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содержательная линия образования</a:t>
            </a:r>
          </a:p>
          <a:p>
            <a:endParaRPr lang="ru-RU" sz="1050" dirty="0"/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604060" y="4647211"/>
            <a:ext cx="821674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700" spc="38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экономической вертикали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4444" y="4463935"/>
            <a:ext cx="5124797" cy="227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878" i="1" dirty="0">
                <a:latin typeface="Times New Roman" pitchFamily="18" charset="0"/>
                <a:cs typeface="Times New Roman" pitchFamily="18" charset="0"/>
              </a:rPr>
              <a:t>1-4 классы </a:t>
            </a:r>
            <a:r>
              <a:rPr lang="ru-RU" altLang="ru-RU" sz="878" dirty="0">
                <a:latin typeface="Times New Roman" pitchFamily="18" charset="0"/>
                <a:cs typeface="Times New Roman" pitchFamily="18" charset="0"/>
              </a:rPr>
              <a:t>Пропедевтическое погружение </a:t>
            </a:r>
            <a:endParaRPr lang="ru-RU" altLang="ru-RU" sz="878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38844" y="3397597"/>
            <a:ext cx="5469775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25" i="1" dirty="0">
                <a:latin typeface="Times New Roman" pitchFamily="18" charset="0"/>
                <a:cs typeface="Times New Roman" pitchFamily="18" charset="0"/>
              </a:rPr>
              <a:t>5 – 7 классы </a:t>
            </a:r>
            <a:r>
              <a:rPr lang="ru-RU" altLang="ru-RU" sz="1125" dirty="0">
                <a:latin typeface="Times New Roman" pitchFamily="18" charset="0"/>
                <a:cs typeface="Times New Roman" pitchFamily="18" charset="0"/>
              </a:rPr>
              <a:t>Пропедевтика, формирование готовности к выбору профессии.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310939" y="2205614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500" i="1" dirty="0">
                <a:latin typeface="Times New Roman" pitchFamily="18" charset="0"/>
                <a:cs typeface="Times New Roman" pitchFamily="18" charset="0"/>
              </a:rPr>
              <a:t>8-9 класс </a:t>
            </a:r>
            <a:r>
              <a:rPr lang="ru-RU" altLang="ru-RU" sz="878" dirty="0" err="1">
                <a:latin typeface="Times New Roman" pitchFamily="18" charset="0"/>
                <a:cs typeface="Times New Roman" pitchFamily="18" charset="0"/>
              </a:rPr>
              <a:t>Предпрофильная</a:t>
            </a:r>
            <a:r>
              <a:rPr lang="ru-RU" altLang="ru-RU" sz="878" dirty="0">
                <a:latin typeface="Times New Roman" pitchFamily="18" charset="0"/>
                <a:cs typeface="Times New Roman" pitchFamily="18" charset="0"/>
              </a:rPr>
              <a:t> подготовка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8165" y="1065655"/>
            <a:ext cx="4572000" cy="227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878" dirty="0">
                <a:latin typeface="Times New Roman" pitchFamily="18" charset="0"/>
                <a:cs typeface="Times New Roman" pitchFamily="18" charset="0"/>
              </a:rPr>
              <a:t>10 – 11 классы    Профильная подготовка  </a:t>
            </a:r>
          </a:p>
        </p:txBody>
      </p:sp>
      <p:sp>
        <p:nvSpPr>
          <p:cNvPr id="32" name="Овал 31"/>
          <p:cNvSpPr/>
          <p:nvPr/>
        </p:nvSpPr>
        <p:spPr>
          <a:xfrm rot="18857394">
            <a:off x="1202990" y="791375"/>
            <a:ext cx="2765586" cy="486891"/>
          </a:xfrm>
          <a:prstGeom prst="ellipse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800" dirty="0">
                <a:ln w="190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ВЕРТИКАЛЬ</a:t>
            </a:r>
          </a:p>
        </p:txBody>
      </p:sp>
      <p:sp>
        <p:nvSpPr>
          <p:cNvPr id="33" name="Параллелограмм 32"/>
          <p:cNvSpPr/>
          <p:nvPr/>
        </p:nvSpPr>
        <p:spPr>
          <a:xfrm>
            <a:off x="1469572" y="2493819"/>
            <a:ext cx="5812378" cy="1287750"/>
          </a:xfrm>
          <a:prstGeom prst="parallelogram">
            <a:avLst>
              <a:gd name="adj" fmla="val 8123"/>
            </a:avLst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Элективные курсы: «Финансовая грамотность», «</a:t>
            </a:r>
            <a:r>
              <a:rPr lang="ru-RU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Заниматика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«Шахматы», «Краеведение». Внеурочная деятельность: «</a:t>
            </a:r>
            <a:r>
              <a:rPr lang="tt-RU" sz="900" dirty="0">
                <a:latin typeface="Times New Roman" pitchFamily="18" charset="0"/>
                <a:cs typeface="Times New Roman" pitchFamily="18" charset="0"/>
              </a:rPr>
              <a:t>Вопрос-ответ, задача-решение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 «Страноведение», «Занимательная компьютерная графика». Дополнительное образование: «Школа предпринимательства»  в рамках договора с Финансовым университетом при правительстве РФ студенты проводят уроки финансовой грамотности. </a:t>
            </a:r>
          </a:p>
          <a:p>
            <a:pPr defTabSz="685800">
              <a:defRPr/>
            </a:pP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Неделя финансовой грамотности</a:t>
            </a:r>
          </a:p>
        </p:txBody>
      </p:sp>
      <p:sp>
        <p:nvSpPr>
          <p:cNvPr id="34" name="Параллелограмм 33"/>
          <p:cNvSpPr/>
          <p:nvPr/>
        </p:nvSpPr>
        <p:spPr>
          <a:xfrm>
            <a:off x="2468881" y="1234440"/>
            <a:ext cx="6152606" cy="1240244"/>
          </a:xfrm>
          <a:prstGeom prst="parallelogram">
            <a:avLst>
              <a:gd name="adj" fmla="val 122468"/>
            </a:avLst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Предметы  социально-экономического цикла. Социально-экономический профиль (пропедевтика профильного обучения) . Профильные предметы:  экономика, математика.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образование: «Школа предпринимательства»  в рамках договора с Финансовым университетом при правительстве РФ проводятся уроки финансовой грамотности.</a:t>
            </a:r>
            <a:endParaRPr lang="ru-RU" sz="900" dirty="0"/>
          </a:p>
        </p:txBody>
      </p:sp>
      <p:sp>
        <p:nvSpPr>
          <p:cNvPr id="35" name="Параллелограмм 34"/>
          <p:cNvSpPr/>
          <p:nvPr/>
        </p:nvSpPr>
        <p:spPr>
          <a:xfrm>
            <a:off x="3252916" y="139014"/>
            <a:ext cx="6586046" cy="1073259"/>
          </a:xfrm>
          <a:prstGeom prst="parallelogram">
            <a:avLst>
              <a:gd name="adj" fmla="val 78339"/>
            </a:avLst>
          </a:prstGeom>
        </p:spPr>
        <p:txBody>
          <a:bodyPr wrap="square">
            <a:spAutoFit/>
          </a:bodyPr>
          <a:lstStyle/>
          <a:p>
            <a:pPr algn="r"/>
            <a:r>
              <a:rPr lang="ru-RU" sz="750" dirty="0">
                <a:latin typeface="Times New Roman" pitchFamily="18" charset="0"/>
                <a:cs typeface="Times New Roman" pitchFamily="18" charset="0"/>
              </a:rPr>
              <a:t>                          Социально-экономический профиль. Элективные курсы: «Банки в действии», «Бизнес-                       планирование», «Правовое регулирование экономики», «Деловая бизнес этика», «Социология»,</a:t>
            </a:r>
          </a:p>
          <a:p>
            <a:pPr algn="ctr"/>
            <a:r>
              <a:rPr lang="ru-RU" sz="750" dirty="0">
                <a:latin typeface="Times New Roman" pitchFamily="18" charset="0"/>
                <a:cs typeface="Times New Roman" pitchFamily="18" charset="0"/>
              </a:rPr>
              <a:t> «Форсайт и стратегическое планирование», «Математика в экономике и банковском деле» </a:t>
            </a:r>
          </a:p>
          <a:p>
            <a:pPr algn="ctr"/>
            <a:r>
              <a:rPr lang="ru-RU" sz="750" dirty="0">
                <a:latin typeface="Times New Roman" pitchFamily="18" charset="0"/>
                <a:cs typeface="Times New Roman" pitchFamily="18" charset="0"/>
              </a:rPr>
              <a:t>(Финансовая математика). Внеурочная деятельность: «Вектор успеха» , "Навыки </a:t>
            </a:r>
            <a:r>
              <a:rPr lang="en-US" sz="750" dirty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kk-KZ" sz="750" dirty="0">
                <a:latin typeface="Times New Roman" pitchFamily="18" charset="0"/>
                <a:cs typeface="Times New Roman" pitchFamily="18" charset="0"/>
              </a:rPr>
              <a:t>века“.</a:t>
            </a:r>
          </a:p>
          <a:p>
            <a:pPr algn="ctr"/>
            <a:r>
              <a:rPr lang="kk-KZ" sz="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образование: «Школа предпринимательства». Городской проект «Открытые субботы Калужского школьника»  - игра МЭМ. Неделя науки, летняя Интеллектуальная практика.</a:t>
            </a:r>
            <a:endParaRPr lang="ru-RU" sz="7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2" y="123528"/>
            <a:ext cx="1079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547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5" y="131783"/>
            <a:ext cx="1079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564" y="0"/>
            <a:ext cx="6447501" cy="990600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НАЧАЛЬНОЕ ОБЩЕЕ ОБРАЗОВАНИЕ</a:t>
            </a:r>
            <a:endParaRPr lang="ru-RU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9737" y="455313"/>
            <a:ext cx="73191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Цель: формирование начального интереса к предметам социально-экономического цикла, представлений об экономических явлениях в окружающем мире, развитие интереса к изучению экономической действительности; способствовать развитию навыков экономического мышления, приобретению элементарных навыков поведения в условиях рынка, создание основы для дальнейшего более глубокого изучения экономики.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3345" y="1473857"/>
          <a:ext cx="7450520" cy="1844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26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26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26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26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Часы учебного плана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rgbClr val="C4C82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Внеурочная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rgbClr val="C4C82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rgbClr val="C4C82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Внеклассные мероприятия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rgbClr val="C4C82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1922"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Предметы социально-экономического направления.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Интегрированные уроки: математика + экономика, литература + финансовая грамотность, окружающий мир + экономика.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rgbClr val="CDDF8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"Занимательная грамматика" - 2 классы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tt-RU" sz="1100" b="0" kern="12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"Математика и конструирование” - 4 классы.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tt-RU" sz="1100" b="0" kern="12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"В мире цифр"- 3 класс.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Курс "Как управлять финансами» 1-4 классы 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rgbClr val="CDDF8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Курс "Школа юного предпринимателя" 1-4 классы.</a:t>
                      </a:r>
                    </a:p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соглашения сотрудниками банка проводятся уроки финансовой грамотности  во 2-4 классах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rgbClr val="CDDF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Школа </a:t>
                      </a:r>
                      <a:r>
                        <a:rPr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олимпиадника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3-4 классы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Предметные недели</a:t>
                      </a:r>
                    </a:p>
                    <a:p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rgbClr val="CDDF8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12959" r="12515"/>
          <a:stretch>
            <a:fillRect/>
          </a:stretch>
        </p:blipFill>
        <p:spPr>
          <a:xfrm>
            <a:off x="126125" y="3297301"/>
            <a:ext cx="3160986" cy="1846199"/>
          </a:xfrm>
          <a:prstGeom prst="rect">
            <a:avLst/>
          </a:prstGeom>
        </p:spPr>
      </p:pic>
      <p:pic>
        <p:nvPicPr>
          <p:cNvPr id="12" name="Picture 9" descr="C:\Users\Андрей\Desktop\WhatsApp Image 2021-03-28 at 19.24.37 (6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2650" y="3289548"/>
            <a:ext cx="1568669" cy="1853953"/>
          </a:xfrm>
          <a:prstGeom prst="rect">
            <a:avLst/>
          </a:prstGeom>
          <a:noFill/>
        </p:spPr>
      </p:pic>
      <p:pic>
        <p:nvPicPr>
          <p:cNvPr id="14" name="Picture 7" descr="C:\Users\Андрей\Desktop\0ad14cbc-6649-4335-b14b-0e1b48873e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6504" y="3272658"/>
            <a:ext cx="1403132" cy="1870842"/>
          </a:xfrm>
          <a:prstGeom prst="rect">
            <a:avLst/>
          </a:prstGeom>
          <a:noFill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 l="12398" t="5931" r="17303" b="7530"/>
          <a:stretch>
            <a:fillRect/>
          </a:stretch>
        </p:blipFill>
        <p:spPr bwMode="auto">
          <a:xfrm>
            <a:off x="5234152" y="3265816"/>
            <a:ext cx="2033752" cy="187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 descr="C:\Users\Андрей\Desktop\95d4bf84-bcb1-4656-8acd-23bdac1159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6297" y="1482226"/>
            <a:ext cx="1273111" cy="1697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24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8" y="192841"/>
            <a:ext cx="1079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156" y="138861"/>
            <a:ext cx="6447501" cy="990600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ОСНОВНОЕ ОБЩЕЕ ОБРАЗОВАНИЕ</a:t>
            </a:r>
            <a:endParaRPr lang="ru-RU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3499" y="488989"/>
            <a:ext cx="6258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Цель: формирование устойчивого интереса к предметам социально-экономического цикла, познание основных экономических категорий и законов, экономических взаимозависимостей в окружающем мире; оказание помощи в осознании своих интересов, способностей, общественных ценностей;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предпрофильное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самоопределение.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501132"/>
              </p:ext>
            </p:extLst>
          </p:nvPr>
        </p:nvGraphicFramePr>
        <p:xfrm>
          <a:off x="66675" y="1399715"/>
          <a:ext cx="7579387" cy="2179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096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99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99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9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Часы учебного плана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Внеурочная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Дополнительное 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Внеклассные мероприятия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108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Предметы  социально-экономического цикла. Социально-экономический профиль (пропедевтика профильного обучения) 8-9 классы. Профильные предметы:  экономика, математика.</a:t>
                      </a:r>
                    </a:p>
                    <a:p>
                      <a:r>
                        <a:rPr lang="ru-RU" sz="800" kern="1200" dirty="0" smtClean="0"/>
                        <a:t>Элективные курсы "</a:t>
                      </a:r>
                      <a:r>
                        <a:rPr lang="ru-RU" sz="800" kern="1200" dirty="0" err="1" smtClean="0"/>
                        <a:t>Заниматика</a:t>
                      </a:r>
                      <a:r>
                        <a:rPr lang="ru-RU" sz="800" kern="1200" dirty="0" smtClean="0"/>
                        <a:t>" 5-6 классы, "Краеведение" - 5-6 </a:t>
                      </a:r>
                      <a:r>
                        <a:rPr lang="ru-RU" sz="800" kern="1200" dirty="0" err="1" smtClean="0"/>
                        <a:t>кл</a:t>
                      </a:r>
                      <a:r>
                        <a:rPr lang="ru-RU" sz="800" kern="1200" dirty="0" smtClean="0"/>
                        <a:t>., "Шахматы" 5-6 </a:t>
                      </a:r>
                      <a:r>
                        <a:rPr lang="ru-RU" sz="800" kern="1200" dirty="0" err="1" smtClean="0"/>
                        <a:t>кл</a:t>
                      </a:r>
                      <a:r>
                        <a:rPr lang="ru-RU" sz="800" kern="1200" dirty="0" smtClean="0"/>
                        <a:t>.,</a:t>
                      </a:r>
                    </a:p>
                    <a:p>
                      <a:r>
                        <a:rPr lang="ru-RU" sz="800" kern="1200" dirty="0" smtClean="0"/>
                        <a:t>"Финансовая грамотность" - 7 классы, «Профориентация» - 7 классы. Интегрированные уроки: обществознание + финансовая грамотность - 9 классы</a:t>
                      </a:r>
                      <a:endParaRPr lang="ru-RU" sz="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rgbClr val="CDA1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«Страноведение»-9 класс</a:t>
                      </a:r>
                    </a:p>
                    <a:p>
                      <a:r>
                        <a:rPr lang="tt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"Вопрос-ответ, задача-решение" - 8 класс</a:t>
                      </a:r>
                      <a:endParaRPr lang="ru-RU" sz="11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tt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"Занимательная компьютерная графика" - 8-9 класссы</a:t>
                      </a:r>
                      <a:endParaRPr lang="ru-RU" sz="11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rgbClr val="CDA1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Курс "Школа предпринимательства"</a:t>
                      </a:r>
                    </a:p>
                    <a:p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5-9 классы.</a:t>
                      </a:r>
                    </a:p>
                    <a:p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</a:t>
                      </a:r>
                      <a:r>
                        <a:rPr lang="ru-RU" sz="11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уроках по финансовой грамотности Банка России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rgbClr val="CDA1E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олимпиадника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(5-9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l"/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Метапредметные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предметные недели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Неделя финансовой грамотности 6-7 классы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Игра "Моделирование экономики и менеджмента"8-9 классы 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дня открытых дверей проводятся мастер - классы для родителей </a:t>
                      </a:r>
                    </a:p>
                    <a:p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rgbClr val="CDA1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9" descr="C:\Users\Андрей\Desktop\WhatsApp Image 2021-03-28 at 19.24.36 (1).jpeg"/>
          <p:cNvPicPr>
            <a:picLocks noChangeAspect="1" noChangeArrowheads="1"/>
          </p:cNvPicPr>
          <p:nvPr/>
        </p:nvPicPr>
        <p:blipFill>
          <a:blip r:embed="rId3" cstate="print"/>
          <a:srcRect t="25030" r="28467"/>
          <a:stretch>
            <a:fillRect/>
          </a:stretch>
        </p:blipFill>
        <p:spPr bwMode="auto">
          <a:xfrm>
            <a:off x="0" y="3549259"/>
            <a:ext cx="2159343" cy="1594241"/>
          </a:xfrm>
          <a:prstGeom prst="rect">
            <a:avLst/>
          </a:prstGeom>
          <a:noFill/>
        </p:spPr>
      </p:pic>
      <p:pic>
        <p:nvPicPr>
          <p:cNvPr id="8" name="Picture 7" descr="C:\Users\Андрей\Desktop\WhatsApp Image 2021-03-28 at 19.24.37 (3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0165" y="3549478"/>
            <a:ext cx="2166956" cy="1594022"/>
          </a:xfrm>
          <a:prstGeom prst="rect">
            <a:avLst/>
          </a:prstGeom>
          <a:noFill/>
        </p:spPr>
      </p:pic>
      <p:pic>
        <p:nvPicPr>
          <p:cNvPr id="9" name="Picture 11" descr="C:\Users\Андрей\Desktop\WhatsApp Image 2021-03-28 at 19.24.37 (5).jpeg"/>
          <p:cNvPicPr>
            <a:picLocks noChangeAspect="1" noChangeArrowheads="1"/>
          </p:cNvPicPr>
          <p:nvPr/>
        </p:nvPicPr>
        <p:blipFill>
          <a:blip r:embed="rId5" cstate="print"/>
          <a:srcRect t="10677"/>
          <a:stretch>
            <a:fillRect/>
          </a:stretch>
        </p:blipFill>
        <p:spPr bwMode="auto">
          <a:xfrm>
            <a:off x="6808777" y="3552123"/>
            <a:ext cx="2335223" cy="1591378"/>
          </a:xfrm>
          <a:prstGeom prst="rect">
            <a:avLst/>
          </a:prstGeom>
          <a:noFill/>
        </p:spPr>
      </p:pic>
      <p:pic>
        <p:nvPicPr>
          <p:cNvPr id="10" name="Picture 3" descr="C:\Users\Андрей\Desktop\0c180172-6acc-41c2-80f2-b2a8e9c9359f.jpg"/>
          <p:cNvPicPr>
            <a:picLocks noChangeAspect="1" noChangeArrowheads="1"/>
          </p:cNvPicPr>
          <p:nvPr/>
        </p:nvPicPr>
        <p:blipFill>
          <a:blip r:embed="rId6" cstate="print"/>
          <a:srcRect t="21875" b="16736"/>
          <a:stretch>
            <a:fillRect/>
          </a:stretch>
        </p:blipFill>
        <p:spPr bwMode="auto">
          <a:xfrm>
            <a:off x="4735167" y="3572806"/>
            <a:ext cx="1918947" cy="1570694"/>
          </a:xfrm>
          <a:prstGeom prst="rect">
            <a:avLst/>
          </a:prstGeom>
          <a:noFill/>
        </p:spPr>
      </p:pic>
      <p:pic>
        <p:nvPicPr>
          <p:cNvPr id="11" name="Picture 8" descr="C:\Users\Андрей\Desktop\WhatsApp Image 2021-03-28 at 19.24.38 (2).jpeg"/>
          <p:cNvPicPr>
            <a:picLocks noChangeAspect="1" noChangeArrowheads="1"/>
          </p:cNvPicPr>
          <p:nvPr/>
        </p:nvPicPr>
        <p:blipFill>
          <a:blip r:embed="rId7" cstate="print"/>
          <a:srcRect t="13825"/>
          <a:stretch>
            <a:fillRect/>
          </a:stretch>
        </p:blipFill>
        <p:spPr bwMode="auto">
          <a:xfrm>
            <a:off x="7672816" y="1492079"/>
            <a:ext cx="1471184" cy="1936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45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4" y="132539"/>
            <a:ext cx="1079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981" y="120479"/>
            <a:ext cx="6447501" cy="676532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СРЕДНЕЕ ОБЩЕЕ ОБРАЗОВАНИЕ</a:t>
            </a:r>
            <a:endParaRPr lang="ru-RU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0643" y="592089"/>
            <a:ext cx="6348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Цель: завершение формирования информационной подготовленности в отношении значимости профильного обучения для жизненного и профессионального становления и осознанный выбор будущей профессии,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способностей применять инструменты экономического анализа различных ситуаций и фактов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микро-макроуровне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доступно объяснять выявленные закономерности.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9014" y="1557264"/>
          <a:ext cx="7469978" cy="2545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2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26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26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26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Часы учебного плана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Внеурочная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Внеклассные мероприятия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1660">
                <a:tc>
                  <a:txBody>
                    <a:bodyPr/>
                    <a:lstStyle/>
                    <a:p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Социально-экономический профиль</a:t>
                      </a:r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Профильные предметы: Экономика, математика, география. Расширенный уровень: обществознание.</a:t>
                      </a:r>
                      <a:endParaRPr lang="ru-RU" sz="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Элективные курсы: "Банки в действии","Бизнес-планирование", "Финансовая математика" - 10 класс</a:t>
                      </a:r>
                      <a:endParaRPr lang="ru-RU" sz="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"Деловая бизнес этика", "Правовое регулирование экономики", "Социология", "Форсайт и стратегическое планирование". - 11 класс</a:t>
                      </a:r>
                      <a:endParaRPr lang="ru-RU" sz="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«Вектор успеха» - 10 класс,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"Навыки </a:t>
                      </a:r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XXI</a:t>
                      </a:r>
                      <a:r>
                        <a:rPr lang="kk-KZ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века“ – 11 класс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Курс "Школа предпринимательства"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уроки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финансовой грамотности Банка России.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 экскурсии «День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открытых дверей Центрального банка России»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 "Моделирование экономики и менеджмента«</a:t>
                      </a:r>
                      <a:r>
                        <a:rPr lang="ru-RU" sz="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10-11 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классы.</a:t>
                      </a:r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Школа </a:t>
                      </a:r>
                      <a:r>
                        <a:rPr lang="ru-RU" sz="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олимпиадника</a:t>
                      </a:r>
                      <a:endParaRPr lang="ru-RU" sz="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10-11 классы</a:t>
                      </a:r>
                      <a:endParaRPr lang="ru-RU" sz="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Метапредметные</a:t>
                      </a:r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предметные недели</a:t>
                      </a:r>
                      <a:endParaRPr lang="ru-RU" sz="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800" b="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Неделя Науки</a:t>
                      </a:r>
                      <a:endParaRPr lang="ru-RU" sz="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Летняя интеллектуальная практика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"Экономически-информационный практикум. Программирование 1С, на примере 1С: Предприятие", "Финансовая математика", "Экономическая составляющая индивидуального проекта", Форсайт-сессия "Профессии будущего".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дня открытых дверей проводятся мастер - классы для родителей </a:t>
                      </a:r>
                    </a:p>
                    <a:p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3" descr="C:\Users\Андрей\Desktop\WhatsApp Image 2021-03-28 at 19.24.37.jpeg"/>
          <p:cNvPicPr>
            <a:picLocks noChangeAspect="1" noChangeArrowheads="1"/>
          </p:cNvPicPr>
          <p:nvPr/>
        </p:nvPicPr>
        <p:blipFill>
          <a:blip r:embed="rId3" cstate="print"/>
          <a:srcRect l="21195" t="30956" r="25481" b="13756"/>
          <a:stretch>
            <a:fillRect/>
          </a:stretch>
        </p:blipFill>
        <p:spPr bwMode="auto">
          <a:xfrm>
            <a:off x="1" y="3734830"/>
            <a:ext cx="1992527" cy="1408670"/>
          </a:xfrm>
          <a:prstGeom prst="rect">
            <a:avLst/>
          </a:prstGeom>
          <a:noFill/>
        </p:spPr>
      </p:pic>
      <p:pic>
        <p:nvPicPr>
          <p:cNvPr id="8" name="Picture 2" descr="C:\Users\Андрей\Desktop\WhatsApp Image 2021-03-28 at 19.24.37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299" y="3730216"/>
            <a:ext cx="1995896" cy="1413284"/>
          </a:xfrm>
          <a:prstGeom prst="rect">
            <a:avLst/>
          </a:prstGeom>
          <a:noFill/>
        </p:spPr>
      </p:pic>
      <p:pic>
        <p:nvPicPr>
          <p:cNvPr id="9" name="Picture 7" descr="C:\Users\Андрей\Desktop\WhatsApp Image 2021-03-28 at 20.01.2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2721" y="3755973"/>
            <a:ext cx="1672543" cy="1387528"/>
          </a:xfrm>
          <a:prstGeom prst="rect">
            <a:avLst/>
          </a:prstGeom>
          <a:noFill/>
        </p:spPr>
      </p:pic>
      <p:pic>
        <p:nvPicPr>
          <p:cNvPr id="10" name="Picture 6" descr="C:\Users\Андрей\Desktop\WhatsApp Image 2021-03-28 at 19.59.34.jpeg"/>
          <p:cNvPicPr>
            <a:picLocks noChangeAspect="1" noChangeArrowheads="1"/>
          </p:cNvPicPr>
          <p:nvPr/>
        </p:nvPicPr>
        <p:blipFill>
          <a:blip r:embed="rId6" cstate="print"/>
          <a:srcRect r="17647"/>
          <a:stretch>
            <a:fillRect/>
          </a:stretch>
        </p:blipFill>
        <p:spPr bwMode="auto">
          <a:xfrm>
            <a:off x="4124068" y="3740698"/>
            <a:ext cx="1686697" cy="1402802"/>
          </a:xfrm>
          <a:prstGeom prst="rect">
            <a:avLst/>
          </a:prstGeom>
          <a:noFill/>
        </p:spPr>
      </p:pic>
      <p:pic>
        <p:nvPicPr>
          <p:cNvPr id="11" name="Picture 4" descr="C:\Users\Андрей\Desktop\WhatsApp Image 2021-03-28 at 19.24.37 (1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1602" y="3779091"/>
            <a:ext cx="1572398" cy="1364410"/>
          </a:xfrm>
          <a:prstGeom prst="rect">
            <a:avLst/>
          </a:prstGeom>
          <a:noFill/>
        </p:spPr>
      </p:pic>
      <p:pic>
        <p:nvPicPr>
          <p:cNvPr id="12" name="Picture 5" descr="C:\Users\Андрей\Desktop\WhatsApp Image 2021-03-28 at 19.24.37 (4).jpeg"/>
          <p:cNvPicPr>
            <a:picLocks noChangeAspect="1" noChangeArrowheads="1"/>
          </p:cNvPicPr>
          <p:nvPr/>
        </p:nvPicPr>
        <p:blipFill>
          <a:blip r:embed="rId8" cstate="print"/>
          <a:srcRect l="26133" t="15875"/>
          <a:stretch>
            <a:fillRect/>
          </a:stretch>
        </p:blipFill>
        <p:spPr bwMode="auto">
          <a:xfrm>
            <a:off x="7691802" y="1557264"/>
            <a:ext cx="1415492" cy="1844247"/>
          </a:xfrm>
          <a:prstGeom prst="rect">
            <a:avLst/>
          </a:prstGeom>
          <a:noFill/>
        </p:spPr>
      </p:pic>
      <p:pic>
        <p:nvPicPr>
          <p:cNvPr id="2050" name="Picture 2" descr="http://ok-t.ru/studopedia/baza14/455648231075.files/image00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13" y="92039"/>
            <a:ext cx="2055587" cy="1126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ау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26" y="0"/>
            <a:ext cx="2220686" cy="1665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40" y="1655123"/>
            <a:ext cx="2508065" cy="16655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41" y="3331026"/>
            <a:ext cx="2416629" cy="18124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15" y="1665514"/>
            <a:ext cx="2357225" cy="16655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5" r="11857" b="21883"/>
          <a:stretch/>
        </p:blipFill>
        <p:spPr>
          <a:xfrm>
            <a:off x="6769953" y="3331025"/>
            <a:ext cx="2363228" cy="1799156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8650" y="3328987"/>
            <a:ext cx="24193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80860" y="1645920"/>
            <a:ext cx="2263140" cy="170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59337" y="0"/>
            <a:ext cx="1984664" cy="164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41056" y="-1"/>
            <a:ext cx="3019317" cy="165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00745" y="4341598"/>
            <a:ext cx="857991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Добро пожаловать в наш лицей!</a:t>
            </a:r>
          </a:p>
        </p:txBody>
      </p:sp>
    </p:spTree>
    <p:extLst>
      <p:ext uri="{BB962C8B-B14F-4D97-AF65-F5344CB8AC3E}">
        <p14:creationId xmlns:p14="http://schemas.microsoft.com/office/powerpoint/2010/main" val="3069369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814</Words>
  <Application>Microsoft Office PowerPoint</Application>
  <PresentationFormat>Экран (16:9)</PresentationFormat>
  <Paragraphs>92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White</vt:lpstr>
      <vt:lpstr>ФОРМИРОВАНИЕ ЭКОНОМИЧЕСКОЙ  И ФИНАНСОВОЙ КОМПЕТЕНТНОСТИ  ВСЕХ УЧАСТНИКОВ ОБРАЗОВАТЕЛЬНЫХ ОТНОШЕНИЙ  В РАМКАХ  ОБЩЕЛИЦЕЙСКОГО ПРОЕКТА  «ЭКОНОМИЧЕСКАЯ ВЕРТИКАЛЬ» </vt:lpstr>
      <vt:lpstr>Цель проекта «Экономическая вертикаль»:  создание в лицее образовательной среды, обеспечивающей формирование экономического мышления, восприимчивости к многообразию и динамичности экономических процессов, предприимчивости,  личностного роста каждого учащегося и его подготовку к полноценному и эффективному участию в общественной и профессиональной жизни.   </vt:lpstr>
      <vt:lpstr>          </vt:lpstr>
      <vt:lpstr>НАЧАЛЬНОЕ ОБЩЕЕ ОБРАЗОВАНИЕ</vt:lpstr>
      <vt:lpstr>ОСНОВНОЕ ОБЩЕЕ ОБРАЗОВАНИЕ</vt:lpstr>
      <vt:lpstr>СРЕДНЕЕ ОБЩЕЕ ОБРАЗОВАНИЕ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205</dc:creator>
  <cp:lastModifiedBy>Сидоркина С.Н.</cp:lastModifiedBy>
  <cp:revision>70</cp:revision>
  <dcterms:modified xsi:type="dcterms:W3CDTF">2026-04-15T09:39:33Z</dcterms:modified>
</cp:coreProperties>
</file>