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1" r:id="rId4"/>
    <p:sldId id="262" r:id="rId5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59" d="100"/>
          <a:sy n="159" d="100"/>
        </p:scale>
        <p:origin x="144" y="40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4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72165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9.jp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4093346"/>
            <a:ext cx="6350680" cy="913781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 Информационная кампания по финансовой грамотности </a:t>
            </a:r>
          </a:p>
          <a:p>
            <a:r>
              <a:rPr lang="ru-RU" sz="1200" dirty="0"/>
              <a:t>Наименование субъекта  </a:t>
            </a:r>
            <a:r>
              <a:rPr lang="ru-RU" sz="1200" dirty="0" smtClean="0"/>
              <a:t>Республика Мордовия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Отделение-НБ Республика Мордовия, Паненкова Марина Александровна, </a:t>
            </a:r>
          </a:p>
          <a:p>
            <a:r>
              <a:rPr lang="en-US" sz="1200" dirty="0" smtClean="0"/>
              <a:t>8</a:t>
            </a:r>
            <a:r>
              <a:rPr lang="ru-RU" sz="1200" dirty="0" smtClean="0"/>
              <a:t> </a:t>
            </a:r>
            <a:r>
              <a:rPr lang="en-US" sz="1200" dirty="0" smtClean="0"/>
              <a:t>(8342</a:t>
            </a:r>
            <a:r>
              <a:rPr lang="en-US" sz="1200" dirty="0"/>
              <a:t>) 29-01-92, 89ECO@cbr.ru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907" y="1311691"/>
            <a:ext cx="4166660" cy="1300832"/>
          </a:xfrm>
        </p:spPr>
        <p:txBody>
          <a:bodyPr>
            <a:normAutofit fontScale="90000"/>
          </a:bodyPr>
          <a:lstStyle/>
          <a:p>
            <a:r>
              <a:rPr lang="ru-RU" dirty="0"/>
              <a:t>Финансовое просвещение граждан на </a:t>
            </a:r>
            <a:r>
              <a:rPr lang="ru-RU" dirty="0" smtClean="0"/>
              <a:t>национальных языках </a:t>
            </a:r>
            <a:r>
              <a:rPr lang="ru-RU" dirty="0"/>
              <a:t>(</a:t>
            </a:r>
            <a:r>
              <a:rPr lang="ru-RU" dirty="0" err="1"/>
              <a:t>мокшанский</a:t>
            </a:r>
            <a:r>
              <a:rPr lang="ru-RU" dirty="0"/>
              <a:t> и эрзянский)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684" y="0"/>
            <a:ext cx="1685862" cy="155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Финансовое просвещение граждан на национальных языках (</a:t>
            </a:r>
            <a:r>
              <a:rPr lang="ru-RU" dirty="0" err="1"/>
              <a:t>мокшанский</a:t>
            </a:r>
            <a:r>
              <a:rPr lang="ru-RU" dirty="0"/>
              <a:t> и эрзянский)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6" y="1181099"/>
            <a:ext cx="8500766" cy="3601373"/>
          </a:xfrm>
        </p:spPr>
        <p:txBody>
          <a:bodyPr/>
          <a:lstStyle/>
          <a:p>
            <a:r>
              <a:rPr lang="ru-RU" dirty="0" smtClean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Перевод </a:t>
            </a:r>
            <a:r>
              <a:rPr lang="ru-RU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и распространение просветительского </a:t>
            </a:r>
            <a:r>
              <a:rPr lang="ru-RU" dirty="0" err="1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медиаконтента</a:t>
            </a:r>
            <a:r>
              <a:rPr lang="ru-RU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 в печатном виде (брошюры, листовки) и в социальных сетях (карточки), радиоэфиры. Проект имеет высокое социальное значение, поскольку равный доступ к достоверной актуальной информации, направленной на сохранение и рост финансового благополучия людей, должен быть у всех. Кроме того, проект способствует сохранению и развитию родных языков, а также популяризации культурных отношений и туризма. </a:t>
            </a:r>
            <a:endParaRPr lang="en-US" dirty="0" smtClean="0">
              <a:latin typeface="Raleway Medium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dirty="0" smtClean="0">
              <a:latin typeface="Raleway Medium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dirty="0">
              <a:latin typeface="Raleway Medium"/>
              <a:cs typeface="Calibri" panose="020F0502020204030204" pitchFamily="34" charset="0"/>
            </a:endParaRPr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069518"/>
              </p:ext>
            </p:extLst>
          </p:nvPr>
        </p:nvGraphicFramePr>
        <p:xfrm>
          <a:off x="633412" y="2260682"/>
          <a:ext cx="1904474" cy="2526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Acrobat Document" r:id="rId3" imgW="5667198" imgH="8020037" progId="AcroExch.Document.DC">
                  <p:embed/>
                </p:oleObj>
              </mc:Choice>
              <mc:Fallback>
                <p:oleObj name="Acrobat Document" r:id="rId3" imgW="5667198" imgH="80200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3412" y="2260682"/>
                        <a:ext cx="1904474" cy="2526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142456"/>
              </p:ext>
            </p:extLst>
          </p:nvPr>
        </p:nvGraphicFramePr>
        <p:xfrm>
          <a:off x="2801878" y="2260682"/>
          <a:ext cx="1807959" cy="2526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Acrobat Document" r:id="rId5" imgW="5667198" imgH="8020037" progId="AcroExch.Document.DC">
                  <p:embed/>
                </p:oleObj>
              </mc:Choice>
              <mc:Fallback>
                <p:oleObj name="Acrobat Document" r:id="rId5" imgW="5667198" imgH="80200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01878" y="2260682"/>
                        <a:ext cx="1807959" cy="2526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064880"/>
              </p:ext>
            </p:extLst>
          </p:nvPr>
        </p:nvGraphicFramePr>
        <p:xfrm>
          <a:off x="4873829" y="2260682"/>
          <a:ext cx="1886425" cy="2531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Acrobat Document" r:id="rId7" imgW="11629711" imgH="16325747" progId="AcroExch.Document.DC">
                  <p:embed/>
                </p:oleObj>
              </mc:Choice>
              <mc:Fallback>
                <p:oleObj name="Acrobat Document" r:id="rId7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73829" y="2260682"/>
                        <a:ext cx="1886425" cy="25311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567129"/>
              </p:ext>
            </p:extLst>
          </p:nvPr>
        </p:nvGraphicFramePr>
        <p:xfrm>
          <a:off x="7033194" y="2265366"/>
          <a:ext cx="1871170" cy="2526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Acrobat Document" r:id="rId9" imgW="11629711" imgH="16325747" progId="AcroExch.Document.DC">
                  <p:embed/>
                </p:oleObj>
              </mc:Choice>
              <mc:Fallback>
                <p:oleObj name="Acrobat Document" r:id="rId9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033194" y="2265366"/>
                        <a:ext cx="1871170" cy="2526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Финансовое просвещение граждан на национальных языках (</a:t>
            </a:r>
            <a:r>
              <a:rPr lang="ru-RU" dirty="0" err="1"/>
              <a:t>мокшанский</a:t>
            </a:r>
            <a:r>
              <a:rPr lang="ru-RU" dirty="0"/>
              <a:t> и эрзянский)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Переведенные на национальные языки (</a:t>
            </a:r>
            <a:r>
              <a:rPr lang="ru-RU" dirty="0" err="1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мокшанский</a:t>
            </a:r>
            <a:r>
              <a:rPr lang="ru-RU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 и эрзянский) информационные материалы распространяются во всех муниципальных районах Республики </a:t>
            </a:r>
            <a:r>
              <a:rPr lang="ru-RU" dirty="0" smtClean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Мордовия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охватывает взрослое </a:t>
            </a:r>
            <a:r>
              <a:rPr lang="ru-RU" dirty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население, </a:t>
            </a:r>
            <a:r>
              <a:rPr lang="ru-RU" dirty="0" smtClean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пенсионеров </a:t>
            </a:r>
            <a:r>
              <a:rPr lang="ru-RU" dirty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err="1" smtClean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предпенсионеров</a:t>
            </a:r>
            <a:r>
              <a:rPr lang="ru-RU" dirty="0" smtClean="0">
                <a:latin typeface="Raleway Medium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Raleway Med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134160"/>
              </p:ext>
            </p:extLst>
          </p:nvPr>
        </p:nvGraphicFramePr>
        <p:xfrm>
          <a:off x="6848540" y="1797269"/>
          <a:ext cx="2010213" cy="298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Acrobat Document" r:id="rId3" imgW="11629711" imgH="16325747" progId="AcroExch.Document.DC">
                  <p:embed/>
                </p:oleObj>
              </mc:Choice>
              <mc:Fallback>
                <p:oleObj name="Acrobat Document" r:id="rId3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48540" y="1797269"/>
                        <a:ext cx="2010213" cy="2985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490311"/>
              </p:ext>
            </p:extLst>
          </p:nvPr>
        </p:nvGraphicFramePr>
        <p:xfrm>
          <a:off x="4515243" y="1797269"/>
          <a:ext cx="2186787" cy="2985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Acrobat Document" r:id="rId5" imgW="11629711" imgH="16325747" progId="AcroExch.Document.DC">
                  <p:embed/>
                </p:oleObj>
              </mc:Choice>
              <mc:Fallback>
                <p:oleObj name="Acrobat Document" r:id="rId5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5243" y="1797269"/>
                        <a:ext cx="2186787" cy="2985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95" y="1797269"/>
            <a:ext cx="3662438" cy="296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Финансовое просвещение граждан на национальных языках (</a:t>
            </a:r>
            <a:r>
              <a:rPr lang="ru-RU" dirty="0" err="1"/>
              <a:t>мокшанский</a:t>
            </a:r>
            <a:r>
              <a:rPr lang="ru-RU" dirty="0"/>
              <a:t> и эрзянский)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536" y="1181099"/>
            <a:ext cx="8652116" cy="3662067"/>
          </a:xfrm>
        </p:spPr>
        <p:txBody>
          <a:bodyPr/>
          <a:lstStyle/>
          <a:p>
            <a:r>
              <a:rPr lang="ru-RU" sz="1200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Возможно тиражировать просветительский контент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Raleway Medium"/>
                <a:ea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200" dirty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регионы РФ, где существуют крупные национальные диаспоры</a:t>
            </a:r>
            <a:r>
              <a:rPr lang="ru-RU" sz="1200" dirty="0" smtClean="0">
                <a:latin typeface="Raleway Medium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ru-RU" sz="12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103396"/>
              </p:ext>
            </p:extLst>
          </p:nvPr>
        </p:nvGraphicFramePr>
        <p:xfrm>
          <a:off x="426306" y="1671146"/>
          <a:ext cx="1963746" cy="306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Acrobat Document" r:id="rId3" imgW="11629711" imgH="16344861" progId="AcroExch.Document.DC">
                  <p:embed/>
                </p:oleObj>
              </mc:Choice>
              <mc:Fallback>
                <p:oleObj name="Acrobat Document" r:id="rId3" imgW="11629711" imgH="1634486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306" y="1671146"/>
                        <a:ext cx="1963746" cy="3064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599707"/>
              </p:ext>
            </p:extLst>
          </p:nvPr>
        </p:nvGraphicFramePr>
        <p:xfrm>
          <a:off x="2597160" y="1671145"/>
          <a:ext cx="1892850" cy="306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Acrobat Document" r:id="rId5" imgW="11629711" imgH="16344861" progId="AcroExch.Document.DC">
                  <p:embed/>
                </p:oleObj>
              </mc:Choice>
              <mc:Fallback>
                <p:oleObj name="Acrobat Document" r:id="rId5" imgW="11629711" imgH="1634486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7160" y="1671145"/>
                        <a:ext cx="1892850" cy="3064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776563"/>
              </p:ext>
            </p:extLst>
          </p:nvPr>
        </p:nvGraphicFramePr>
        <p:xfrm>
          <a:off x="4697118" y="1671146"/>
          <a:ext cx="1892868" cy="306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Acrobat Document" r:id="rId7" imgW="11629711" imgH="16325747" progId="AcroExch.Document.DC">
                  <p:embed/>
                </p:oleObj>
              </mc:Choice>
              <mc:Fallback>
                <p:oleObj name="Acrobat Document" r:id="rId7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97118" y="1671146"/>
                        <a:ext cx="1892868" cy="3064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774689"/>
              </p:ext>
            </p:extLst>
          </p:nvPr>
        </p:nvGraphicFramePr>
        <p:xfrm>
          <a:off x="6861668" y="1671145"/>
          <a:ext cx="1878735" cy="306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Acrobat Document" r:id="rId9" imgW="11629711" imgH="16325747" progId="AcroExch.Document.DC">
                  <p:embed/>
                </p:oleObj>
              </mc:Choice>
              <mc:Fallback>
                <p:oleObj name="Acrobat Document" r:id="rId9" imgW="11629711" imgH="163257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61668" y="1671145"/>
                        <a:ext cx="1878735" cy="3064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167</Words>
  <Application>Microsoft Office PowerPoint</Application>
  <PresentationFormat>Экран (16:9)</PresentationFormat>
  <Paragraphs>12</Paragraphs>
  <Slides>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Calibri</vt:lpstr>
      <vt:lpstr>Helvetica Neue</vt:lpstr>
      <vt:lpstr>Helvetica Neue Light</vt:lpstr>
      <vt:lpstr>Helvetica Neue Medium</vt:lpstr>
      <vt:lpstr>Proxima Nova Rg</vt:lpstr>
      <vt:lpstr>Raleway Medium</vt:lpstr>
      <vt:lpstr>Symbol</vt:lpstr>
      <vt:lpstr>Times New Roman</vt:lpstr>
      <vt:lpstr>White</vt:lpstr>
      <vt:lpstr>Acrobat Document</vt:lpstr>
      <vt:lpstr>Финансовое просвещение граждан на национальных языках (мокшанский и эрзянский)</vt:lpstr>
      <vt:lpstr>Финансовое просвещение граждан на национальных языках (мокшанский и эрзянский)</vt:lpstr>
      <vt:lpstr>Финансовое просвещение граждан на национальных языках (мокшанский и эрзянский)</vt:lpstr>
      <vt:lpstr>Финансовое просвещение граждан на национальных языках (мокшанский и эрзянский)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Назарова Р.Р.</cp:lastModifiedBy>
  <cp:revision>78</cp:revision>
  <cp:lastPrinted>2026-03-26T14:26:31Z</cp:lastPrinted>
  <dcterms:modified xsi:type="dcterms:W3CDTF">2026-04-16T08:17:20Z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