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60" r:id="rId3"/>
    <p:sldId id="261" r:id="rId4"/>
    <p:sldId id="262" r:id="rId5"/>
    <p:sldId id="263" r:id="rId6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220"/>
    <p:restoredTop sz="95407" autoAdjust="0"/>
  </p:normalViewPr>
  <p:slideViewPr>
    <p:cSldViewPr snapToGrid="0" snapToObjects="1" showGuides="1">
      <p:cViewPr varScale="1">
        <p:scale>
          <a:sx n="118" d="100"/>
          <a:sy n="118" d="100"/>
        </p:scale>
        <p:origin x="-346" y="-72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6608962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735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xmlns="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xmlns="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xmlns="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xmlns="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xmlns="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xmlns="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xmlns="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9" y="3876541"/>
            <a:ext cx="6350680" cy="1019378"/>
          </a:xfrm>
        </p:spPr>
        <p:txBody>
          <a:bodyPr>
            <a:noAutofit/>
          </a:bodyPr>
          <a:lstStyle/>
          <a:p>
            <a:r>
              <a:rPr lang="ru-RU" sz="1200" dirty="0" smtClean="0"/>
              <a:t>Направление </a:t>
            </a:r>
            <a:r>
              <a:rPr lang="ru-RU" sz="1200" dirty="0" smtClean="0"/>
              <a:t>практики: </a:t>
            </a:r>
            <a:r>
              <a:rPr lang="ru-RU" sz="1200" dirty="0"/>
              <a:t>специальные проекты для людей</a:t>
            </a:r>
            <a:r>
              <a:rPr lang="ru-RU" sz="1200" dirty="0" smtClean="0"/>
              <a:t>̆ старшего </a:t>
            </a:r>
            <a:r>
              <a:rPr lang="ru-RU" sz="1200" dirty="0"/>
              <a:t>возраста </a:t>
            </a:r>
          </a:p>
          <a:p>
            <a:r>
              <a:rPr lang="ru-RU" sz="1200" dirty="0"/>
              <a:t>Наименование </a:t>
            </a:r>
            <a:r>
              <a:rPr lang="ru-RU" sz="1200" dirty="0" smtClean="0"/>
              <a:t>субъекта: Республика Мордовия </a:t>
            </a:r>
            <a:endParaRPr lang="ru-RU" sz="1200" dirty="0"/>
          </a:p>
          <a:p>
            <a:r>
              <a:rPr lang="ru-RU" sz="1200" dirty="0"/>
              <a:t>Автор практики: </a:t>
            </a:r>
            <a:r>
              <a:rPr lang="ru-RU" sz="1200" dirty="0" smtClean="0"/>
              <a:t>ГКУ «Социальная защита населения по </a:t>
            </a:r>
            <a:r>
              <a:rPr lang="ru-RU" sz="1200" dirty="0" err="1" smtClean="0"/>
              <a:t>Атяшевскому</a:t>
            </a:r>
            <a:r>
              <a:rPr lang="ru-RU" sz="1200" dirty="0" smtClean="0"/>
              <a:t> району </a:t>
            </a:r>
            <a:r>
              <a:rPr lang="ru-RU" sz="1200" dirty="0" smtClean="0"/>
              <a:t>РМ», </a:t>
            </a:r>
            <a:r>
              <a:rPr lang="ru-RU" sz="1200" dirty="0" err="1" smtClean="0"/>
              <a:t>Тюгашкина</a:t>
            </a:r>
            <a:r>
              <a:rPr lang="ru-RU" sz="1200" dirty="0" smtClean="0"/>
              <a:t> Светлана Валерьевна,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8(83434)22296,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szn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atah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mordovia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ru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237" y="1023870"/>
            <a:ext cx="4101374" cy="1185166"/>
          </a:xfrm>
        </p:spPr>
        <p:txBody>
          <a:bodyPr>
            <a:normAutofit/>
          </a:bodyPr>
          <a:lstStyle/>
          <a:p>
            <a:r>
              <a:rPr lang="ru-RU" dirty="0" smtClean="0"/>
              <a:t>ФИНАНСОВАЯ СТАБИЛЬНОСТЬ </a:t>
            </a:r>
            <a:endParaRPr lang="ru-RU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игры: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0C12EB-82B2-0FD7-8F9C-1318B2631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spcBef>
                <a:spcPts val="0"/>
              </a:spcBef>
              <a:spcAft>
                <a:spcPts val="0"/>
              </a:spcAft>
            </a:pPr>
            <a:r>
              <a:rPr lang="ru-RU" b="1" dirty="0"/>
              <a:t>Н</a:t>
            </a:r>
            <a:r>
              <a:rPr lang="ru-RU" b="1" dirty="0" smtClean="0"/>
              <a:t>аучить </a:t>
            </a:r>
            <a:r>
              <a:rPr lang="ru-RU" b="1" dirty="0"/>
              <a:t>пожилых людей грамотно управлять семейным бюджетом, планировать расходы и избегать распространенных ошибок в расходовании денежных средств. </a:t>
            </a:r>
            <a:endParaRPr lang="ru-RU" b="1" dirty="0" smtClean="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Настольная </a:t>
            </a:r>
            <a:r>
              <a:rPr lang="ru-RU" b="1" dirty="0" smtClean="0"/>
              <a:t>игра </a:t>
            </a:r>
            <a:r>
              <a:rPr lang="ru-RU" b="1" dirty="0"/>
              <a:t>также направлена на развитие навыков рационального планирования и экономии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62" y="1760375"/>
            <a:ext cx="2494383" cy="24943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8565" y="1972258"/>
            <a:ext cx="2114552" cy="211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839140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121892"/>
            <a:ext cx="6888265" cy="381961"/>
          </a:xfrm>
        </p:spPr>
        <p:txBody>
          <a:bodyPr/>
          <a:lstStyle/>
          <a:p>
            <a:r>
              <a:rPr lang="ru-RU" u="sng" dirty="0"/>
              <a:t>Основные правила и процесс игры: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C3828F-3B8C-C8DC-8AC9-F89B865E7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139" y="547396"/>
            <a:ext cx="8640147" cy="3914581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000" b="1" dirty="0"/>
              <a:t>1. Каждый игрок получает карточку персонажа («пенсионера»), характеризующего типичный семейный профиль пенсионера </a:t>
            </a:r>
            <a:endParaRPr lang="ru-RU" sz="1000" b="1" dirty="0" smtClean="0"/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 smtClean="0"/>
              <a:t>       с </a:t>
            </a:r>
            <a:r>
              <a:rPr lang="ru-RU" sz="1000" b="1" dirty="0"/>
              <a:t>определённым уровнем дохода и набора обязательных расходов</a:t>
            </a:r>
            <a:r>
              <a:rPr lang="ru-RU" sz="1000" b="1" dirty="0" smtClean="0"/>
              <a:t>.</a:t>
            </a:r>
            <a:endParaRPr lang="ru-RU" sz="1000" dirty="0"/>
          </a:p>
          <a:p>
            <a:r>
              <a:rPr lang="ru-RU" sz="1000" b="1" dirty="0"/>
              <a:t>2. Игровое пространство представлено картой города, на которой расположены разные места, связанные с тратами и экономическими возможностями (магазины, аптеки, поликлиники, банки, налоговые инспекции и др</a:t>
            </a:r>
            <a:r>
              <a:rPr lang="ru-RU" sz="1000" b="1" dirty="0" smtClean="0"/>
              <a:t>.).</a:t>
            </a:r>
            <a:endParaRPr lang="ru-RU" sz="1000" dirty="0"/>
          </a:p>
          <a:p>
            <a:r>
              <a:rPr lang="ru-RU" sz="1000" b="1" dirty="0"/>
              <a:t>3. Основная механика игры строится вокруг перемещения фишек по карте и принятия экономических решений в зависимости от ситуаций, возникающих в каждом </a:t>
            </a:r>
            <a:r>
              <a:rPr lang="ru-RU" sz="1000" b="1" dirty="0" smtClean="0"/>
              <a:t>месте.</a:t>
            </a:r>
            <a:endParaRPr lang="ru-RU" sz="1000" dirty="0"/>
          </a:p>
          <a:p>
            <a:pPr marL="0" indent="0">
              <a:buNone/>
            </a:pPr>
            <a:r>
              <a:rPr lang="ru-RU" sz="1000" b="1" i="1" dirty="0" smtClean="0"/>
              <a:t>Например</a:t>
            </a:r>
            <a:r>
              <a:rPr lang="ru-RU" sz="1000" b="1" i="1" dirty="0"/>
              <a:t>:</a:t>
            </a:r>
            <a:endParaRPr lang="ru-RU" sz="1000" dirty="0"/>
          </a:p>
          <a:p>
            <a:r>
              <a:rPr lang="ru-RU" sz="1000" b="1" dirty="0"/>
              <a:t>   - Посещение магазина позволяет сделать покупки продуктов первой необходимости, либо сэкономить, используя скидки или акции.</a:t>
            </a:r>
            <a:endParaRPr lang="ru-RU" sz="1000" dirty="0"/>
          </a:p>
          <a:p>
            <a:r>
              <a:rPr lang="ru-RU" sz="1000" b="1" dirty="0"/>
              <a:t>   - Визит в больницу даёт выбор — оплатить лечение самостоятельно или воспользоваться страховкой.</a:t>
            </a:r>
            <a:endParaRPr lang="ru-RU" sz="1000" dirty="0"/>
          </a:p>
          <a:p>
            <a:r>
              <a:rPr lang="ru-RU" sz="1000" b="1" dirty="0"/>
              <a:t>   - Банк предлагает услугу открытия вклада, кредиты или консультации по инвестициям</a:t>
            </a:r>
            <a:r>
              <a:rPr lang="ru-RU" sz="1000" b="1" dirty="0" smtClean="0"/>
              <a:t>.</a:t>
            </a:r>
            <a:endParaRPr lang="ru-RU" sz="1000" dirty="0"/>
          </a:p>
          <a:p>
            <a:r>
              <a:rPr lang="ru-RU" sz="1000" b="1" dirty="0"/>
              <a:t>4. В процессе игры участникам предлагаются разнообразные события и сценарии («форс-мажор») вроде неожиданных медицинских расходов, ремонта квартиры или случайных доходов (например, возврат налога</a:t>
            </a:r>
            <a:r>
              <a:rPr lang="ru-RU" sz="1000" b="1" dirty="0" smtClean="0"/>
              <a:t>).</a:t>
            </a:r>
            <a:endParaRPr lang="ru-RU" sz="1000" dirty="0"/>
          </a:p>
          <a:p>
            <a:r>
              <a:rPr lang="ru-RU" sz="1000" b="1" dirty="0"/>
              <a:t>5. Регулярно проводятся конкурсы на лучший финансовый менеджмент, поощряющие игроков, успешно управлявших своим бюджетом</a:t>
            </a:r>
            <a:r>
              <a:rPr lang="ru-RU" sz="1000" b="1" dirty="0" smtClean="0"/>
              <a:t>.</a:t>
            </a:r>
            <a:endParaRPr lang="ru-RU" sz="1000" dirty="0"/>
          </a:p>
          <a:p>
            <a:r>
              <a:rPr lang="ru-RU" sz="1000" b="1" dirty="0"/>
              <a:t>6. Победителем становится игрок или команда, сумевшие достичь наибольшего уровня финансовой стабильности (накопления плюс баланс семейного бюджета) к концу игры.</a:t>
            </a:r>
            <a:endParaRPr lang="ru-RU" sz="1000" dirty="0"/>
          </a:p>
          <a:p>
            <a:r>
              <a:rPr lang="ru-RU" sz="1000" b="1" dirty="0"/>
              <a:t> </a:t>
            </a:r>
            <a:r>
              <a:rPr lang="ru-RU" sz="1000" b="1" u="sng" dirty="0"/>
              <a:t>Дополнительные элементы игры:</a:t>
            </a:r>
            <a:endParaRPr lang="ru-RU" sz="1000" dirty="0"/>
          </a:p>
          <a:p>
            <a:r>
              <a:rPr lang="ru-RU" sz="1000" b="1" dirty="0"/>
              <a:t>- Карточки событий («Что бы вы сделали?»)</a:t>
            </a:r>
            <a:endParaRPr lang="ru-RU" sz="1000" dirty="0"/>
          </a:p>
          <a:p>
            <a:r>
              <a:rPr lang="ru-RU" sz="1000" b="1" dirty="0"/>
              <a:t>- Таблица учета доходов и расходов</a:t>
            </a:r>
            <a:endParaRPr lang="ru-RU" sz="1000" dirty="0"/>
          </a:p>
          <a:p>
            <a:r>
              <a:rPr lang="ru-RU" sz="1000" b="1" dirty="0"/>
              <a:t>- Учебные пособия по основным финансовым инструментам и принципам разумного финансового поведения</a:t>
            </a:r>
            <a:endParaRPr lang="ru-RU" sz="1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1819915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629618-E0AE-42D3-03C9-6DF0DBC91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Достигнутые </a:t>
            </a:r>
            <a:r>
              <a:rPr lang="ru-RU" dirty="0" smtClean="0"/>
              <a:t>результаты: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0673A8-B00F-A3B0-F3B1-ED0F0C0EA7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Количественные результаты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Общее количество участников: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более 200 пенсионеров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Проведено игровых сессий: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15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Средний охват за одну встречу: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8-10 человек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Доля участников, освоивших базовые навыки планирования бюджета: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85%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Количество участников, применяющих новые знания на практике: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70%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Качественные результаты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Повышение финансовой грамотности среди пожилых людей: участники научились составлять и контролировать семейный бюджет, планировать расходы и избегать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типичных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финансовых ошибок;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Развитие навыков рационального планирования и экономии: пенсионеры стали более осознанно подходить к расходам;</a:t>
            </a:r>
          </a:p>
          <a:p>
            <a:pPr lvl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Улучшение психологического состояния: игра способствовала развитию уверенности в управлении личными финансами, снижению тревожности по поводу денежных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вопросов.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937616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629618-E0AE-42D3-03C9-6DF0DBC91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Возможности и инструменты для </a:t>
            </a:r>
            <a:r>
              <a:rPr lang="ru-RU" dirty="0" smtClean="0"/>
              <a:t>тиражирования: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0673A8-B00F-A3B0-F3B1-ED0F0C0EA7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/>
              <a:t>Тиражирование практики возможно как на региональном, так и на федеральном уровне. </a:t>
            </a:r>
            <a:endParaRPr lang="ru-RU" sz="1400" b="1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 smtClean="0"/>
              <a:t>Для </a:t>
            </a:r>
            <a:r>
              <a:rPr lang="ru-RU" sz="1400" b="1" dirty="0"/>
              <a:t>этого могут использоваться следующие возможности и инструменты:</a:t>
            </a:r>
          </a:p>
          <a:p>
            <a:pPr marL="0" lvl="0" indent="0">
              <a:buNone/>
            </a:pPr>
            <a:r>
              <a:rPr lang="ru-RU" sz="1400" b="1" dirty="0"/>
              <a:t>Методические материалы</a:t>
            </a:r>
            <a:endParaRPr lang="ru-RU" sz="1400" dirty="0"/>
          </a:p>
          <a:p>
            <a:pPr lvl="0"/>
            <a:r>
              <a:rPr lang="ru-RU" sz="1400" dirty="0"/>
              <a:t>Разработка и печать комплектов игры (карта, правила, игровые поля)</a:t>
            </a:r>
          </a:p>
          <a:p>
            <a:pPr marL="0" lvl="0" indent="0">
              <a:buNone/>
            </a:pPr>
            <a:r>
              <a:rPr lang="ru-RU" sz="1400" b="1" dirty="0"/>
              <a:t>Партнерство и сетевое взаимодействие</a:t>
            </a:r>
            <a:endParaRPr lang="ru-RU" sz="1400" dirty="0"/>
          </a:p>
          <a:p>
            <a:pPr lvl="0"/>
            <a:r>
              <a:rPr lang="ru-RU" sz="1400" dirty="0"/>
              <a:t>Привлечение некоммерческих организаций и волонтерских движений для распространения практики;</a:t>
            </a:r>
          </a:p>
          <a:p>
            <a:pPr marL="0" lvl="0" indent="0">
              <a:buNone/>
            </a:pPr>
            <a:r>
              <a:rPr lang="ru-RU" sz="1400" b="1" dirty="0"/>
              <a:t>Информационная поддержка</a:t>
            </a:r>
            <a:endParaRPr lang="ru-RU" sz="1400" dirty="0"/>
          </a:p>
          <a:p>
            <a:pPr lvl="0"/>
            <a:r>
              <a:rPr lang="ru-RU" sz="1400" dirty="0"/>
              <a:t>Размещение информации о практике на профильных порталах, в социальных сетях;</a:t>
            </a:r>
          </a:p>
          <a:p>
            <a:pPr lvl="0"/>
            <a:r>
              <a:rPr lang="ru-RU" sz="1400" dirty="0"/>
              <a:t>Публикация статей и кейсов в СМИ, тематических изданиях;</a:t>
            </a:r>
          </a:p>
          <a:p>
            <a:r>
              <a:rPr lang="ru-RU" sz="1400" dirty="0"/>
              <a:t>Организация презентаций и демонстрационных сессий на конференциях и форумах. </a:t>
            </a:r>
          </a:p>
        </p:txBody>
      </p:sp>
    </p:spTree>
    <p:extLst>
      <p:ext uri="{BB962C8B-B14F-4D97-AF65-F5344CB8AC3E}">
        <p14:creationId xmlns:p14="http://schemas.microsoft.com/office/powerpoint/2010/main" xmlns="" val="33753364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</TotalTime>
  <Words>489</Words>
  <Application>Microsoft Office PowerPoint</Application>
  <PresentationFormat>Экран (16:9)</PresentationFormat>
  <Paragraphs>45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White</vt:lpstr>
      <vt:lpstr>ФИНАНСОВАЯ СТАБИЛЬНОСТЬ </vt:lpstr>
      <vt:lpstr>Цель игры:</vt:lpstr>
      <vt:lpstr>Основные правила и процесс игры:</vt:lpstr>
      <vt:lpstr>Достигнутые результаты:</vt:lpstr>
      <vt:lpstr>Возможности и инструменты для тиражирования: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Насибуллина София Хаммятовна</dc:creator>
  <cp:lastModifiedBy>syromyasovatn</cp:lastModifiedBy>
  <cp:revision>64</cp:revision>
  <cp:lastPrinted>2026-03-26T14:26:31Z</cp:lastPrinted>
  <dcterms:modified xsi:type="dcterms:W3CDTF">2026-04-10T08:23:02Z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