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0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258" r:id="rId5"/>
    <p:sldId id="271" r:id="rId6"/>
    <p:sldId id="272" r:id="rId7"/>
    <p:sldId id="273" r:id="rId8"/>
    <p:sldId id="269" r:id="rId9"/>
    <p:sldId id="264" r:id="rId10"/>
    <p:sldId id="260" r:id="rId11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79" userDrawn="1">
          <p15:clr>
            <a:srgbClr val="A4A3A4"/>
          </p15:clr>
        </p15:guide>
        <p15:guide id="4" pos="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44" y="52"/>
      </p:cViewPr>
      <p:guideLst>
        <p:guide orient="horz" pos="179"/>
        <p:guide pos="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ebp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26436" y="3925772"/>
            <a:ext cx="8055681" cy="80257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Финансовое просвещение детей и молодежи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Свердловская область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Автор практики: Региональный центр финансовой грамотности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Оболенская Алена Германовна, 8 (343) 283-10-88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rcfg_so@mail.ru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" y="1064260"/>
            <a:ext cx="8383270" cy="881380"/>
          </a:xfrm>
        </p:spPr>
        <p:txBody>
          <a:bodyPr>
            <a:normAutofit/>
          </a:bodyPr>
          <a:lstStyle/>
          <a:p>
            <a:pPr algn="ctr"/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Инвестиционная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грамотность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осмотрительное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поведение</a:t>
            </a:r>
            <a:endParaRPr lang="en-US" altLang="en-US" sz="1800" dirty="0">
              <a:solidFill>
                <a:schemeClr val="accent5">
                  <a:lumMod val="50000"/>
                </a:schemeClr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Герб Свердловской области — Википеди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1" y="24472"/>
            <a:ext cx="1437922" cy="10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88265" y="1050290"/>
            <a:ext cx="1606550" cy="2616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Свердловская область  </a:t>
            </a:r>
            <a:endParaRPr kumimoji="0" lang="ru-RU" altLang="en-US" sz="9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595" y="724535"/>
            <a:ext cx="4137025" cy="3463290"/>
          </a:xfrm>
        </p:spPr>
        <p:txBody>
          <a:bodyPr/>
          <a:lstStyle/>
          <a:p>
            <a:pPr indent="47879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Развить навык финансового и инвестиционного планирования, закрепить навык осмотрительного поведения, включить элементы финансовой культуры в ежедневный график взрослых людей. </a:t>
            </a:r>
            <a:endParaRPr 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7879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организован РЦФГ Свердловской области проводится очно и онлайн.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Изображение 8" descr="13.05.2025_2"/>
          <p:cNvPicPr>
            <a:picLocks noChangeAspect="1"/>
          </p:cNvPicPr>
          <p:nvPr/>
        </p:nvPicPr>
        <p:blipFill>
          <a:blip r:embed="rId1"/>
          <a:srcRect t="40716"/>
          <a:stretch>
            <a:fillRect/>
          </a:stretch>
        </p:blipFill>
        <p:spPr>
          <a:xfrm>
            <a:off x="4382770" y="1231265"/>
            <a:ext cx="4761230" cy="28124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8270" y="828675"/>
            <a:ext cx="3823249" cy="3486150"/>
          </a:xfrm>
        </p:spPr>
        <p:txBody>
          <a:bodyPr/>
          <a:lstStyle/>
          <a:p>
            <a:pPr indent="478790" algn="just">
              <a:buNone/>
            </a:pPr>
            <a:r>
              <a:rPr lang="ru-RU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рамках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встреч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муниципальных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региона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аппаратных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совещаниях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планерках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выделенных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78790" algn="just">
              <a:buNone/>
            </a:pP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Активные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участники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получают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призы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. </a:t>
            </a:r>
            <a:endParaRPr lang="ru-RU" sz="1800" dirty="0"/>
          </a:p>
          <a:p>
            <a:pPr indent="478790" algn="just">
              <a:buNone/>
            </a:pP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Замещающая рамка рисунка 10"/>
          <p:cNvSpPr/>
          <p:nvPr>
            <p:ph type="pic" sz="quarter" idx="10"/>
          </p:nvPr>
        </p:nvSpPr>
        <p:spPr/>
      </p:sp>
      <p:pic>
        <p:nvPicPr>
          <p:cNvPr id="12" name="Изображение 11" descr="22.05.2025_1"/>
          <p:cNvPicPr>
            <a:picLocks noChangeAspect="1"/>
          </p:cNvPicPr>
          <p:nvPr/>
        </p:nvPicPr>
        <p:blipFill>
          <a:blip r:embed="rId1"/>
          <a:srcRect l="5546" t="12815" r="7231" b="7444"/>
          <a:stretch>
            <a:fillRect/>
          </a:stretch>
        </p:blipFill>
        <p:spPr>
          <a:xfrm>
            <a:off x="3985895" y="1181100"/>
            <a:ext cx="5158105" cy="3536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9260" y="828675"/>
            <a:ext cx="8437245" cy="1508125"/>
          </a:xfrm>
        </p:spPr>
        <p:txBody>
          <a:bodyPr/>
          <a:lstStyle/>
          <a:p>
            <a:pPr indent="478790" algn="just">
              <a:buNone/>
            </a:pP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В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целях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формирования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финансовой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культуры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среди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экономически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активных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взрослых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граждан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для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расширения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знаний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о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новых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финансовых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инструментах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и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возможностях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долгосрочного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инвестирования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,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закреплению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навыков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финансового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планирования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и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осмотрительного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поведения</a:t>
            </a:r>
            <a:r>
              <a:rPr lang="ru-RU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.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Изображение 12" descr="22.05.2025_1"/>
          <p:cNvPicPr>
            <a:picLocks noChangeAspect="1"/>
          </p:cNvPicPr>
          <p:nvPr/>
        </p:nvPicPr>
        <p:blipFill>
          <a:blip r:embed="rId1"/>
          <a:srcRect l="3694" t="24889" r="870" b="26938"/>
          <a:stretch>
            <a:fillRect/>
          </a:stretch>
        </p:blipFill>
        <p:spPr>
          <a:xfrm>
            <a:off x="1946910" y="2485390"/>
            <a:ext cx="6544945" cy="24777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3412" y="192015"/>
            <a:ext cx="6888265" cy="682727"/>
          </a:xfrm>
        </p:spPr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3830" y="447040"/>
            <a:ext cx="8669655" cy="1819275"/>
          </a:xfrm>
        </p:spPr>
        <p:txBody>
          <a:bodyPr/>
          <a:lstStyle/>
          <a:p>
            <a:pPr>
              <a:buNone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Раздается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информационный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материал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виде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инфографики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встречах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участием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экспертов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т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ч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докторов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наук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волонтеров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финансового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просвещения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сотрудников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финансовых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институтов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мультимедиа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мини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заданиями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Проводится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очно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и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US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онлайн</a:t>
            </a:r>
            <a:r>
              <a:rPr lang="en-US" altLang="ru-RU" sz="1800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.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Изображение 12" descr="22.05.2025_2"/>
          <p:cNvPicPr>
            <a:picLocks noChangeAspect="1"/>
          </p:cNvPicPr>
          <p:nvPr/>
        </p:nvPicPr>
        <p:blipFill>
          <a:blip r:embed="rId1"/>
          <a:srcRect t="29926"/>
          <a:stretch>
            <a:fillRect/>
          </a:stretch>
        </p:blipFill>
        <p:spPr>
          <a:xfrm>
            <a:off x="2810510" y="2074545"/>
            <a:ext cx="6333490" cy="2994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3730" y="694690"/>
            <a:ext cx="3823335" cy="93599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Целевая аудитория: взрослое население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Охват целевой аудитории: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от 5000 человек/год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Изображение 11" descr="5472195081848095563"/>
          <p:cNvPicPr>
            <a:picLocks noChangeAspect="1"/>
          </p:cNvPicPr>
          <p:nvPr/>
        </p:nvPicPr>
        <p:blipFill>
          <a:blip r:embed="rId1"/>
          <a:srcRect t="37827" r="13254"/>
          <a:stretch>
            <a:fillRect/>
          </a:stretch>
        </p:blipFill>
        <p:spPr>
          <a:xfrm>
            <a:off x="6567170" y="694690"/>
            <a:ext cx="2576830" cy="2463165"/>
          </a:xfrm>
          <a:prstGeom prst="rect">
            <a:avLst/>
          </a:prstGeom>
        </p:spPr>
      </p:pic>
      <p:pic>
        <p:nvPicPr>
          <p:cNvPr id="13" name="Изображение 12" descr="В.Пышма1"/>
          <p:cNvPicPr>
            <a:picLocks noChangeAspect="1"/>
          </p:cNvPicPr>
          <p:nvPr/>
        </p:nvPicPr>
        <p:blipFill>
          <a:blip r:embed="rId2"/>
          <a:srcRect t="4272" b="31272"/>
          <a:stretch>
            <a:fillRect/>
          </a:stretch>
        </p:blipFill>
        <p:spPr>
          <a:xfrm>
            <a:off x="0" y="1879600"/>
            <a:ext cx="6939915" cy="3121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Инвестиционная грамотность и осмотрительное поведение для взрослых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20" y="1009015"/>
            <a:ext cx="3823249" cy="348615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•	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ежегодные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выезды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в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территории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в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течение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уже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5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лет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;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lvl="0" indent="0">
              <a:buNone/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•	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очный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формат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для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представителей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коллективов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от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15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до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200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человек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(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от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вместимости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зала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);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lvl="0" indent="0">
              <a:buNone/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•	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охват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очно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3407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чел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онлайн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66105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чел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lvl="0" indent="0">
              <a:buNone/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•	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оперативная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диагностика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;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lvl="0" indent="0">
              <a:buNone/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•	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мощное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мотивирование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для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регулярного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получения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но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-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вой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информации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по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финансовой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грамотности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lvl="0" indent="0">
              <a:buNone/>
            </a:pPr>
            <a:endParaRPr lang="en-US" altLang="ru-RU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altLang="en-US" dirty="0"/>
          </a:p>
        </p:txBody>
      </p:sp>
      <p:pic>
        <p:nvPicPr>
          <p:cNvPr id="12" name="Изображение 11" descr="5463378974278284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5980" y="757555"/>
            <a:ext cx="2042795" cy="2724150"/>
          </a:xfrm>
          <a:prstGeom prst="rect">
            <a:avLst/>
          </a:prstGeom>
        </p:spPr>
      </p:pic>
      <p:pic>
        <p:nvPicPr>
          <p:cNvPr id="14" name="Замещающая рамка рисунка 13"/>
          <p:cNvPicPr/>
          <p:nvPr>
            <p:ph type="pic" sz="quarter" idx="10"/>
          </p:nvPr>
        </p:nvPicPr>
        <p:blipFill>
          <a:blip r:embed="rId2"/>
          <a:srcRect l="17688" t="23846" r="17688"/>
          <a:stretch>
            <a:fillRect/>
          </a:stretch>
        </p:blipFill>
        <p:spPr>
          <a:xfrm>
            <a:off x="3552825" y="2125980"/>
            <a:ext cx="3863975" cy="3017520"/>
          </a:xfr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тиражирования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420" y="1210945"/>
            <a:ext cx="3667125" cy="80137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Возможно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тиражировать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через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профсоюзы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профессиональные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ассоциации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работодателей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alt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администрации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муниципальных</a:t>
            </a:r>
            <a:r>
              <a:rPr lang="en-US" alt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образований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Замещающая рамка рисунка 12" descr="IMG_9809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4107180" y="1390015"/>
            <a:ext cx="5036820" cy="3575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WPS Presentation</Application>
  <PresentationFormat>Экран (16:9)</PresentationFormat>
  <Paragraphs>63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42" baseType="lpstr">
      <vt:lpstr>Arial</vt:lpstr>
      <vt:lpstr>SimSun</vt:lpstr>
      <vt:lpstr>Wingdings</vt:lpstr>
      <vt:lpstr>Helvetica Neue</vt:lpstr>
      <vt:lpstr>Helvetica Neue Medium</vt:lpstr>
      <vt:lpstr>Helvetica Neue Light</vt:lpstr>
      <vt:lpstr>Proxima Nova Rg</vt:lpstr>
      <vt:lpstr>Yu Gothic UI</vt:lpstr>
      <vt:lpstr>Raleway Medium</vt:lpstr>
      <vt:lpstr>Segoe Print</vt:lpstr>
      <vt:lpstr>Times New Roman</vt:lpstr>
      <vt:lpstr>Calibri</vt:lpstr>
      <vt:lpstr>Symbol</vt:lpstr>
      <vt:lpstr>Microsoft YaHei</vt:lpstr>
      <vt:lpstr>Arial Unicode MS</vt:lpstr>
      <vt:lpstr>Bahnschrift Condensed</vt:lpstr>
      <vt:lpstr>Bahnschrift SemiBold SemiCondensed</vt:lpstr>
      <vt:lpstr>SimSun-ExtB</vt:lpstr>
      <vt:lpstr>Rockwell Extra Bold</vt:lpstr>
      <vt:lpstr>Rage Italic</vt:lpstr>
      <vt:lpstr>Pristina</vt:lpstr>
      <vt:lpstr>Ravie</vt:lpstr>
      <vt:lpstr>Rockwell</vt:lpstr>
      <vt:lpstr>Rockwell Condensed</vt:lpstr>
      <vt:lpstr>Script MT Bold</vt:lpstr>
      <vt:lpstr>Comic Sans MS</vt:lpstr>
      <vt:lpstr>Wingdings</vt:lpstr>
      <vt:lpstr>Helvetica Neue Medium</vt:lpstr>
      <vt:lpstr>Calibri Light</vt:lpstr>
      <vt:lpstr>Helvetica Neue</vt:lpstr>
      <vt:lpstr>Raleway Medium</vt:lpstr>
      <vt:lpstr>Mali</vt:lpstr>
      <vt:lpstr>Mali SemiBold</vt:lpstr>
      <vt:lpstr>White</vt:lpstr>
      <vt:lpstr>Финансовая грамотность предпринимателя: конкурс бизнес-проектов в школах всего региона</vt:lpstr>
      <vt:lpstr>Основная идея практики</vt:lpstr>
      <vt:lpstr>Основная идея практики</vt:lpstr>
      <vt:lpstr>Основная идея практики</vt:lpstr>
      <vt:lpstr>Основная идея практики</vt:lpstr>
      <vt:lpstr>Целевая аудитория</vt:lpstr>
      <vt:lpstr>Финансовая грамотность предпринимателя: конкурс бизнес-проектов в школах всего региона ежегодно в апреле г.Екатеринбург </vt:lpstr>
      <vt:lpstr>Возможности тиражирования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Зюзина Ольга Олеговна</dc:creator>
  <cp:lastModifiedBy>Alena O</cp:lastModifiedBy>
  <cp:revision>118</cp:revision>
  <dcterms:created xsi:type="dcterms:W3CDTF">2025-04-15T07:25:00Z</dcterms:created>
  <dcterms:modified xsi:type="dcterms:W3CDTF">2026-04-20T06:53:32Z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7F703047C8BB4478B413173B31D91796_13</vt:lpwstr>
  </property>
  <property fmtid="{D5CDD505-2E9C-101B-9397-08002B2CF9AE}" pid="3" name="KSOProductBuildVer">
    <vt:lpwstr>1049-12.2.0.23196</vt:lpwstr>
  </property>
</Properties>
</file>