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2"/>
  </p:handoutMasterIdLst>
  <p:sldIdLst>
    <p:sldId id="256" r:id="rId3"/>
    <p:sldId id="258" r:id="rId5"/>
    <p:sldId id="271" r:id="rId6"/>
    <p:sldId id="272" r:id="rId7"/>
    <p:sldId id="273" r:id="rId8"/>
    <p:sldId id="269" r:id="rId9"/>
    <p:sldId id="264" r:id="rId10"/>
    <p:sldId id="260" r:id="rId11"/>
  </p:sldIdLst>
  <p:sldSz cx="9144000" cy="5143500" type="screen16x9"/>
  <p:notesSz cx="6858000" cy="9144000"/>
  <p:defaultTextStyle>
    <a:defPPr marL="0" marR="0" indent="0" algn="l" defTabSz="35687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7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435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87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67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105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975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41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21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79" userDrawn="1">
          <p15:clr>
            <a:srgbClr val="A4A3A4"/>
          </p15:clr>
        </p15:guide>
        <p15:guide id="4" pos="1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85" d="100"/>
          <a:sy n="85" d="100"/>
        </p:scale>
        <p:origin x="644" y="52"/>
      </p:cViewPr>
      <p:guideLst>
        <p:guide orient="horz" pos="179"/>
        <p:guide pos="15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1pPr>
    <a:lvl2pPr indent="88900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2pPr>
    <a:lvl3pPr indent="178435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3pPr>
    <a:lvl4pPr indent="267335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4pPr>
    <a:lvl5pPr indent="356870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5pPr>
    <a:lvl6pPr indent="445770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6pPr>
    <a:lvl7pPr indent="534670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7pPr>
    <a:lvl8pPr indent="624205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8pPr>
    <a:lvl9pPr indent="713105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>
            <a:fillRect/>
          </a:stretch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5"/>
            </a:lvl2pPr>
            <a:lvl3pPr marL="0" indent="0" algn="l">
              <a:spcBef>
                <a:spcPts val="0"/>
              </a:spcBef>
              <a:buSzTx/>
              <a:buNone/>
              <a:defRPr sz="1825"/>
            </a:lvl3pPr>
            <a:lvl4pPr marL="0" indent="0" algn="l">
              <a:spcBef>
                <a:spcPts val="0"/>
              </a:spcBef>
              <a:buSzTx/>
              <a:buNone/>
              <a:defRPr sz="1825"/>
            </a:lvl4pPr>
            <a:lvl5pPr marL="0" indent="0" algn="l">
              <a:spcBef>
                <a:spcPts val="0"/>
              </a:spcBef>
              <a:buSzTx/>
              <a:buNone/>
              <a:defRPr sz="1825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630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3255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880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630" algn="l" defTabSz="278765" latinLnBrk="0">
        <a:lnSpc>
          <a:spcPct val="100000"/>
        </a:lnSpc>
        <a:spcBef>
          <a:spcPts val="1990"/>
        </a:spcBef>
        <a:spcAft>
          <a:spcPts val="0"/>
        </a:spcAft>
        <a:buClrTx/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505" marR="0" indent="-214630" algn="l" defTabSz="278765" latinLnBrk="0">
        <a:lnSpc>
          <a:spcPct val="100000"/>
        </a:lnSpc>
        <a:spcBef>
          <a:spcPts val="1990"/>
        </a:spcBef>
        <a:spcAft>
          <a:spcPts val="0"/>
        </a:spcAft>
        <a:buClrTx/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630" algn="l" defTabSz="278765" latinLnBrk="0">
        <a:lnSpc>
          <a:spcPct val="100000"/>
        </a:lnSpc>
        <a:spcBef>
          <a:spcPts val="1990"/>
        </a:spcBef>
        <a:spcAft>
          <a:spcPts val="0"/>
        </a:spcAft>
        <a:buClrTx/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9130" marR="0" indent="-214630" algn="l" defTabSz="278765" latinLnBrk="0">
        <a:lnSpc>
          <a:spcPct val="100000"/>
        </a:lnSpc>
        <a:spcBef>
          <a:spcPts val="1990"/>
        </a:spcBef>
        <a:spcAft>
          <a:spcPts val="0"/>
        </a:spcAft>
        <a:buClrTx/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326436" y="3925772"/>
            <a:ext cx="8055681" cy="802572"/>
          </a:xfrm>
        </p:spPr>
        <p:txBody>
          <a:bodyPr>
            <a:noAutofit/>
          </a:bodyPr>
          <a:lstStyle/>
          <a:p>
            <a:r>
              <a:rPr lang="ru-RU" sz="1200" dirty="0"/>
              <a:t>Финансовое просвещение детей и молодежи</a:t>
            </a:r>
            <a:endParaRPr lang="ru-RU" sz="1200" dirty="0"/>
          </a:p>
          <a:p>
            <a:r>
              <a:rPr lang="ru-RU" sz="1200" dirty="0"/>
              <a:t>Свердловская область  </a:t>
            </a:r>
            <a:endParaRPr lang="ru-RU" sz="1200" dirty="0"/>
          </a:p>
          <a:p>
            <a:r>
              <a:rPr lang="ru-RU" sz="1200" dirty="0"/>
              <a:t>Автор практики: Региональный центр финансовой грамотности, УрГЭУ, группа компаний </a:t>
            </a:r>
            <a:r>
              <a:rPr lang="en-US" sz="1200" dirty="0"/>
              <a:t>PRO</a:t>
            </a:r>
            <a:endParaRPr lang="ru-RU" sz="1200" dirty="0"/>
          </a:p>
          <a:p>
            <a:r>
              <a:rPr lang="ru-RU" sz="1200" dirty="0"/>
              <a:t>Оболенская Алена Германовна, 8 (343) 283-10-88</a:t>
            </a:r>
            <a:r>
              <a:rPr lang="en-US" sz="1200" dirty="0"/>
              <a:t>, rcfg_so@mail.ru</a:t>
            </a:r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014" y="1064165"/>
            <a:ext cx="7640104" cy="881277"/>
          </a:xfrm>
        </p:spPr>
        <p:txBody>
          <a:bodyPr>
            <a:normAutofit/>
          </a:bodyPr>
          <a:lstStyle/>
          <a:p>
            <a:pPr algn="ctr"/>
            <a:r>
              <a:rPr lang="en-US" alt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Налоговая</a:t>
            </a:r>
            <a:r>
              <a:rPr lang="en-US" altLang="ru-RU" sz="1800" dirty="0">
                <a:solidFill>
                  <a:schemeClr val="accent5">
                    <a:lumMod val="50000"/>
                  </a:schemeClr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грамотность</a:t>
            </a:r>
            <a:r>
              <a:rPr lang="en-US" altLang="ru-RU" sz="1800" dirty="0">
                <a:solidFill>
                  <a:schemeClr val="accent5">
                    <a:lumMod val="50000"/>
                  </a:schemeClr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начинающего</a:t>
            </a:r>
            <a:r>
              <a:rPr lang="en-US" altLang="ru-RU" sz="1800" dirty="0">
                <a:solidFill>
                  <a:schemeClr val="accent5">
                    <a:lumMod val="50000"/>
                  </a:schemeClr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chemeClr val="accent5">
                    <a:lumMod val="50000"/>
                  </a:schemeClr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предпринимателя</a:t>
            </a:r>
            <a:endParaRPr lang="en-US" altLang="en-US" sz="1800" dirty="0">
              <a:solidFill>
                <a:schemeClr val="accent5">
                  <a:lumMod val="50000"/>
                </a:schemeClr>
              </a:solidFill>
              <a:effectLst/>
              <a:latin typeface="Raleway Medium" pitchFamily="2" charset="-52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Герб Свердловской области — Википедия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11" y="24472"/>
            <a:ext cx="1437922" cy="102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овое поле 3"/>
          <p:cNvSpPr txBox="1"/>
          <p:nvPr/>
        </p:nvSpPr>
        <p:spPr>
          <a:xfrm>
            <a:off x="257810" y="964565"/>
            <a:ext cx="1437640" cy="31877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no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Свердловская область  </a:t>
            </a:r>
            <a:endParaRPr kumimoji="0" lang="ru-RU" altLang="en-US" sz="1200" b="1" i="0" u="none" strike="noStrike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Основная идея практики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14630" y="724535"/>
            <a:ext cx="4224020" cy="3463290"/>
          </a:xfrm>
        </p:spPr>
        <p:txBody>
          <a:bodyPr/>
          <a:lstStyle/>
          <a:p>
            <a:pPr indent="47879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Развить навык финансового и налогововго планирования, закрепить навык осмотрительного поведения, включить элементы финансовой культуры в ежедневный график школьников 8-11 классов, студентов СПО организован РЦФГ, УрГЭУ и группой компаний </a:t>
            </a:r>
            <a:r>
              <a:rPr 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PRO</a:t>
            </a:r>
            <a:r>
              <a:rPr 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, проводится очно.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Замещающая рамка рисунка 1" descr="1000132154"/>
          <p:cNvPicPr>
            <a:picLocks noChangeAspect="1"/>
          </p:cNvPicPr>
          <p:nvPr>
            <p:ph type="pic" sz="quarter" idx="10"/>
          </p:nvPr>
        </p:nvPicPr>
        <p:blipFill>
          <a:blip r:embed="rId1"/>
          <a:srcRect l="2770" t="7724" r="-246" b="15946"/>
          <a:stretch>
            <a:fillRect/>
          </a:stretch>
        </p:blipFill>
        <p:spPr>
          <a:xfrm>
            <a:off x="4438650" y="2012950"/>
            <a:ext cx="4705350" cy="3024505"/>
          </a:xfr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Основная идея практики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37505" y="828675"/>
            <a:ext cx="3823249" cy="3486150"/>
          </a:xfrm>
        </p:spPr>
        <p:txBody>
          <a:bodyPr/>
          <a:lstStyle/>
          <a:p>
            <a:pPr indent="478790" algn="just">
              <a:buNone/>
            </a:pP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На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еженедельных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встречах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которые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ведут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преподаватели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эксперты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с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октября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по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март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ребята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учатся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US" altLang="ru-RU" sz="1800" dirty="0">
              <a:solidFill>
                <a:srgbClr val="000000"/>
              </a:solidFill>
              <a:effectLst/>
              <a:latin typeface="Raleway Medium" pitchFamily="2" charset="-52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78790" algn="just">
              <a:buNone/>
            </a:pP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финансовой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правовой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и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налоговой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грамотности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en-US" altLang="ru-RU" sz="1800" dirty="0">
              <a:solidFill>
                <a:srgbClr val="000000"/>
              </a:solidFill>
              <a:effectLst/>
              <a:latin typeface="Raleway Medium" pitchFamily="2" charset="-52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78790" algn="just">
              <a:buNone/>
            </a:pP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финансовому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планированию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;  </a:t>
            </a:r>
            <a:endParaRPr lang="en-US" altLang="ru-RU" sz="1800" dirty="0">
              <a:solidFill>
                <a:srgbClr val="000000"/>
              </a:solidFill>
              <a:effectLst/>
              <a:latin typeface="Raleway Medium" pitchFamily="2" charset="-52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78790" algn="just">
              <a:buNone/>
            </a:pP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информационной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экономической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и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кибербезопасности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Замещающая рамка рисунка 5" descr="1000133082"/>
          <p:cNvPicPr>
            <a:picLocks noChangeAspect="1"/>
          </p:cNvPicPr>
          <p:nvPr>
            <p:ph type="pic" sz="quarter" idx="10"/>
          </p:nvPr>
        </p:nvPicPr>
        <p:blipFill>
          <a:blip r:embed="rId1"/>
          <a:srcRect l="17696" r="17696"/>
          <a:stretch>
            <a:fillRect/>
          </a:stretch>
        </p:blipFill>
        <p:spPr>
          <a:xfrm>
            <a:off x="4456430" y="799465"/>
            <a:ext cx="4116705" cy="3962400"/>
          </a:xfr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Основная идея практики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29260" y="828675"/>
            <a:ext cx="8255635" cy="2148840"/>
          </a:xfrm>
        </p:spPr>
        <p:txBody>
          <a:bodyPr/>
          <a:lstStyle/>
          <a:p>
            <a:pPr indent="478790" algn="just">
              <a:buNone/>
            </a:pPr>
            <a:r>
              <a:rPr lang="en-US" altLang="en-US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Каждую</a:t>
            </a:r>
            <a:r>
              <a:rPr lang="en-US" altLang="ru-RU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неделю</a:t>
            </a:r>
            <a:r>
              <a:rPr lang="en-US" altLang="ru-RU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lang="en-US" altLang="en-US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яркое</a:t>
            </a:r>
            <a:r>
              <a:rPr lang="en-US" altLang="ru-RU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динамичное</a:t>
            </a:r>
            <a:r>
              <a:rPr lang="en-US" altLang="ru-RU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мероприятие</a:t>
            </a:r>
            <a:r>
              <a:rPr lang="en-US" altLang="ru-RU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с</a:t>
            </a:r>
            <a:r>
              <a:rPr lang="en-US" altLang="ru-RU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мультимедиа</a:t>
            </a:r>
            <a:r>
              <a:rPr lang="en-US" altLang="ru-RU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en-US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мини</a:t>
            </a:r>
            <a:r>
              <a:rPr lang="en-US" altLang="ru-RU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en-US" altLang="en-US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играми</a:t>
            </a:r>
            <a:r>
              <a:rPr lang="en-US" altLang="ru-RU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и</a:t>
            </a:r>
            <a:r>
              <a:rPr lang="en-US" altLang="ru-RU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разработкой</a:t>
            </a:r>
            <a:r>
              <a:rPr lang="en-US" altLang="ru-RU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по</a:t>
            </a:r>
            <a:r>
              <a:rPr lang="en-US" altLang="ru-RU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заданию</a:t>
            </a:r>
            <a:r>
              <a:rPr lang="en-US" altLang="ru-RU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altLang="en-US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Навык</a:t>
            </a:r>
            <a:r>
              <a:rPr lang="en-US" altLang="ru-RU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работы</a:t>
            </a:r>
            <a:r>
              <a:rPr lang="en-US" altLang="ru-RU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с</a:t>
            </a:r>
            <a:r>
              <a:rPr lang="en-US" altLang="ru-RU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сайтом</a:t>
            </a:r>
            <a:r>
              <a:rPr lang="en-US" altLang="ru-RU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ФНС</a:t>
            </a:r>
            <a:r>
              <a:rPr lang="en-US" altLang="ru-RU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en-US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определения</a:t>
            </a:r>
            <a:r>
              <a:rPr lang="en-US" altLang="ru-RU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перспектив</a:t>
            </a:r>
            <a:r>
              <a:rPr lang="en-US" altLang="ru-RU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развития</a:t>
            </a:r>
            <a:r>
              <a:rPr lang="en-US" altLang="ru-RU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своей</a:t>
            </a:r>
            <a:r>
              <a:rPr lang="en-US" altLang="ru-RU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идеи</a:t>
            </a:r>
            <a:r>
              <a:rPr lang="en-US" altLang="ru-RU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и</a:t>
            </a:r>
            <a:r>
              <a:rPr lang="en-US" altLang="ru-RU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финансового</a:t>
            </a:r>
            <a:r>
              <a:rPr lang="en-US" altLang="ru-RU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планирования</a:t>
            </a:r>
            <a:r>
              <a:rPr lang="en-US" altLang="ru-RU" sz="1800" dirty="0" err="1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Замещающая рамка рисунка 6" descr="1000133069"/>
          <p:cNvPicPr>
            <a:picLocks noChangeAspect="1"/>
          </p:cNvPicPr>
          <p:nvPr>
            <p:ph type="pic" sz="quarter" idx="10"/>
          </p:nvPr>
        </p:nvPicPr>
        <p:blipFill>
          <a:blip r:embed="rId1"/>
          <a:srcRect t="35617"/>
          <a:stretch>
            <a:fillRect/>
          </a:stretch>
        </p:blipFill>
        <p:spPr>
          <a:xfrm>
            <a:off x="1908175" y="2284730"/>
            <a:ext cx="6567170" cy="266382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Основная идея практики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37820" y="751205"/>
            <a:ext cx="8409940" cy="3486150"/>
          </a:xfrm>
        </p:spPr>
        <p:txBody>
          <a:bodyPr/>
          <a:lstStyle/>
          <a:p>
            <a:pPr>
              <a:buNone/>
            </a:pP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Готовые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планы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и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расчеты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их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обоснование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участники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защищают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в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базовых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школах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городов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региона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в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присутствии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экспертов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наставника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родителей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и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одноклассников</a:t>
            </a:r>
            <a:r>
              <a:rPr lang="en-US" alt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Замещающая рамка рисунка 8" descr="1000133091"/>
          <p:cNvPicPr>
            <a:picLocks noChangeAspect="1"/>
          </p:cNvPicPr>
          <p:nvPr>
            <p:ph type="pic" sz="quarter" idx="10"/>
          </p:nvPr>
        </p:nvPicPr>
        <p:blipFill>
          <a:blip r:embed="rId1"/>
          <a:srcRect t="29667"/>
          <a:stretch>
            <a:fillRect/>
          </a:stretch>
        </p:blipFill>
        <p:spPr>
          <a:xfrm>
            <a:off x="2482215" y="1384935"/>
            <a:ext cx="6491605" cy="305689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Целевая аудитория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Целевая аудитория: школьники</a:t>
            </a:r>
            <a:r>
              <a:rPr lang="en-US" b="1" dirty="0"/>
              <a:t> 8-11 </a:t>
            </a:r>
            <a:r>
              <a:rPr lang="ru-RU" b="1" dirty="0"/>
              <a:t>классов, студенты СПО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Охват целевой аудитории: до 1000 до 5000 человек/год</a:t>
            </a:r>
            <a:endParaRPr lang="ru-RU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Формат соответствует запросам целевой аудитории:</a:t>
            </a:r>
            <a:endParaRPr lang="ru-RU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Интерактивность</a:t>
            </a:r>
            <a:endParaRPr lang="ru-RU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Цифровизация</a:t>
            </a:r>
            <a:endParaRPr lang="ru-RU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Вариативность</a:t>
            </a:r>
            <a:endParaRPr lang="ru-RU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Динамичность</a:t>
            </a:r>
            <a:endParaRPr lang="ru-RU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Конкурентность</a:t>
            </a:r>
            <a:endParaRPr lang="ru-RU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Результативность, поощрения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Как следствие, высокая мотивация!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Замещающая рамка рисунка 5" descr="1000133084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4278630" y="1376680"/>
            <a:ext cx="4798695" cy="306514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005" y="227330"/>
            <a:ext cx="7529195" cy="434975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Налоговая грамотность предпринимателя 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Raleway Medium" pitchFamily="2" charset="-52"/>
              <a:ea typeface="Times New Roman" panose="02020603050405020304" pitchFamily="18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555" y="556895"/>
            <a:ext cx="4201795" cy="1755140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altLang="en-US" dirty="0"/>
              <a:t>Формат</a:t>
            </a:r>
            <a:r>
              <a:rPr lang="en-US" altLang="ru-RU" dirty="0"/>
              <a:t> </a:t>
            </a:r>
            <a:r>
              <a:rPr lang="en-US" altLang="en-US" dirty="0"/>
              <a:t>соответствует</a:t>
            </a:r>
            <a:r>
              <a:rPr lang="en-US" altLang="ru-RU" dirty="0"/>
              <a:t> </a:t>
            </a:r>
            <a:r>
              <a:rPr lang="en-US" altLang="en-US" dirty="0"/>
              <a:t>запросу</a:t>
            </a:r>
            <a:r>
              <a:rPr lang="en-US" altLang="ru-RU" dirty="0"/>
              <a:t> </a:t>
            </a:r>
            <a:r>
              <a:rPr lang="en-US" altLang="en-US" dirty="0"/>
              <a:t>целевой</a:t>
            </a:r>
            <a:r>
              <a:rPr lang="en-US" altLang="ru-RU" dirty="0"/>
              <a:t> </a:t>
            </a:r>
            <a:r>
              <a:rPr lang="en-US" altLang="en-US" dirty="0"/>
              <a:t>аудитории</a:t>
            </a:r>
            <a:r>
              <a:rPr lang="en-US" altLang="ru-RU" dirty="0"/>
              <a:t>: </a:t>
            </a:r>
            <a:r>
              <a:rPr lang="en-US" altLang="en-US" dirty="0"/>
              <a:t>проводится</a:t>
            </a:r>
            <a:r>
              <a:rPr lang="en-US" altLang="ru-RU" dirty="0"/>
              <a:t> </a:t>
            </a:r>
            <a:r>
              <a:rPr lang="en-US" altLang="en-US" dirty="0"/>
              <a:t>в</a:t>
            </a:r>
            <a:r>
              <a:rPr lang="en-US" altLang="ru-RU" dirty="0"/>
              <a:t> </a:t>
            </a:r>
            <a:r>
              <a:rPr lang="en-US" altLang="en-US" dirty="0"/>
              <a:t>форме</a:t>
            </a:r>
            <a:r>
              <a:rPr lang="en-US" altLang="ru-RU" dirty="0"/>
              <a:t> </a:t>
            </a:r>
            <a:r>
              <a:rPr lang="en-US" altLang="en-US" dirty="0"/>
              <a:t>яркого</a:t>
            </a:r>
            <a:r>
              <a:rPr lang="en-US" altLang="ru-RU" dirty="0"/>
              <a:t> </a:t>
            </a:r>
            <a:r>
              <a:rPr lang="en-US" altLang="en-US" dirty="0"/>
              <a:t>очного</a:t>
            </a:r>
            <a:r>
              <a:rPr lang="en-US" altLang="ru-RU" dirty="0"/>
              <a:t> </a:t>
            </a:r>
            <a:r>
              <a:rPr lang="en-US" altLang="en-US" dirty="0"/>
              <a:t>события</a:t>
            </a:r>
            <a:r>
              <a:rPr lang="en-US" altLang="ru-RU" dirty="0"/>
              <a:t>. </a:t>
            </a:r>
            <a:endParaRPr lang="en-US" altLang="ru-RU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altLang="en-US" dirty="0"/>
              <a:t>Реализован</a:t>
            </a:r>
            <a:r>
              <a:rPr lang="en-US" altLang="ru-RU" dirty="0"/>
              <a:t> </a:t>
            </a:r>
            <a:r>
              <a:rPr lang="en-US" altLang="en-US" dirty="0"/>
              <a:t>просветительский</a:t>
            </a:r>
            <a:r>
              <a:rPr lang="en-US" altLang="ru-RU" dirty="0"/>
              <a:t>, </a:t>
            </a:r>
            <a:r>
              <a:rPr lang="en-US" altLang="en-US" dirty="0"/>
              <a:t>соревновательный</a:t>
            </a:r>
            <a:r>
              <a:rPr lang="en-US" altLang="ru-RU" dirty="0"/>
              <a:t> </a:t>
            </a:r>
            <a:r>
              <a:rPr lang="en-US" altLang="en-US" dirty="0"/>
              <a:t>характер</a:t>
            </a:r>
            <a:r>
              <a:rPr lang="en-US" altLang="ru-RU" dirty="0"/>
              <a:t>, </a:t>
            </a:r>
            <a:r>
              <a:rPr lang="en-US" altLang="en-US" dirty="0"/>
              <a:t>игровой</a:t>
            </a:r>
            <a:r>
              <a:rPr lang="en-US" altLang="ru-RU" dirty="0"/>
              <a:t> </a:t>
            </a:r>
            <a:r>
              <a:rPr lang="en-US" altLang="en-US" dirty="0"/>
              <a:t>формат</a:t>
            </a:r>
            <a:r>
              <a:rPr lang="en-US" altLang="ru-RU" dirty="0"/>
              <a:t>.</a:t>
            </a:r>
            <a:endParaRPr lang="en-US" altLang="ru-RU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altLang="en-US" dirty="0"/>
              <a:t>Активные</a:t>
            </a:r>
            <a:r>
              <a:rPr lang="en-US" altLang="ru-RU" dirty="0"/>
              <a:t> </a:t>
            </a:r>
            <a:r>
              <a:rPr lang="en-US" altLang="en-US" dirty="0"/>
              <a:t>участники</a:t>
            </a:r>
            <a:r>
              <a:rPr lang="en-US" altLang="ru-RU" dirty="0"/>
              <a:t> </a:t>
            </a:r>
            <a:r>
              <a:rPr lang="en-US" altLang="en-US" dirty="0"/>
              <a:t>и</a:t>
            </a:r>
            <a:r>
              <a:rPr lang="en-US" altLang="ru-RU" dirty="0"/>
              <a:t> </a:t>
            </a:r>
            <a:r>
              <a:rPr lang="en-US" altLang="en-US" dirty="0"/>
              <a:t>победители</a:t>
            </a:r>
            <a:r>
              <a:rPr lang="en-US" altLang="ru-RU" dirty="0"/>
              <a:t> </a:t>
            </a:r>
            <a:r>
              <a:rPr lang="en-US" altLang="en-US" dirty="0"/>
              <a:t>получают</a:t>
            </a:r>
            <a:r>
              <a:rPr lang="en-US" altLang="ru-RU" dirty="0"/>
              <a:t> </a:t>
            </a:r>
            <a:r>
              <a:rPr lang="en-US" altLang="en-US" dirty="0"/>
              <a:t>призы</a:t>
            </a:r>
            <a:r>
              <a:rPr lang="en-US" altLang="ru-RU" dirty="0"/>
              <a:t>. </a:t>
            </a:r>
            <a:endParaRPr lang="en-US" altLang="ru-RU" dirty="0"/>
          </a:p>
          <a:p>
            <a:pPr marL="0" lvl="0" indent="0">
              <a:buNone/>
            </a:pPr>
            <a:r>
              <a:rPr lang="en-US" altLang="ru-RU" dirty="0"/>
              <a:t>•	</a:t>
            </a:r>
            <a:r>
              <a:rPr lang="ru-RU" altLang="en-US" dirty="0"/>
              <a:t>Проводится </a:t>
            </a:r>
            <a:r>
              <a:rPr lang="en-US" altLang="en-US" dirty="0"/>
              <a:t>уже</a:t>
            </a:r>
            <a:r>
              <a:rPr lang="en-US" altLang="ru-RU" dirty="0"/>
              <a:t> 5 </a:t>
            </a:r>
            <a:r>
              <a:rPr lang="en-US" altLang="en-US" dirty="0"/>
              <a:t>лет</a:t>
            </a:r>
            <a:r>
              <a:rPr lang="en-US" altLang="ru-RU" dirty="0"/>
              <a:t>.</a:t>
            </a:r>
            <a:endParaRPr lang="en-US" altLang="ru-RU" dirty="0"/>
          </a:p>
          <a:p>
            <a:pPr marL="0" lvl="0" indent="0">
              <a:buNone/>
            </a:pPr>
            <a:r>
              <a:rPr lang="en-US" altLang="ru-RU" dirty="0"/>
              <a:t>•	</a:t>
            </a:r>
            <a:r>
              <a:rPr lang="en-US" altLang="en-US" dirty="0"/>
              <a:t>В</a:t>
            </a:r>
            <a:r>
              <a:rPr lang="en-US" altLang="ru-RU" dirty="0"/>
              <a:t> 2025-2026 </a:t>
            </a:r>
            <a:r>
              <a:rPr lang="en-US" altLang="en-US" dirty="0"/>
              <a:t>учебном</a:t>
            </a:r>
            <a:r>
              <a:rPr lang="en-US" altLang="ru-RU" dirty="0"/>
              <a:t> </a:t>
            </a:r>
            <a:r>
              <a:rPr lang="en-US" altLang="en-US" dirty="0"/>
              <a:t>году</a:t>
            </a:r>
            <a:r>
              <a:rPr lang="en-US" altLang="ru-RU" dirty="0"/>
              <a:t> </a:t>
            </a:r>
            <a:r>
              <a:rPr lang="en-US" altLang="en-US" dirty="0"/>
              <a:t>подготовлено</a:t>
            </a:r>
            <a:r>
              <a:rPr lang="en-US" altLang="ru-RU" dirty="0"/>
              <a:t> 888 </a:t>
            </a:r>
            <a:r>
              <a:rPr lang="en-US" altLang="en-US" dirty="0"/>
              <a:t>работ</a:t>
            </a:r>
            <a:r>
              <a:rPr lang="en-US" altLang="ru-RU" dirty="0"/>
              <a:t>;</a:t>
            </a:r>
            <a:endParaRPr lang="en-US" altLang="ru-RU" dirty="0"/>
          </a:p>
          <a:p>
            <a:pPr marL="0" lvl="0" indent="0">
              <a:buNone/>
            </a:pPr>
            <a:r>
              <a:rPr lang="en-US" altLang="ru-RU" dirty="0"/>
              <a:t>•	155 </a:t>
            </a:r>
            <a:r>
              <a:rPr lang="en-US" altLang="en-US" dirty="0"/>
              <a:t>проектов</a:t>
            </a:r>
            <a:r>
              <a:rPr lang="en-US" altLang="ru-RU" dirty="0"/>
              <a:t> </a:t>
            </a:r>
            <a:r>
              <a:rPr lang="en-US" altLang="en-US" dirty="0"/>
              <a:t>из</a:t>
            </a:r>
            <a:r>
              <a:rPr lang="en-US" altLang="ru-RU" dirty="0"/>
              <a:t> </a:t>
            </a:r>
            <a:r>
              <a:rPr lang="en-US" altLang="en-US" dirty="0"/>
              <a:t>муниципалитетов</a:t>
            </a:r>
            <a:r>
              <a:rPr lang="en-US" altLang="ru-RU" dirty="0"/>
              <a:t> </a:t>
            </a:r>
            <a:r>
              <a:rPr lang="en-US" altLang="en-US" dirty="0"/>
              <a:t>приглашены</a:t>
            </a:r>
            <a:r>
              <a:rPr lang="en-US" altLang="ru-RU" dirty="0"/>
              <a:t>  </a:t>
            </a:r>
            <a:r>
              <a:rPr lang="en-US" altLang="en-US" dirty="0"/>
              <a:t>на</a:t>
            </a:r>
            <a:r>
              <a:rPr lang="en-US" altLang="ru-RU" dirty="0"/>
              <a:t> </a:t>
            </a:r>
            <a:r>
              <a:rPr lang="en-US" altLang="en-US" dirty="0"/>
              <a:t>гранд</a:t>
            </a:r>
            <a:r>
              <a:rPr lang="en-US" altLang="ru-RU" dirty="0"/>
              <a:t>-</a:t>
            </a:r>
            <a:r>
              <a:rPr lang="en-US" altLang="en-US" dirty="0"/>
              <a:t>финал</a:t>
            </a:r>
            <a:r>
              <a:rPr lang="en-US" altLang="ru-RU" dirty="0"/>
              <a:t> </a:t>
            </a:r>
            <a:r>
              <a:rPr lang="en-US" altLang="en-US" dirty="0"/>
              <a:t>в</a:t>
            </a:r>
            <a:r>
              <a:rPr lang="en-US" altLang="ru-RU" dirty="0"/>
              <a:t> </a:t>
            </a:r>
            <a:r>
              <a:rPr lang="en-US" altLang="en-US" dirty="0"/>
              <a:t>г</a:t>
            </a:r>
            <a:r>
              <a:rPr lang="en-US" altLang="ru-RU" dirty="0"/>
              <a:t>. </a:t>
            </a:r>
            <a:r>
              <a:rPr lang="en-US" altLang="en-US" dirty="0"/>
              <a:t>Екатеринбург</a:t>
            </a:r>
            <a:r>
              <a:rPr lang="en-US" altLang="ru-RU" dirty="0"/>
              <a:t>. </a:t>
            </a:r>
            <a:endParaRPr lang="en-US" altLang="ru-RU" dirty="0"/>
          </a:p>
          <a:p>
            <a:pPr marL="0" lvl="0" indent="0">
              <a:buNone/>
            </a:pPr>
            <a:r>
              <a:rPr lang="en-US" altLang="ru-RU" dirty="0"/>
              <a:t>•	</a:t>
            </a:r>
            <a:r>
              <a:rPr lang="en-US" altLang="en-US" dirty="0"/>
              <a:t>В</a:t>
            </a:r>
            <a:r>
              <a:rPr lang="en-US" altLang="ru-RU" dirty="0"/>
              <a:t> </a:t>
            </a:r>
            <a:r>
              <a:rPr lang="en-US" altLang="en-US" dirty="0"/>
              <a:t>финале</a:t>
            </a:r>
            <a:r>
              <a:rPr lang="en-US" altLang="ru-RU" dirty="0"/>
              <a:t> </a:t>
            </a:r>
            <a:r>
              <a:rPr lang="en-US" altLang="en-US" dirty="0"/>
              <a:t>выбрано</a:t>
            </a:r>
            <a:r>
              <a:rPr lang="en-US" altLang="ru-RU" dirty="0"/>
              <a:t> 12 </a:t>
            </a:r>
            <a:r>
              <a:rPr lang="en-US" altLang="en-US" dirty="0"/>
              <a:t>призеров</a:t>
            </a:r>
            <a:r>
              <a:rPr lang="en-US" altLang="ru-RU" dirty="0"/>
              <a:t>, </a:t>
            </a:r>
            <a:r>
              <a:rPr lang="en-US" altLang="en-US" dirty="0"/>
              <a:t>которые</a:t>
            </a:r>
            <a:r>
              <a:rPr lang="en-US" altLang="ru-RU" dirty="0"/>
              <a:t> </a:t>
            </a:r>
            <a:r>
              <a:rPr lang="en-US" altLang="en-US" dirty="0"/>
              <a:t>награждены</a:t>
            </a:r>
            <a:r>
              <a:rPr lang="en-US" altLang="ru-RU" dirty="0"/>
              <a:t> </a:t>
            </a:r>
            <a:r>
              <a:rPr lang="en-US" altLang="en-US" dirty="0"/>
              <a:t>экскурсиями</a:t>
            </a:r>
            <a:r>
              <a:rPr lang="en-US" altLang="ru-RU" dirty="0"/>
              <a:t> </a:t>
            </a:r>
            <a:r>
              <a:rPr lang="en-US" altLang="en-US" dirty="0"/>
              <a:t>в</a:t>
            </a:r>
            <a:r>
              <a:rPr lang="en-US" altLang="ru-RU" dirty="0"/>
              <a:t> </a:t>
            </a:r>
            <a:r>
              <a:rPr lang="en-US" altLang="en-US" dirty="0"/>
              <a:t>банки</a:t>
            </a:r>
            <a:r>
              <a:rPr lang="en-US" altLang="ru-RU" dirty="0"/>
              <a:t> </a:t>
            </a:r>
            <a:r>
              <a:rPr lang="en-US" altLang="en-US" dirty="0"/>
              <a:t>и</a:t>
            </a:r>
            <a:r>
              <a:rPr lang="en-US" altLang="ru-RU" dirty="0"/>
              <a:t> </a:t>
            </a:r>
            <a:r>
              <a:rPr lang="en-US" altLang="en-US" dirty="0"/>
              <a:t>сувенирной</a:t>
            </a:r>
            <a:r>
              <a:rPr lang="en-US" altLang="ru-RU" dirty="0"/>
              <a:t> </a:t>
            </a:r>
            <a:r>
              <a:rPr lang="en-US" altLang="en-US" dirty="0"/>
              <a:t>продукцией</a:t>
            </a:r>
            <a:r>
              <a:rPr lang="en-US" altLang="ru-RU" dirty="0"/>
              <a:t>.</a:t>
            </a:r>
            <a:endParaRPr lang="en-US" altLang="ru-RU" dirty="0"/>
          </a:p>
          <a:p>
            <a:pPr marL="0" lvl="0" indent="0">
              <a:buNone/>
            </a:pPr>
            <a:r>
              <a:rPr lang="en-US" altLang="ru-RU" dirty="0"/>
              <a:t>•	3800 </a:t>
            </a:r>
            <a:r>
              <a:rPr lang="en-US" altLang="en-US" dirty="0"/>
              <a:t>детей</a:t>
            </a:r>
            <a:r>
              <a:rPr lang="en-US" altLang="ru-RU" dirty="0"/>
              <a:t> </a:t>
            </a:r>
            <a:r>
              <a:rPr lang="en-US" altLang="en-US" dirty="0"/>
              <a:t>участвовало</a:t>
            </a:r>
            <a:r>
              <a:rPr lang="en-US" altLang="ru-RU" dirty="0"/>
              <a:t> </a:t>
            </a:r>
            <a:r>
              <a:rPr lang="en-US" altLang="en-US" dirty="0"/>
              <a:t>в</a:t>
            </a:r>
            <a:r>
              <a:rPr lang="en-US" altLang="ru-RU" dirty="0"/>
              <a:t> </a:t>
            </a:r>
            <a:r>
              <a:rPr lang="en-US" altLang="en-US" dirty="0"/>
              <a:t>проекте</a:t>
            </a:r>
            <a:r>
              <a:rPr lang="en-US" altLang="ru-RU" dirty="0"/>
              <a:t> </a:t>
            </a:r>
            <a:r>
              <a:rPr lang="en-US" altLang="en-US" dirty="0"/>
              <a:t>за</a:t>
            </a:r>
            <a:r>
              <a:rPr lang="en-US" altLang="ru-RU" dirty="0"/>
              <a:t> </a:t>
            </a:r>
            <a:r>
              <a:rPr lang="en-US" altLang="en-US" dirty="0"/>
              <a:t>год</a:t>
            </a:r>
            <a:endParaRPr lang="en-US" altLang="en-US" dirty="0"/>
          </a:p>
          <a:p>
            <a:pPr marL="0" lvl="0" indent="0">
              <a:buNone/>
            </a:pPr>
            <a:r>
              <a:rPr lang="en-US" altLang="ru-RU" dirty="0"/>
              <a:t>•	36 </a:t>
            </a:r>
            <a:r>
              <a:rPr lang="en-US" altLang="en-US" dirty="0"/>
              <a:t>экспертов</a:t>
            </a:r>
            <a:r>
              <a:rPr lang="ru-RU" altLang="en-US" dirty="0"/>
              <a:t> на</a:t>
            </a:r>
            <a:r>
              <a:rPr lang="en-US" altLang="ru-RU" dirty="0"/>
              <a:t> </a:t>
            </a:r>
            <a:r>
              <a:rPr lang="en-US" altLang="en-US" dirty="0"/>
              <a:t>региональной</a:t>
            </a:r>
            <a:r>
              <a:rPr lang="en-US" altLang="ru-RU" dirty="0"/>
              <a:t> </a:t>
            </a:r>
            <a:r>
              <a:rPr lang="en-US" altLang="en-US" dirty="0"/>
              <a:t>защит</a:t>
            </a:r>
            <a:r>
              <a:rPr lang="ru-RU" altLang="en-US" dirty="0"/>
              <a:t>е</a:t>
            </a:r>
            <a:endParaRPr lang="en-US" altLang="en-US" dirty="0"/>
          </a:p>
          <a:p>
            <a:pPr marL="0" lvl="0" indent="0">
              <a:buNone/>
            </a:pPr>
            <a:r>
              <a:rPr lang="en-US" altLang="ru-RU" dirty="0"/>
              <a:t>•	</a:t>
            </a:r>
            <a:r>
              <a:rPr lang="en-US" altLang="en-US" dirty="0"/>
              <a:t>Оперативная</a:t>
            </a:r>
            <a:r>
              <a:rPr lang="en-US" altLang="ru-RU" dirty="0"/>
              <a:t> </a:t>
            </a:r>
            <a:r>
              <a:rPr lang="en-US" altLang="en-US" dirty="0"/>
              <a:t>диагностика</a:t>
            </a:r>
            <a:r>
              <a:rPr lang="en-US" altLang="ru-RU" dirty="0"/>
              <a:t> </a:t>
            </a:r>
            <a:endParaRPr lang="en-US" altLang="ru-RU" dirty="0"/>
          </a:p>
          <a:p>
            <a:pPr marL="0" lvl="0" indent="0">
              <a:buNone/>
            </a:pPr>
            <a:r>
              <a:rPr lang="en-US" altLang="ru-RU" dirty="0"/>
              <a:t>•	</a:t>
            </a:r>
            <a:r>
              <a:rPr lang="en-US" altLang="en-US" dirty="0"/>
              <a:t>Мощное</a:t>
            </a:r>
            <a:r>
              <a:rPr lang="en-US" altLang="ru-RU" dirty="0"/>
              <a:t> </a:t>
            </a:r>
            <a:r>
              <a:rPr lang="en-US" altLang="en-US" dirty="0"/>
              <a:t>мотивирование</a:t>
            </a:r>
            <a:r>
              <a:rPr lang="en-US" altLang="ru-RU" dirty="0"/>
              <a:t> </a:t>
            </a:r>
            <a:r>
              <a:rPr lang="en-US" altLang="en-US" dirty="0"/>
              <a:t>для</a:t>
            </a:r>
            <a:r>
              <a:rPr lang="en-US" altLang="ru-RU" dirty="0"/>
              <a:t> </a:t>
            </a:r>
            <a:r>
              <a:rPr lang="en-US" altLang="en-US" dirty="0"/>
              <a:t>регулярного</a:t>
            </a:r>
            <a:r>
              <a:rPr lang="en-US" altLang="ru-RU" dirty="0"/>
              <a:t> </a:t>
            </a:r>
            <a:r>
              <a:rPr lang="en-US" altLang="en-US" dirty="0"/>
              <a:t>получения</a:t>
            </a:r>
            <a:r>
              <a:rPr lang="en-US" altLang="ru-RU" dirty="0"/>
              <a:t> </a:t>
            </a:r>
            <a:r>
              <a:rPr lang="en-US" altLang="en-US" dirty="0"/>
              <a:t>но</a:t>
            </a:r>
            <a:r>
              <a:rPr lang="en-US" altLang="ru-RU" dirty="0"/>
              <a:t>-</a:t>
            </a:r>
            <a:r>
              <a:rPr lang="en-US" altLang="en-US" dirty="0"/>
              <a:t>вой</a:t>
            </a:r>
            <a:r>
              <a:rPr lang="en-US" altLang="ru-RU" dirty="0"/>
              <a:t> </a:t>
            </a:r>
            <a:r>
              <a:rPr lang="en-US" altLang="en-US" dirty="0"/>
              <a:t>информации</a:t>
            </a:r>
            <a:r>
              <a:rPr lang="en-US" altLang="ru-RU" dirty="0"/>
              <a:t> </a:t>
            </a:r>
            <a:r>
              <a:rPr lang="en-US" altLang="en-US" dirty="0"/>
              <a:t>по</a:t>
            </a:r>
            <a:r>
              <a:rPr lang="en-US" altLang="ru-RU" dirty="0"/>
              <a:t> </a:t>
            </a:r>
            <a:r>
              <a:rPr lang="en-US" altLang="en-US" dirty="0"/>
              <a:t>финансовой</a:t>
            </a:r>
            <a:r>
              <a:rPr lang="en-US" altLang="ru-RU" dirty="0"/>
              <a:t> </a:t>
            </a:r>
            <a:r>
              <a:rPr lang="en-US" altLang="en-US" dirty="0"/>
              <a:t>грамотности</a:t>
            </a:r>
            <a:endParaRPr lang="en-US" altLang="en-US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US" altLang="en-US" dirty="0"/>
          </a:p>
        </p:txBody>
      </p:sp>
      <p:pic>
        <p:nvPicPr>
          <p:cNvPr id="7" name="Замещающая рамка рисунка 6" descr="1000132158"/>
          <p:cNvPicPr>
            <a:picLocks noChangeAspect="1"/>
          </p:cNvPicPr>
          <p:nvPr>
            <p:ph type="pic" sz="quarter" idx="10"/>
          </p:nvPr>
        </p:nvPicPr>
        <p:blipFill>
          <a:blip r:embed="rId1"/>
          <a:srcRect l="16880" t="18269" r="13431" b="8894"/>
          <a:stretch>
            <a:fillRect/>
          </a:stretch>
        </p:blipFill>
        <p:spPr>
          <a:xfrm>
            <a:off x="4450715" y="1806575"/>
            <a:ext cx="4618355" cy="3124835"/>
          </a:xfr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327" y="383150"/>
            <a:ext cx="6888265" cy="682727"/>
          </a:xfrm>
        </p:spPr>
        <p:txBody>
          <a:bodyPr/>
          <a:lstStyle/>
          <a:p>
            <a:r>
              <a:rPr lang="ru-RU" dirty="0"/>
              <a:t>Возможности тиражирования практики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970" y="1287145"/>
            <a:ext cx="3228340" cy="801370"/>
          </a:xfrm>
        </p:spPr>
        <p:txBody>
          <a:bodyPr/>
          <a:lstStyle/>
          <a:p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</a:rPr>
              <a:t>Возможно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</a:rPr>
              <a:t>тиражировать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</a:rPr>
              <a:t>школы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</a:rPr>
              <a:t>СПО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</a:rPr>
              <a:t>регионов</a:t>
            </a:r>
            <a:endParaRPr lang="en-US" alt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</a:rPr>
              <a:t>Охват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</a:rPr>
              <a:t>новых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</a:rPr>
              <a:t>целевых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</a:rPr>
              <a:t>аудиторий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altLang="ru-RU" sz="1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Замещающая рамка рисунка 4"/>
          <p:cNvSpPr/>
          <p:nvPr>
            <p:ph type="pic" sz="quarter" idx="10"/>
          </p:nvPr>
        </p:nvSpPr>
        <p:spPr/>
      </p:sp>
      <p:pic>
        <p:nvPicPr>
          <p:cNvPr id="6" name="Изображение 5" descr="10001330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7270" y="1066165"/>
            <a:ext cx="5586730" cy="37014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2301</Words>
  <Application>WPS Presentation</Application>
  <PresentationFormat>Экран (16:9)</PresentationFormat>
  <Paragraphs>70</Paragraphs>
  <Slides>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2" baseType="lpstr">
      <vt:lpstr>Arial</vt:lpstr>
      <vt:lpstr>SimSun</vt:lpstr>
      <vt:lpstr>Wingdings</vt:lpstr>
      <vt:lpstr>Helvetica Neue</vt:lpstr>
      <vt:lpstr>Helvetica Neue Medium</vt:lpstr>
      <vt:lpstr>Helvetica Neue Light</vt:lpstr>
      <vt:lpstr>Proxima Nova Rg</vt:lpstr>
      <vt:lpstr>Raleway Medium</vt:lpstr>
      <vt:lpstr>Times New Roman</vt:lpstr>
      <vt:lpstr>Calibri</vt:lpstr>
      <vt:lpstr>Symbol</vt:lpstr>
      <vt:lpstr>Microsoft YaHei</vt:lpstr>
      <vt:lpstr>Arial Unicode MS</vt:lpstr>
      <vt:lpstr>White</vt:lpstr>
      <vt:lpstr>Налоговая грамотность начинающего предпринимателя</vt:lpstr>
      <vt:lpstr>Основная идея практики</vt:lpstr>
      <vt:lpstr>Основная идея практики</vt:lpstr>
      <vt:lpstr>Основная идея практики</vt:lpstr>
      <vt:lpstr>Основная идея практики</vt:lpstr>
      <vt:lpstr>Целевая аудитория</vt:lpstr>
      <vt:lpstr>Налоговая грамотность предпринимателя </vt:lpstr>
      <vt:lpstr>Возможности тиражирования практики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Зюзина Ольга Олеговна</dc:creator>
  <cp:lastModifiedBy>Alena O</cp:lastModifiedBy>
  <cp:revision>114</cp:revision>
  <dcterms:created xsi:type="dcterms:W3CDTF">2025-04-15T07:25:00Z</dcterms:created>
  <dcterms:modified xsi:type="dcterms:W3CDTF">2026-04-20T06:31:29Z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9EE5D6862C254FB8A236C1342970828D_13</vt:lpwstr>
  </property>
  <property fmtid="{D5CDD505-2E9C-101B-9397-08002B2CF9AE}" pid="3" name="KSOProductBuildVer">
    <vt:lpwstr>1049-12.2.0.23196</vt:lpwstr>
  </property>
</Properties>
</file>