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4630400" cy="8229600"/>
  <p:notesSz cx="8229600" cy="14630400"/>
  <p:embeddedFontLst>
    <p:embeddedFont>
      <p:font typeface="Nunito Sans" panose="020B0604020202020204" charset="-52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85D"/>
    <a:srgbClr val="EF7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2" d="100"/>
          <a:sy n="102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F616701-C37F-4C1A-BDA5-CD18C6933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5" r="14141"/>
          <a:stretch/>
        </p:blipFill>
        <p:spPr bwMode="auto">
          <a:xfrm>
            <a:off x="60" y="-30718"/>
            <a:ext cx="6292810" cy="826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0E810B-6EC9-4144-BFE4-C343F9941A80}"/>
              </a:ext>
            </a:extLst>
          </p:cNvPr>
          <p:cNvSpPr/>
          <p:nvPr/>
        </p:nvSpPr>
        <p:spPr>
          <a:xfrm>
            <a:off x="60" y="7933046"/>
            <a:ext cx="14630340" cy="302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0"/>
          <p:cNvSpPr/>
          <p:nvPr/>
        </p:nvSpPr>
        <p:spPr>
          <a:xfrm>
            <a:off x="7029450" y="1614489"/>
            <a:ext cx="7244862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60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РЕГИОНАЛЬНЫЙ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ru-RU" sz="60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ОНЛАЙН-УРОК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ru-RU" sz="60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«СТОП, МОШЕННИК»</a:t>
            </a:r>
            <a:endParaRPr lang="en-US" sz="6000" dirty="0"/>
          </a:p>
        </p:txBody>
      </p:sp>
      <p:sp>
        <p:nvSpPr>
          <p:cNvPr id="4" name="Text 1"/>
          <p:cNvSpPr/>
          <p:nvPr/>
        </p:nvSpPr>
        <p:spPr>
          <a:xfrm>
            <a:off x="7208043" y="4292364"/>
            <a:ext cx="57276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Практика финансового </a:t>
            </a:r>
            <a:r>
              <a:rPr lang="en-US" sz="1750" dirty="0" err="1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просвещения</a:t>
            </a: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</a:t>
            </a:r>
            <a:r>
              <a:rPr lang="en-US" sz="1750" dirty="0" err="1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для</a:t>
            </a:r>
            <a:r>
              <a:rPr lang="ru-RU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школьников и студентов</a:t>
            </a: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</a:t>
            </a:r>
            <a:r>
              <a:rPr lang="en-US" sz="1750" dirty="0" err="1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Тверской</a:t>
            </a: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</a:t>
            </a:r>
            <a:r>
              <a:rPr lang="en-US" sz="1750" dirty="0" err="1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области</a:t>
            </a: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208043" y="5384600"/>
            <a:ext cx="57276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Автор: </a:t>
            </a:r>
            <a:r>
              <a:rPr lang="ru-RU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Ахметжанова Александра </a:t>
            </a:r>
            <a:r>
              <a:rPr lang="ru-RU" sz="1750" dirty="0" err="1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Айдиновна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208043" y="5717679"/>
            <a:ext cx="57276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Субъект: Тверская область 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2177CF-C33E-47B7-A184-4B263CFC67D5}"/>
              </a:ext>
            </a:extLst>
          </p:cNvPr>
          <p:cNvSpPr/>
          <p:nvPr/>
        </p:nvSpPr>
        <p:spPr>
          <a:xfrm>
            <a:off x="12771455" y="7626699"/>
            <a:ext cx="1788607" cy="602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49B802-40B7-47FD-B046-EE2ACB5279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6441"/>
          <a:stretch/>
        </p:blipFill>
        <p:spPr>
          <a:xfrm>
            <a:off x="60" y="7927418"/>
            <a:ext cx="14630400" cy="3021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24830" y="1726703"/>
            <a:ext cx="58470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Целевая аудитория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273759" y="3387791"/>
            <a:ext cx="510302" cy="510302"/>
          </a:xfrm>
          <a:prstGeom prst="roundRect">
            <a:avLst>
              <a:gd name="adj" fmla="val 66675"/>
            </a:avLst>
          </a:prstGeom>
          <a:solidFill>
            <a:srgbClr val="019356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117" y="3407803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888419" y="34285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4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Ш</a:t>
            </a:r>
            <a:r>
              <a:rPr lang="en-US" sz="2400" b="1" dirty="0" err="1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кольники</a:t>
            </a:r>
            <a:endParaRPr lang="en-US" sz="2400" dirty="0"/>
          </a:p>
        </p:txBody>
      </p:sp>
      <p:sp>
        <p:nvSpPr>
          <p:cNvPr id="8" name="Shape 4"/>
          <p:cNvSpPr/>
          <p:nvPr/>
        </p:nvSpPr>
        <p:spPr>
          <a:xfrm>
            <a:off x="1269938" y="4375799"/>
            <a:ext cx="510302" cy="510302"/>
          </a:xfrm>
          <a:prstGeom prst="roundRect">
            <a:avLst>
              <a:gd name="adj" fmla="val 66675"/>
            </a:avLst>
          </a:prstGeom>
          <a:solidFill>
            <a:srgbClr val="EF7C01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850" y="4398292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888419" y="4446760"/>
            <a:ext cx="13397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4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Студенты</a:t>
            </a:r>
            <a:endParaRPr lang="en-US" sz="2400" dirty="0"/>
          </a:p>
        </p:txBody>
      </p:sp>
      <p:sp>
        <p:nvSpPr>
          <p:cNvPr id="16" name="Text 10"/>
          <p:cNvSpPr/>
          <p:nvPr/>
        </p:nvSpPr>
        <p:spPr>
          <a:xfrm>
            <a:off x="793790" y="617017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О</a:t>
            </a:r>
            <a:r>
              <a:rPr lang="en-US" sz="1750" dirty="0" err="1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хват</a:t>
            </a: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аудитории: </a:t>
            </a:r>
            <a:r>
              <a:rPr lang="ru-RU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более 20 000</a:t>
            </a: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</a:t>
            </a:r>
            <a:r>
              <a:rPr lang="en-US" sz="1750" dirty="0" err="1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человек</a:t>
            </a:r>
            <a:endParaRPr lang="en-US" sz="175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F0EC064-CDFB-4AC7-B585-35A8ECDD6FB2}"/>
              </a:ext>
            </a:extLst>
          </p:cNvPr>
          <p:cNvSpPr/>
          <p:nvPr/>
        </p:nvSpPr>
        <p:spPr>
          <a:xfrm>
            <a:off x="60" y="7677836"/>
            <a:ext cx="14630340" cy="5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0AEE03-ED7C-4317-AE2C-6FDB9C62E0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6441"/>
          <a:stretch/>
        </p:blipFill>
        <p:spPr>
          <a:xfrm>
            <a:off x="-60" y="7966769"/>
            <a:ext cx="14630400" cy="302182"/>
          </a:xfrm>
          <a:prstGeom prst="rect">
            <a:avLst/>
          </a:prstGeom>
        </p:spPr>
      </p:pic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C93728F-7289-4258-AE40-67BB47F56C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37" b="3183"/>
          <a:stretch/>
        </p:blipFill>
        <p:spPr>
          <a:xfrm>
            <a:off x="7030098" y="1933152"/>
            <a:ext cx="7070652" cy="4363295"/>
          </a:xfrm>
          <a:prstGeom prst="rect">
            <a:avLst/>
          </a:prstGeom>
        </p:spPr>
      </p:pic>
      <p:pic>
        <p:nvPicPr>
          <p:cNvPr id="22" name="Image 1" descr="preencoded.png">
            <a:extLst>
              <a:ext uri="{FF2B5EF4-FFF2-40B4-BE49-F238E27FC236}">
                <a16:creationId xmlns:a16="http://schemas.microsoft.com/office/drawing/2014/main" id="{6F354C12-738C-46E1-A247-307220C929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93815" y="1077602"/>
            <a:ext cx="68087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Разработчики проекта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351002" y="2310408"/>
            <a:ext cx="251574" cy="1570553"/>
          </a:xfrm>
          <a:prstGeom prst="roundRect">
            <a:avLst>
              <a:gd name="adj" fmla="val 200118"/>
            </a:avLst>
          </a:prstGeom>
          <a:solidFill>
            <a:srgbClr val="019356"/>
          </a:solidFill>
          <a:ln/>
        </p:spPr>
      </p:sp>
      <p:sp>
        <p:nvSpPr>
          <p:cNvPr id="5" name="Text 2"/>
          <p:cNvSpPr/>
          <p:nvPr/>
        </p:nvSpPr>
        <p:spPr>
          <a:xfrm>
            <a:off x="1861184" y="2310408"/>
            <a:ext cx="1042606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АНО «Тверской вектор» — Региональный центр финансовой грамотности Тверской области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861184" y="3155156"/>
            <a:ext cx="1042606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организует взаимодействие с образовательными организациями, координирует проведение уроков и обеспечивает интеграцию с цифровой платформой для </a:t>
            </a:r>
            <a:r>
              <a:rPr lang="ru-RU" sz="1750" dirty="0" smtClean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тестирования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719229" y="4456904"/>
            <a:ext cx="251574" cy="1924883"/>
          </a:xfrm>
          <a:prstGeom prst="roundRect">
            <a:avLst>
              <a:gd name="adj" fmla="val 200118"/>
            </a:avLst>
          </a:prstGeom>
          <a:solidFill>
            <a:srgbClr val="EF7C01"/>
          </a:solidFill>
          <a:ln/>
        </p:spPr>
      </p:sp>
      <p:sp>
        <p:nvSpPr>
          <p:cNvPr id="8" name="Text 5"/>
          <p:cNvSpPr/>
          <p:nvPr/>
        </p:nvSpPr>
        <p:spPr>
          <a:xfrm>
            <a:off x="2201346" y="4561991"/>
            <a:ext cx="9922740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Отделение Тверь Банка России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201346" y="5128302"/>
            <a:ext cx="992274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Разрабатывает экспертный видеоролик и обеспечивает методическую поддержку по актуальным схемам </a:t>
            </a:r>
            <a:r>
              <a:rPr lang="ru-RU" sz="1750" dirty="0" smtClean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мошенничества</a:t>
            </a:r>
            <a:endParaRPr lang="en-US" sz="17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A05DF9-A4BD-4076-91F0-462184E0428B}"/>
              </a:ext>
            </a:extLst>
          </p:cNvPr>
          <p:cNvSpPr/>
          <p:nvPr/>
        </p:nvSpPr>
        <p:spPr>
          <a:xfrm>
            <a:off x="12771455" y="7626699"/>
            <a:ext cx="1788607" cy="602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0319D4-95EC-47E9-B7BE-FCA87D1163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6441"/>
          <a:stretch/>
        </p:blipFill>
        <p:spPr>
          <a:xfrm>
            <a:off x="0" y="7947139"/>
            <a:ext cx="14630400" cy="3021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662D956-E52E-4542-AFFC-9E3349647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8" r="7712"/>
          <a:stretch/>
        </p:blipFill>
        <p:spPr bwMode="auto">
          <a:xfrm>
            <a:off x="8234539" y="6755"/>
            <a:ext cx="6395862" cy="821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0"/>
          <p:cNvSpPr/>
          <p:nvPr/>
        </p:nvSpPr>
        <p:spPr>
          <a:xfrm>
            <a:off x="793790" y="68580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Проблема и суть практики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2443520"/>
            <a:ext cx="30480" cy="5100280"/>
          </a:xfrm>
          <a:prstGeom prst="roundRect">
            <a:avLst>
              <a:gd name="adj" fmla="val 1116279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1273612" y="2938582"/>
            <a:ext cx="680442" cy="30480"/>
          </a:xfrm>
          <a:prstGeom prst="roundRect">
            <a:avLst>
              <a:gd name="adj" fmla="val 1116279"/>
            </a:avLst>
          </a:prstGeom>
          <a:solidFill>
            <a:srgbClr val="1AAC6F"/>
          </a:solidFill>
          <a:ln/>
        </p:spPr>
      </p:sp>
      <p:sp>
        <p:nvSpPr>
          <p:cNvPr id="6" name="Shape 3"/>
          <p:cNvSpPr/>
          <p:nvPr/>
        </p:nvSpPr>
        <p:spPr>
          <a:xfrm>
            <a:off x="793790" y="2698671"/>
            <a:ext cx="510302" cy="510302"/>
          </a:xfrm>
          <a:prstGeom prst="roundRect">
            <a:avLst>
              <a:gd name="adj" fmla="val 66675"/>
            </a:avLst>
          </a:prstGeom>
          <a:solidFill>
            <a:srgbClr val="019356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741176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082642" y="2730409"/>
            <a:ext cx="5298805" cy="6974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750"/>
              </a:lnSpc>
              <a:buNone/>
            </a:pPr>
            <a:r>
              <a:rPr lang="ru-RU" sz="2400" b="1" i="0" dirty="0">
                <a:solidFill>
                  <a:srgbClr val="0F1115"/>
                </a:solidFill>
                <a:effectLst/>
                <a:latin typeface="quote-cjk-patch"/>
              </a:rPr>
              <a:t>Записан видеоролик от эксперта </a:t>
            </a:r>
            <a:endParaRPr lang="ru-RU" sz="2400" b="1" i="0" dirty="0" smtClean="0">
              <a:solidFill>
                <a:srgbClr val="0F1115"/>
              </a:solidFill>
              <a:effectLst/>
              <a:latin typeface="quote-cjk-patch"/>
            </a:endParaRPr>
          </a:p>
          <a:p>
            <a:pPr marL="0" indent="0" algn="just">
              <a:lnSpc>
                <a:spcPts val="2750"/>
              </a:lnSpc>
              <a:buNone/>
            </a:pPr>
            <a:r>
              <a:rPr lang="ru-RU" sz="2400" b="1" i="0" dirty="0" smtClean="0">
                <a:solidFill>
                  <a:srgbClr val="0F1115"/>
                </a:solidFill>
                <a:effectLst/>
                <a:latin typeface="quote-cjk-patch"/>
              </a:rPr>
              <a:t>Банка </a:t>
            </a:r>
            <a:r>
              <a:rPr lang="ru-RU" sz="2400" b="1" i="0" dirty="0">
                <a:solidFill>
                  <a:srgbClr val="0F1115"/>
                </a:solidFill>
                <a:effectLst/>
                <a:latin typeface="quote-cjk-patch"/>
              </a:rPr>
              <a:t>России</a:t>
            </a:r>
            <a:endParaRPr lang="en-US" sz="2200" b="1" dirty="0"/>
          </a:p>
        </p:txBody>
      </p:sp>
      <p:sp>
        <p:nvSpPr>
          <p:cNvPr id="9" name="Text 5"/>
          <p:cNvSpPr/>
          <p:nvPr/>
        </p:nvSpPr>
        <p:spPr>
          <a:xfrm>
            <a:off x="2090990" y="3329098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просто и доступно о том, кто такие </a:t>
            </a:r>
            <a:r>
              <a:rPr lang="ru-RU" sz="1750" dirty="0" err="1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дропы</a:t>
            </a:r>
            <a:r>
              <a:rPr lang="ru-RU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,</a:t>
            </a:r>
            <a:br>
              <a:rPr lang="ru-RU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</a:br>
            <a:r>
              <a:rPr lang="ru-RU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чем опасна передача карты третьим лицам</a:t>
            </a:r>
            <a:br>
              <a:rPr lang="ru-RU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</a:br>
            <a:r>
              <a:rPr lang="ru-RU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и какие последствия наступают</a:t>
            </a: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1328687" y="4749049"/>
            <a:ext cx="680442" cy="30480"/>
          </a:xfrm>
          <a:prstGeom prst="roundRect">
            <a:avLst>
              <a:gd name="adj" fmla="val 1116279"/>
            </a:avLst>
          </a:prstGeom>
          <a:solidFill>
            <a:srgbClr val="D56200"/>
          </a:solidFill>
          <a:ln/>
        </p:spPr>
      </p:sp>
      <p:sp>
        <p:nvSpPr>
          <p:cNvPr id="11" name="Shape 7"/>
          <p:cNvSpPr/>
          <p:nvPr/>
        </p:nvSpPr>
        <p:spPr>
          <a:xfrm>
            <a:off x="790108" y="4537810"/>
            <a:ext cx="510302" cy="510302"/>
          </a:xfrm>
          <a:prstGeom prst="roundRect">
            <a:avLst>
              <a:gd name="adj" fmla="val 66675"/>
            </a:avLst>
          </a:prstGeom>
          <a:solidFill>
            <a:srgbClr val="EF7C01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178" y="4572596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59446" y="4587124"/>
            <a:ext cx="38377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Распространение видеоролика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183011" y="5073119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Видеоролик направлен в образовательные организации и организации СПО Тверской </a:t>
            </a:r>
            <a:r>
              <a:rPr lang="ru-RU" sz="1750" dirty="0" smtClean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области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273612" y="6369010"/>
            <a:ext cx="680442" cy="30480"/>
          </a:xfrm>
          <a:prstGeom prst="roundRect">
            <a:avLst>
              <a:gd name="adj" fmla="val 1116279"/>
            </a:avLst>
          </a:prstGeom>
          <a:solidFill>
            <a:srgbClr val="FD3176"/>
          </a:solidFill>
          <a:ln/>
        </p:spPr>
      </p:sp>
      <p:sp>
        <p:nvSpPr>
          <p:cNvPr id="16" name="Shape 11"/>
          <p:cNvSpPr/>
          <p:nvPr/>
        </p:nvSpPr>
        <p:spPr>
          <a:xfrm>
            <a:off x="793790" y="6129099"/>
            <a:ext cx="510302" cy="510302"/>
          </a:xfrm>
          <a:prstGeom prst="roundRect">
            <a:avLst>
              <a:gd name="adj" fmla="val 66675"/>
            </a:avLst>
          </a:prstGeom>
          <a:solidFill>
            <a:srgbClr val="E4185D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6171605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83011" y="6100763"/>
            <a:ext cx="38820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Закрепление знаний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183011" y="6591181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После просмотра участники проходят тест на цифровой платформе «Другое Дело» с комментариями к </a:t>
            </a:r>
            <a:r>
              <a:rPr lang="ru-RU" sz="1750" dirty="0" smtClean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ответам</a:t>
            </a:r>
            <a:endParaRPr lang="en-US" sz="175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70F2D58-7A62-470D-9D8B-E2AB25D3E78D}"/>
              </a:ext>
            </a:extLst>
          </p:cNvPr>
          <p:cNvSpPr/>
          <p:nvPr/>
        </p:nvSpPr>
        <p:spPr>
          <a:xfrm>
            <a:off x="60" y="7933046"/>
            <a:ext cx="14630340" cy="302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0B769ED-6C75-48A0-AB4C-EC15C677D5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6441"/>
          <a:stretch/>
        </p:blipFill>
        <p:spPr>
          <a:xfrm>
            <a:off x="-60" y="7920663"/>
            <a:ext cx="14630400" cy="3021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FA4A6E-9ADC-4993-8102-0AC5721260D8}"/>
              </a:ext>
            </a:extLst>
          </p:cNvPr>
          <p:cNvSpPr txBox="1"/>
          <p:nvPr/>
        </p:nvSpPr>
        <p:spPr>
          <a:xfrm>
            <a:off x="909401" y="1475973"/>
            <a:ext cx="7325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Проблема: вовлечение школьников и студентов в схемы </a:t>
            </a:r>
            <a:r>
              <a:rPr lang="ru-RU" dirty="0" err="1"/>
              <a:t>дропперства</a:t>
            </a:r>
            <a:r>
              <a:rPr lang="ru-RU" dirty="0"/>
              <a:t> — одна из самых острых угроз финансовой безопасности </a:t>
            </a:r>
            <a:r>
              <a:rPr lang="ru-RU" dirty="0" smtClean="0"/>
              <a:t>молодёжи</a:t>
            </a:r>
            <a:endParaRPr lang="ru-RU" dirty="0"/>
          </a:p>
        </p:txBody>
      </p:sp>
      <p:pic>
        <p:nvPicPr>
          <p:cNvPr id="26" name="Image 1" descr="preencoded.png">
            <a:extLst>
              <a:ext uri="{FF2B5EF4-FFF2-40B4-BE49-F238E27FC236}">
                <a16:creationId xmlns:a16="http://schemas.microsoft.com/office/drawing/2014/main" id="{FB77C539-DE17-4729-A805-1394B784F0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43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Ценности проекта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330" y="3662363"/>
            <a:ext cx="7825621" cy="782562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456" y="6212800"/>
            <a:ext cx="382667" cy="478393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330" y="3662363"/>
            <a:ext cx="7825621" cy="7825621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631" y="4624626"/>
            <a:ext cx="382667" cy="478393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2330" y="3662363"/>
            <a:ext cx="7825621" cy="7825621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6745" y="4624626"/>
            <a:ext cx="382667" cy="478393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2330" y="3662363"/>
            <a:ext cx="7825621" cy="7825621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4920" y="6212800"/>
            <a:ext cx="382667" cy="478393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623590" y="4985386"/>
            <a:ext cx="30054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ru-RU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Видеоролик от эксперта Банка России</a:t>
            </a:r>
            <a:endParaRPr lang="en-US" sz="2200" dirty="0"/>
          </a:p>
        </p:txBody>
      </p:sp>
      <p:sp>
        <p:nvSpPr>
          <p:cNvPr id="13" name="Text 3"/>
          <p:cNvSpPr/>
          <p:nvPr/>
        </p:nvSpPr>
        <p:spPr>
          <a:xfrm>
            <a:off x="3458766" y="2338968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ru-RU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Обязательное тестирование на цифровой платформе</a:t>
            </a:r>
            <a:endParaRPr lang="en-US" sz="2200" dirty="0"/>
          </a:p>
        </p:txBody>
      </p:sp>
      <p:sp>
        <p:nvSpPr>
          <p:cNvPr id="15" name="Text 5"/>
          <p:cNvSpPr/>
          <p:nvPr/>
        </p:nvSpPr>
        <p:spPr>
          <a:xfrm>
            <a:off x="8113601" y="2387145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Участники видят </a:t>
            </a:r>
            <a:r>
              <a:rPr lang="ru-RU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верные ответы с пояснениями — учатся на своих ошибках</a:t>
            </a:r>
            <a:endParaRPr lang="en-US" sz="2200" dirty="0"/>
          </a:p>
        </p:txBody>
      </p:sp>
      <p:sp>
        <p:nvSpPr>
          <p:cNvPr id="17" name="Text 7"/>
          <p:cNvSpPr/>
          <p:nvPr/>
        </p:nvSpPr>
        <p:spPr>
          <a:xfrm>
            <a:off x="10949095" y="4456059"/>
            <a:ext cx="357080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ru-RU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Минимум бюрократии: готовый контент направляется в организации, проводится в рамках уроков финансовой грамотности</a:t>
            </a:r>
            <a:endParaRPr lang="en-US" sz="2200" dirty="0"/>
          </a:p>
        </p:txBody>
      </p:sp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CB6BF4-8601-4F41-A3FD-A8FA2AA43F61}"/>
              </a:ext>
            </a:extLst>
          </p:cNvPr>
          <p:cNvSpPr/>
          <p:nvPr/>
        </p:nvSpPr>
        <p:spPr>
          <a:xfrm>
            <a:off x="12771455" y="7626699"/>
            <a:ext cx="1788607" cy="602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A88719-49AA-40EE-84E4-4E3F9D3E04C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96441"/>
          <a:stretch/>
        </p:blipFill>
        <p:spPr>
          <a:xfrm>
            <a:off x="-60" y="7920663"/>
            <a:ext cx="14630400" cy="3021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3425" y="3359110"/>
            <a:ext cx="6938843" cy="654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b="1" dirty="0" err="1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Достигнутые</a:t>
            </a:r>
            <a:r>
              <a:rPr lang="en-US" sz="41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 результаты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733425" y="4433054"/>
            <a:ext cx="4178260" cy="1100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8650"/>
              </a:lnSpc>
              <a:buNone/>
            </a:pPr>
            <a:r>
              <a:rPr lang="ru-RU" sz="8650" b="1" dirty="0">
                <a:solidFill>
                  <a:srgbClr val="019356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20 000</a:t>
            </a:r>
            <a:endParaRPr lang="en-US" sz="8650" dirty="0"/>
          </a:p>
        </p:txBody>
      </p:sp>
      <p:sp>
        <p:nvSpPr>
          <p:cNvPr id="5" name="Text 2"/>
          <p:cNvSpPr/>
          <p:nvPr/>
        </p:nvSpPr>
        <p:spPr>
          <a:xfrm>
            <a:off x="1512808" y="5795129"/>
            <a:ext cx="2619375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Участников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808839" y="6287983"/>
            <a:ext cx="4564439" cy="10173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ru-RU" sz="1650" dirty="0" smtClean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о</a:t>
            </a:r>
            <a:r>
              <a:rPr lang="en-US" sz="1650" dirty="0" err="1" smtClean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бщее</a:t>
            </a:r>
            <a:r>
              <a:rPr lang="en-US" sz="1650" dirty="0" smtClean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</a:t>
            </a:r>
            <a:r>
              <a:rPr lang="en-US" sz="1650" dirty="0" err="1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количество</a:t>
            </a:r>
            <a:r>
              <a:rPr lang="en-US" sz="16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</a:t>
            </a:r>
            <a:endParaRPr lang="ru-RU" sz="1650" dirty="0" smtClean="0">
              <a:solidFill>
                <a:srgbClr val="000000"/>
              </a:solidFill>
              <a:latin typeface="Nunito Sans" pitchFamily="34" charset="0"/>
              <a:ea typeface="Nunito Sans" pitchFamily="34" charset="-122"/>
              <a:cs typeface="Nunito Sans" pitchFamily="34" charset="-120"/>
            </a:endParaRPr>
          </a:p>
          <a:p>
            <a:pPr marL="0" indent="0" algn="ctr">
              <a:lnSpc>
                <a:spcPts val="2600"/>
              </a:lnSpc>
              <a:buNone/>
            </a:pPr>
            <a:r>
              <a:rPr lang="ru-RU" sz="1650" dirty="0" smtClean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школьников и студентов</a:t>
            </a:r>
            <a:r>
              <a:rPr lang="en-US" sz="1650" dirty="0" smtClean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,</a:t>
            </a:r>
            <a:r>
              <a:rPr lang="ru-RU" sz="16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/>
            </a:r>
            <a:br>
              <a:rPr lang="ru-RU" sz="16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</a:br>
            <a:r>
              <a:rPr lang="en-US" sz="16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</a:t>
            </a:r>
            <a:r>
              <a:rPr lang="ru-RU" sz="16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участвующих в акции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5226010" y="6248281"/>
            <a:ext cx="4178260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ru-RU" sz="16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просмотр видеоролика → </a:t>
            </a:r>
            <a:br>
              <a:rPr lang="ru-RU" sz="16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</a:br>
            <a:r>
              <a:rPr lang="ru-RU" sz="16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тестирование на платформе</a:t>
            </a:r>
            <a:br>
              <a:rPr lang="ru-RU" sz="16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</a:br>
            <a:r>
              <a:rPr lang="ru-RU" sz="16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 → анализ результатов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9718596" y="6248281"/>
            <a:ext cx="4178379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ru-RU" sz="16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наглядное объяснение угрозы + интерактивная проверка понимания материала на цифровой платформе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733425" y="7154585"/>
            <a:ext cx="13163550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endParaRPr lang="en-US" sz="165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A8FAE2-92D6-4152-9DA2-DCEA3F0E4F5E}"/>
              </a:ext>
            </a:extLst>
          </p:cNvPr>
          <p:cNvSpPr/>
          <p:nvPr/>
        </p:nvSpPr>
        <p:spPr>
          <a:xfrm>
            <a:off x="12771455" y="7626699"/>
            <a:ext cx="1788607" cy="602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1EB647-8A11-49D2-9DD7-4743E58F3D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441"/>
          <a:stretch/>
        </p:blipFill>
        <p:spPr>
          <a:xfrm>
            <a:off x="-60" y="7920663"/>
            <a:ext cx="14630400" cy="302182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4DA0985-2EC8-4A7E-BB98-E844E6BE7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5" b="20891"/>
          <a:stretch/>
        </p:blipFill>
        <p:spPr bwMode="auto">
          <a:xfrm>
            <a:off x="60" y="-388573"/>
            <a:ext cx="14630340" cy="361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" descr="preencoded.png">
            <a:extLst>
              <a:ext uri="{FF2B5EF4-FFF2-40B4-BE49-F238E27FC236}">
                <a16:creationId xmlns:a16="http://schemas.microsoft.com/office/drawing/2014/main" id="{7BF9A533-C89B-4143-9C95-39C11E5E8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3647" y="663532"/>
            <a:ext cx="1166098" cy="396121"/>
          </a:xfrm>
          <a:prstGeom prst="rect">
            <a:avLst/>
          </a:prstGeom>
        </p:spPr>
      </p:pic>
      <p:sp>
        <p:nvSpPr>
          <p:cNvPr id="19" name="Text 0">
            <a:extLst>
              <a:ext uri="{FF2B5EF4-FFF2-40B4-BE49-F238E27FC236}">
                <a16:creationId xmlns:a16="http://schemas.microsoft.com/office/drawing/2014/main" id="{EB4A3A1B-806E-43BA-BA91-1B28E3A42EF1}"/>
              </a:ext>
            </a:extLst>
          </p:cNvPr>
          <p:cNvSpPr/>
          <p:nvPr/>
        </p:nvSpPr>
        <p:spPr>
          <a:xfrm>
            <a:off x="5748808" y="4410615"/>
            <a:ext cx="3655462" cy="654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ru-RU" sz="4100" b="1" dirty="0">
                <a:solidFill>
                  <a:srgbClr val="EF7C01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Профилактика</a:t>
            </a:r>
            <a:br>
              <a:rPr lang="ru-RU" sz="4100" b="1" dirty="0">
                <a:solidFill>
                  <a:srgbClr val="EF7C01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</a:br>
            <a:r>
              <a:rPr lang="ru-RU" sz="4100" b="1" dirty="0">
                <a:solidFill>
                  <a:srgbClr val="EF7C01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 </a:t>
            </a:r>
            <a:r>
              <a:rPr lang="ru-RU" sz="4100" b="1" dirty="0" err="1">
                <a:solidFill>
                  <a:srgbClr val="EF7C01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дропперства</a:t>
            </a:r>
            <a:endParaRPr lang="en-US" sz="4100" dirty="0">
              <a:solidFill>
                <a:srgbClr val="EF7C01"/>
              </a:solidFill>
            </a:endParaRPr>
          </a:p>
        </p:txBody>
      </p:sp>
      <p:sp>
        <p:nvSpPr>
          <p:cNvPr id="20" name="Text 0">
            <a:extLst>
              <a:ext uri="{FF2B5EF4-FFF2-40B4-BE49-F238E27FC236}">
                <a16:creationId xmlns:a16="http://schemas.microsoft.com/office/drawing/2014/main" id="{E5CF4A72-8905-4567-A1E3-661EE4B2328A}"/>
              </a:ext>
            </a:extLst>
          </p:cNvPr>
          <p:cNvSpPr/>
          <p:nvPr/>
        </p:nvSpPr>
        <p:spPr>
          <a:xfrm>
            <a:off x="10010296" y="4363114"/>
            <a:ext cx="3655462" cy="654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ru-RU" sz="4100" b="1" dirty="0">
                <a:solidFill>
                  <a:srgbClr val="E4185D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Смешанный</a:t>
            </a:r>
            <a:br>
              <a:rPr lang="ru-RU" sz="4100" b="1" dirty="0">
                <a:solidFill>
                  <a:srgbClr val="E4185D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</a:br>
            <a:r>
              <a:rPr lang="ru-RU" sz="4100" b="1" dirty="0">
                <a:solidFill>
                  <a:srgbClr val="E4185D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 формат обучения</a:t>
            </a:r>
            <a:endParaRPr lang="en-US" sz="4100" dirty="0">
              <a:solidFill>
                <a:srgbClr val="E4185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53803"/>
            <a:ext cx="102765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Возможности для тиражирования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271361"/>
            <a:ext cx="13042821" cy="30480"/>
          </a:xfrm>
          <a:prstGeom prst="roundRect">
            <a:avLst>
              <a:gd name="adj" fmla="val 1116279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2876669" y="3271361"/>
            <a:ext cx="30480" cy="680442"/>
          </a:xfrm>
          <a:prstGeom prst="roundRect">
            <a:avLst>
              <a:gd name="adj" fmla="val 1116279"/>
            </a:avLst>
          </a:prstGeom>
          <a:solidFill>
            <a:srgbClr val="1AAC6F"/>
          </a:solidFill>
          <a:ln/>
        </p:spPr>
      </p:sp>
      <p:sp>
        <p:nvSpPr>
          <p:cNvPr id="5" name="Shape 3"/>
          <p:cNvSpPr/>
          <p:nvPr/>
        </p:nvSpPr>
        <p:spPr>
          <a:xfrm>
            <a:off x="2636758" y="3016210"/>
            <a:ext cx="510302" cy="510302"/>
          </a:xfrm>
          <a:prstGeom prst="roundRect">
            <a:avLst>
              <a:gd name="adj" fmla="val 66675"/>
            </a:avLst>
          </a:prstGeom>
          <a:solidFill>
            <a:srgbClr val="01935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828" y="3058716"/>
            <a:ext cx="340162" cy="42529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98245" y="4178617"/>
            <a:ext cx="33874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Федеральный уровень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20604" y="4669036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Масштабирование на всю страну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299841" y="3271361"/>
            <a:ext cx="30480" cy="680442"/>
          </a:xfrm>
          <a:prstGeom prst="roundRect">
            <a:avLst>
              <a:gd name="adj" fmla="val 1116279"/>
            </a:avLst>
          </a:prstGeom>
          <a:solidFill>
            <a:srgbClr val="D56200"/>
          </a:solidFill>
          <a:ln/>
        </p:spPr>
      </p:sp>
      <p:sp>
        <p:nvSpPr>
          <p:cNvPr id="10" name="Shape 7"/>
          <p:cNvSpPr/>
          <p:nvPr/>
        </p:nvSpPr>
        <p:spPr>
          <a:xfrm>
            <a:off x="7059930" y="3016210"/>
            <a:ext cx="510302" cy="510302"/>
          </a:xfrm>
          <a:prstGeom prst="roundRect">
            <a:avLst>
              <a:gd name="adj" fmla="val 66675"/>
            </a:avLst>
          </a:prstGeom>
          <a:solidFill>
            <a:srgbClr val="EF7C01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000" y="3058716"/>
            <a:ext cx="340162" cy="425291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570339" y="4178617"/>
            <a:ext cx="34894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Региональный уровень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5443776" y="4669036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Внедрение в каждом субъекте РФ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11723013" y="3271361"/>
            <a:ext cx="30480" cy="680442"/>
          </a:xfrm>
          <a:prstGeom prst="roundRect">
            <a:avLst>
              <a:gd name="adj" fmla="val 1116279"/>
            </a:avLst>
          </a:prstGeom>
          <a:solidFill>
            <a:srgbClr val="FD3176"/>
          </a:solidFill>
          <a:ln/>
        </p:spPr>
      </p:sp>
      <p:sp>
        <p:nvSpPr>
          <p:cNvPr id="15" name="Shape 11"/>
          <p:cNvSpPr/>
          <p:nvPr/>
        </p:nvSpPr>
        <p:spPr>
          <a:xfrm>
            <a:off x="11483102" y="3016210"/>
            <a:ext cx="510302" cy="510302"/>
          </a:xfrm>
          <a:prstGeom prst="roundRect">
            <a:avLst>
              <a:gd name="adj" fmla="val 66675"/>
            </a:avLst>
          </a:prstGeom>
          <a:solidFill>
            <a:srgbClr val="E4185D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8172" y="3058716"/>
            <a:ext cx="340162" cy="425291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0320695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Местный уровень</a:t>
            </a:r>
            <a:endParaRPr lang="en-US" sz="2200" dirty="0"/>
          </a:p>
        </p:txBody>
      </p:sp>
      <p:sp>
        <p:nvSpPr>
          <p:cNvPr id="18" name="Text 13"/>
          <p:cNvSpPr/>
          <p:nvPr/>
        </p:nvSpPr>
        <p:spPr>
          <a:xfrm>
            <a:off x="9866948" y="4669036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Адаптация под локальные особенности</a:t>
            </a:r>
            <a:endParaRPr lang="en-US" sz="1750" dirty="0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1D08A81-775F-48B1-9F79-039B7F4B27EF}"/>
              </a:ext>
            </a:extLst>
          </p:cNvPr>
          <p:cNvSpPr/>
          <p:nvPr/>
        </p:nvSpPr>
        <p:spPr>
          <a:xfrm>
            <a:off x="12771455" y="7626699"/>
            <a:ext cx="1788607" cy="602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A4EB7E1-543D-4ACB-8D43-9E9B32BC3A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6441"/>
          <a:stretch/>
        </p:blipFill>
        <p:spPr>
          <a:xfrm>
            <a:off x="-60" y="7920663"/>
            <a:ext cx="14630400" cy="3021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D0E2CFC-4697-4004-B8F3-123E25EB8250}"/>
              </a:ext>
            </a:extLst>
          </p:cNvPr>
          <p:cNvSpPr txBox="1"/>
          <p:nvPr/>
        </p:nvSpPr>
        <p:spPr>
          <a:xfrm>
            <a:off x="1351720" y="5963246"/>
            <a:ext cx="11883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Эффект: повышение финансовой грамотности молодёжи, снижение риска вовлечения в </a:t>
            </a:r>
            <a:r>
              <a:rPr lang="ru-RU" dirty="0" err="1"/>
              <a:t>дропперство</a:t>
            </a:r>
            <a:r>
              <a:rPr lang="ru-RU" dirty="0"/>
              <a:t>, формирование финансовой </a:t>
            </a:r>
            <a:r>
              <a:rPr lang="ru-RU" dirty="0" smtClean="0"/>
              <a:t>культуры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62877"/>
            <a:ext cx="75085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Crimson Text Bold" pitchFamily="34" charset="0"/>
                <a:ea typeface="Crimson Text Bold" pitchFamily="34" charset="-122"/>
                <a:cs typeface="Crimson Text Bold" pitchFamily="34" charset="-120"/>
              </a:rPr>
              <a:t>Контактная информация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11818"/>
            <a:ext cx="7556421" cy="3054906"/>
          </a:xfrm>
          <a:prstGeom prst="roundRect">
            <a:avLst>
              <a:gd name="adj" fmla="val 1113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3119438"/>
            <a:ext cx="7541181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4624" y="3263146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ФИО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9024" y="3263146"/>
            <a:ext cx="331315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Ахметжанова 
Александра 
Айдиновна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7810" y="4495562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514624" y="463927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Должность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289024" y="4639270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Руководитель проектов АНО «Тверской вектор»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810" y="5508784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514624" y="5652492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Электронная почта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9024" y="5652492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fingram@tvervector.ru</a:t>
            </a:r>
            <a:endParaRPr lang="en-US" sz="175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702" y="228600"/>
            <a:ext cx="1166098" cy="3961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5CF33E-DF72-4571-AC4E-F3B58842C3B6}"/>
              </a:ext>
            </a:extLst>
          </p:cNvPr>
          <p:cNvSpPr/>
          <p:nvPr/>
        </p:nvSpPr>
        <p:spPr>
          <a:xfrm>
            <a:off x="12269037" y="7516167"/>
            <a:ext cx="2361363" cy="713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F0600FB-9EF2-4161-BA6B-4E029E7F8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2"/>
          <a:stretch/>
        </p:blipFill>
        <p:spPr bwMode="auto">
          <a:xfrm>
            <a:off x="0" y="7866697"/>
            <a:ext cx="14630400" cy="3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317</Words>
  <Application>Microsoft Office PowerPoint</Application>
  <PresentationFormat>Произвольный</PresentationFormat>
  <Paragraphs>61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Nunito Sans</vt:lpstr>
      <vt:lpstr>quote-cjk-patch</vt:lpstr>
      <vt:lpstr>Arial</vt:lpstr>
      <vt:lpstr>Calibri</vt:lpstr>
      <vt:lpstr>Crimson Text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Гвоздева Наталья Владимировна</cp:lastModifiedBy>
  <cp:revision>17</cp:revision>
  <dcterms:created xsi:type="dcterms:W3CDTF">2025-04-15T09:57:54Z</dcterms:created>
  <dcterms:modified xsi:type="dcterms:W3CDTF">2026-04-22T12:43:09Z</dcterms:modified>
</cp:coreProperties>
</file>