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57" r:id="rId4"/>
    <p:sldId id="259" r:id="rId5"/>
    <p:sldId id="263" r:id="rId6"/>
    <p:sldId id="266" r:id="rId7"/>
  </p:sldIdLst>
  <p:sldSz cx="14630400" cy="8229600"/>
  <p:notesSz cx="8229600" cy="14630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 Sans" panose="020B0604020202020204" charset="-52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64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ingram@tvervector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11266"/>
            <a:ext cx="8121610" cy="3515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7200" b="1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 pitchFamily="34" charset="-122"/>
                <a:cs typeface="Crimson Text Bold" pitchFamily="34" charset="-120"/>
              </a:rPr>
              <a:t>ЦИФРОВОЕ ГТО: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ru-RU" sz="7200" b="1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 pitchFamily="34" charset="-122"/>
                <a:cs typeface="Crimson Text Bold" pitchFamily="34" charset="-120"/>
              </a:rPr>
              <a:t>ФИНАНСОВАЯ ГРАМОТНОСТЬ</a:t>
            </a:r>
          </a:p>
        </p:txBody>
      </p:sp>
      <p:sp>
        <p:nvSpPr>
          <p:cNvPr id="4" name="Text 1"/>
          <p:cNvSpPr/>
          <p:nvPr/>
        </p:nvSpPr>
        <p:spPr>
          <a:xfrm>
            <a:off x="6280190" y="479756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  <a:cs typeface="Nunito Sans" pitchFamily="34" charset="-120"/>
              </a:rPr>
              <a:t>Наименование субъекта: Тверская область</a:t>
            </a:r>
            <a:endParaRPr lang="en-US" sz="2400" dirty="0">
              <a:latin typeface="Proxima Nova Rg" panose="02000506030000020004" pitchFamily="2" charset="0"/>
              <a:ea typeface="Crimson Text Bold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529411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  <a:cs typeface="Nunito Sans" pitchFamily="34" charset="-120"/>
              </a:rPr>
              <a:t>Автор практики: </a:t>
            </a:r>
            <a:r>
              <a:rPr lang="ru-RU" sz="2400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  <a:cs typeface="Nunito Sans" pitchFamily="34" charset="-120"/>
              </a:rPr>
              <a:t>Соловьева Вероника Александровна</a:t>
            </a:r>
            <a:r>
              <a:rPr lang="en-US" sz="2400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  <a:cs typeface="Nunito Sans" pitchFamily="34" charset="-12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  <a:cs typeface="Nunito Sans" pitchFamily="34" charset="-120"/>
              </a:rPr>
              <a:t>руководитель</a:t>
            </a:r>
            <a:r>
              <a:rPr lang="en-US" sz="2400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  <a:cs typeface="Nunito Sans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  <a:cs typeface="Nunito Sans" pitchFamily="34" charset="-120"/>
              </a:rPr>
              <a:t>проекта</a:t>
            </a:r>
            <a:r>
              <a:rPr lang="en-US" sz="2400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  <a:cs typeface="Nunito Sans" pitchFamily="34" charset="-120"/>
              </a:rPr>
              <a:t> </a:t>
            </a:r>
            <a:endParaRPr lang="ru-RU" sz="2400" dirty="0">
              <a:solidFill>
                <a:srgbClr val="000000"/>
              </a:solidFill>
              <a:latin typeface="Proxima Nova Rg" panose="02000506030000020004" pitchFamily="2" charset="0"/>
              <a:ea typeface="Crimson Text Bold"/>
              <a:cs typeface="Nunito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</a:rPr>
              <a:t> </a:t>
            </a:r>
            <a:endParaRPr lang="en-US" sz="2400" dirty="0">
              <a:latin typeface="Proxima Nova Rg" panose="02000506030000020004" pitchFamily="2" charset="0"/>
              <a:ea typeface="Crimson Text Bold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038686-BFE3-469C-9B78-EE1B99364669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6253F8-F089-42CF-A7B1-99E901828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360950"/>
            <a:ext cx="1106448" cy="13276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92476" y="2748149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Школьники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02" y="3652838"/>
            <a:ext cx="1106448" cy="13276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92476" y="4018315"/>
            <a:ext cx="3680341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Студенты</a:t>
            </a:r>
            <a:endParaRPr lang="en-US" sz="2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02" y="4980503"/>
            <a:ext cx="1106448" cy="13276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92476" y="5374541"/>
            <a:ext cx="5255895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Взрослое население</a:t>
            </a:r>
            <a:endParaRPr lang="en-US" sz="2400" dirty="0"/>
          </a:p>
        </p:txBody>
      </p:sp>
      <p:sp>
        <p:nvSpPr>
          <p:cNvPr id="13" name="Text 7"/>
          <p:cNvSpPr/>
          <p:nvPr/>
        </p:nvSpPr>
        <p:spPr>
          <a:xfrm>
            <a:off x="774502" y="6557010"/>
            <a:ext cx="7594997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Представленный опыт можно масштабировать в каждом субъекте Российской Федерации для формирования элементов </a:t>
            </a:r>
            <a:r>
              <a:rPr lang="en-US" sz="1700" dirty="0" err="1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финансовой</a:t>
            </a:r>
            <a:r>
              <a:rPr lang="en-US" sz="170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культуры</a:t>
            </a:r>
            <a:endParaRPr lang="en-US" sz="1700" dirty="0"/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2058B739-84CB-4773-8565-76D8DA0411CC}"/>
              </a:ext>
            </a:extLst>
          </p:cNvPr>
          <p:cNvSpPr/>
          <p:nvPr/>
        </p:nvSpPr>
        <p:spPr>
          <a:xfrm>
            <a:off x="793790" y="942023"/>
            <a:ext cx="58470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Целевая аудитория</a:t>
            </a:r>
            <a:endParaRPr lang="en-US" sz="4450" dirty="0"/>
          </a:p>
        </p:txBody>
      </p:sp>
      <p:pic>
        <p:nvPicPr>
          <p:cNvPr id="17" name="Image 4" descr="preencoded.png">
            <a:extLst>
              <a:ext uri="{FF2B5EF4-FFF2-40B4-BE49-F238E27FC236}">
                <a16:creationId xmlns:a16="http://schemas.microsoft.com/office/drawing/2014/main" id="{0946E32E-523B-42D2-9CFE-F1AD18C3D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069C6-31F4-405D-8C01-AF759E1C0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5" r="29725"/>
          <a:stretch/>
        </p:blipFill>
        <p:spPr>
          <a:xfrm>
            <a:off x="9172167" y="1"/>
            <a:ext cx="5458233" cy="82107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642" y="269183"/>
            <a:ext cx="70420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Краткое описание</a:t>
            </a: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 практики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7336"/>
            <a:ext cx="3895168" cy="2387084"/>
          </a:xfrm>
          <a:prstGeom prst="roundRect">
            <a:avLst>
              <a:gd name="adj" fmla="val 14253"/>
            </a:avLst>
          </a:prstGeom>
          <a:solidFill>
            <a:srgbClr val="019356"/>
          </a:solidFill>
          <a:ln/>
        </p:spPr>
      </p:sp>
      <p:sp>
        <p:nvSpPr>
          <p:cNvPr id="6" name="Text 3"/>
          <p:cNvSpPr/>
          <p:nvPr/>
        </p:nvSpPr>
        <p:spPr>
          <a:xfrm>
            <a:off x="917733" y="3161838"/>
            <a:ext cx="3664863" cy="1224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Системное онлайн-тестирование с градацией по возрастам</a:t>
            </a:r>
            <a:br>
              <a:rPr lang="ru-RU" sz="1750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</a:br>
            <a:r>
              <a:rPr lang="ru-RU" sz="1750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(вопросы соответствуют уровню подготовки участника)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791713" y="2505559"/>
            <a:ext cx="4086474" cy="2387084"/>
          </a:xfrm>
          <a:prstGeom prst="roundRect">
            <a:avLst>
              <a:gd name="adj" fmla="val 14253"/>
            </a:avLst>
          </a:prstGeom>
          <a:solidFill>
            <a:srgbClr val="EF7C01"/>
          </a:solidFill>
          <a:ln/>
        </p:spPr>
      </p:sp>
      <p:sp>
        <p:nvSpPr>
          <p:cNvPr id="8" name="Text 5"/>
          <p:cNvSpPr/>
          <p:nvPr/>
        </p:nvSpPr>
        <p:spPr>
          <a:xfrm>
            <a:off x="5085693" y="2703116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Комплексный подход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883915" y="3364765"/>
            <a:ext cx="383482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Включены обязательные модули «Финансовая грамотность» и «Информационная безопасность»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11234"/>
            <a:ext cx="8084397" cy="1669852"/>
          </a:xfrm>
          <a:prstGeom prst="roundRect">
            <a:avLst>
              <a:gd name="adj" fmla="val 20376"/>
            </a:avLst>
          </a:prstGeom>
          <a:solidFill>
            <a:srgbClr val="31B7BC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338048"/>
            <a:ext cx="34591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Аналитика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828467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Предусмотрено формирование аналитических данных для выявления проблемных тем в каждой возрастной группе</a:t>
            </a:r>
            <a:endParaRPr lang="en-US" sz="175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2EC4165-5FD9-45EF-B7E5-5791F5982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1FEE7D-FE9E-4491-ADCF-E50D49B01AA7}"/>
              </a:ext>
            </a:extLst>
          </p:cNvPr>
          <p:cNvSpPr txBox="1"/>
          <p:nvPr/>
        </p:nvSpPr>
        <p:spPr>
          <a:xfrm>
            <a:off x="659960" y="1181214"/>
            <a:ext cx="79524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Nunito Sans" pitchFamily="2" charset="-52"/>
              </a:rPr>
              <a:t>Проблема: </a:t>
            </a:r>
            <a:r>
              <a:rPr lang="ru-RU" dirty="0">
                <a:latin typeface="Nunito Sans" pitchFamily="2" charset="-52"/>
              </a:rPr>
              <a:t>молодёжь недостаточно защищена от финансового и кибермошенничества, а существующие тесты часто не учитывают возрастные особенности.</a:t>
            </a: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F35BB873-9428-47F5-9BB2-90E1607BB542}"/>
              </a:ext>
            </a:extLst>
          </p:cNvPr>
          <p:cNvSpPr/>
          <p:nvPr/>
        </p:nvSpPr>
        <p:spPr>
          <a:xfrm>
            <a:off x="981883" y="2580694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Возрастная градация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4813" y="512246"/>
            <a:ext cx="64004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Разработчик проекта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742" y="479498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204376" y="5628280"/>
            <a:ext cx="341453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АНО «Тверской </a:t>
            </a:r>
            <a:r>
              <a:rPr lang="en-US" sz="2000" b="1" dirty="0" err="1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вектор</a:t>
            </a:r>
            <a:r>
              <a:rPr lang="en-US" sz="20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»</a:t>
            </a:r>
            <a:r>
              <a:rPr lang="ru-RU" sz="20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</a:br>
            <a:r>
              <a:rPr lang="ru-RU" sz="20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 - Региональный центр финансовой грамотности Тверской области</a:t>
            </a:r>
          </a:p>
          <a:p>
            <a:pPr marL="0" indent="0" algn="ctr">
              <a:lnSpc>
                <a:spcPts val="2750"/>
              </a:lnSpc>
              <a:buNone/>
            </a:pPr>
            <a:endParaRPr lang="en-US" sz="2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410" y="86663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24350" y="1734393"/>
            <a:ext cx="2292072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Министерство цифрового развития и информационных технологий Тверской области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8912304" y="5441394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9902901" y="3940352"/>
            <a:ext cx="2291953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Центр информационных технологий Тверской области</a:t>
            </a:r>
            <a:endParaRPr lang="en-US" sz="20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58E53AC-5D00-4C66-9E00-D5CCE97C3581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C4954073-59D3-4469-93EC-2581ACF8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389" y="3315236"/>
            <a:ext cx="566976" cy="461594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4A81451C-A143-41DA-9061-580AD15B9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D98599-CFD9-4B18-AFD8-22F09C2F6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29" y="1319753"/>
            <a:ext cx="7400093" cy="60143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2" y="338137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66603" y="758190"/>
            <a:ext cx="5812393" cy="1341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Достигнутые результаты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8066603" y="2529245"/>
            <a:ext cx="2745224" cy="847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650"/>
              </a:lnSpc>
              <a:buNone/>
            </a:pPr>
            <a:r>
              <a:rPr lang="ru-RU" sz="6650" b="1" dirty="0">
                <a:solidFill>
                  <a:srgbClr val="019356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2 500</a:t>
            </a:r>
            <a:endParaRPr lang="en-US" sz="6650" dirty="0"/>
          </a:p>
        </p:txBody>
      </p:sp>
      <p:sp>
        <p:nvSpPr>
          <p:cNvPr id="5" name="Text 2"/>
          <p:cNvSpPr/>
          <p:nvPr/>
        </p:nvSpPr>
        <p:spPr>
          <a:xfrm>
            <a:off x="8097322" y="3645456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Участников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8066603" y="4109561"/>
            <a:ext cx="2745224" cy="343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ru-RU" sz="1650" dirty="0">
                <a:solidFill>
                  <a:srgbClr val="000000"/>
                </a:solidFill>
                <a:latin typeface="Nunito Sans" pitchFamily="34" charset="0"/>
              </a:rPr>
              <a:t>Прошли онлайн-тестирование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11133773" y="2529245"/>
            <a:ext cx="2745224" cy="847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650"/>
              </a:lnSpc>
              <a:buNone/>
            </a:pPr>
            <a:r>
              <a:rPr lang="en-US" sz="6650" b="1" dirty="0">
                <a:solidFill>
                  <a:srgbClr val="004F9F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40</a:t>
            </a:r>
            <a:endParaRPr lang="en-US" sz="6650" dirty="0"/>
          </a:p>
        </p:txBody>
      </p:sp>
      <p:sp>
        <p:nvSpPr>
          <p:cNvPr id="8" name="Text 5"/>
          <p:cNvSpPr/>
          <p:nvPr/>
        </p:nvSpPr>
        <p:spPr>
          <a:xfrm>
            <a:off x="11164491" y="3645456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Муниципалитетов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1133773" y="4109561"/>
            <a:ext cx="2745224" cy="343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Тверской области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9761161" y="5446687"/>
            <a:ext cx="2745224" cy="847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650"/>
              </a:lnSpc>
              <a:buNone/>
            </a:pPr>
            <a:r>
              <a:rPr lang="ru-RU" sz="5400" b="1" dirty="0">
                <a:solidFill>
                  <a:srgbClr val="E4185D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 онлайн-формат</a:t>
            </a:r>
            <a:endParaRPr lang="en-US" sz="5400" dirty="0"/>
          </a:p>
        </p:txBody>
      </p:sp>
      <p:sp>
        <p:nvSpPr>
          <p:cNvPr id="15" name="Text 12"/>
          <p:cNvSpPr/>
          <p:nvPr/>
        </p:nvSpPr>
        <p:spPr>
          <a:xfrm>
            <a:off x="8248454" y="6560285"/>
            <a:ext cx="5752653" cy="686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делает доступным </a:t>
            </a:r>
            <a:r>
              <a:rPr lang="ru-RU" sz="2000" b="1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данный инструмент везде</a:t>
            </a:r>
            <a:endParaRPr lang="en-US" sz="2000" b="1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F4D2468-46F7-4242-866B-B9628F5352BE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985CB698-9864-42C7-ABDA-70434C0D9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700808"/>
            <a:ext cx="75085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Контактная информация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04899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B8BCBF"/>
          </a:solidFill>
          <a:ln/>
        </p:spPr>
      </p:sp>
      <p:sp>
        <p:nvSpPr>
          <p:cNvPr id="5" name="Text 2"/>
          <p:cNvSpPr/>
          <p:nvPr/>
        </p:nvSpPr>
        <p:spPr>
          <a:xfrm>
            <a:off x="6365260" y="313241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004899"/>
            <a:ext cx="33849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Руководитель проекта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49531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Соловьева Вероника Александровна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4340185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31B7BC"/>
          </a:solidFill>
          <a:ln/>
        </p:spPr>
      </p:sp>
      <p:sp>
        <p:nvSpPr>
          <p:cNvPr id="9" name="Text 6"/>
          <p:cNvSpPr/>
          <p:nvPr/>
        </p:nvSpPr>
        <p:spPr>
          <a:xfrm>
            <a:off x="6365260" y="446770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7017306" y="43401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Должность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017306" y="483060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Руководитель проектов АНО «Тверской вектор»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675471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B8BCBF"/>
          </a:solidFill>
          <a:ln/>
        </p:spPr>
      </p:sp>
      <p:sp>
        <p:nvSpPr>
          <p:cNvPr id="13" name="Text 10"/>
          <p:cNvSpPr/>
          <p:nvPr/>
        </p:nvSpPr>
        <p:spPr>
          <a:xfrm>
            <a:off x="6365260" y="576048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6754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Контакты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1658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Электронная почта: </a:t>
            </a:r>
            <a:r>
              <a:rPr lang="en-US" sz="1750" u="sng" dirty="0">
                <a:solidFill>
                  <a:srgbClr val="019356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fingram@tvervector.ru</a:t>
            </a:r>
            <a:endParaRPr lang="en-US" sz="175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F54190D-B431-43E3-899C-108C6030EDC7}"/>
              </a:ext>
            </a:extLst>
          </p:cNvPr>
          <p:cNvSpPr/>
          <p:nvPr/>
        </p:nvSpPr>
        <p:spPr>
          <a:xfrm>
            <a:off x="12771455" y="7626699"/>
            <a:ext cx="1788607" cy="602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2A5A313-529C-4F87-B339-C82D34C9662B}"/>
              </a:ext>
            </a:extLst>
          </p:cNvPr>
          <p:cNvSpPr/>
          <p:nvPr/>
        </p:nvSpPr>
        <p:spPr>
          <a:xfrm>
            <a:off x="60" y="7933046"/>
            <a:ext cx="14630340" cy="302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F76AEF-064E-4C72-8B41-3EB05D43B4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6441"/>
          <a:stretch/>
        </p:blipFill>
        <p:spPr>
          <a:xfrm>
            <a:off x="-60" y="7920662"/>
            <a:ext cx="14630400" cy="314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9FCBB7C-A3C0-497A-BDCF-413BFE8EB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" y="5629"/>
            <a:ext cx="5315518" cy="79274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181</Words>
  <Application>Microsoft Office PowerPoint</Application>
  <PresentationFormat>Произвольный</PresentationFormat>
  <Paragraphs>47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Proxima Nova Rg</vt:lpstr>
      <vt:lpstr>Crimson Text Bold</vt:lpstr>
      <vt:lpstr>Arial</vt:lpstr>
      <vt:lpstr>Calibri</vt:lpstr>
      <vt:lpstr>Nunito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Гвоздева Наталья Владимировна</cp:lastModifiedBy>
  <cp:revision>16</cp:revision>
  <dcterms:created xsi:type="dcterms:W3CDTF">2025-04-15T09:07:45Z</dcterms:created>
  <dcterms:modified xsi:type="dcterms:W3CDTF">2026-04-22T12:44:52Z</dcterms:modified>
</cp:coreProperties>
</file>