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4" r:id="rId4"/>
    <p:sldId id="269" r:id="rId5"/>
    <p:sldId id="268" r:id="rId6"/>
    <p:sldId id="262" r:id="rId7"/>
    <p:sldId id="261" r:id="rId8"/>
    <p:sldId id="265" r:id="rId9"/>
    <p:sldId id="266" r:id="rId10"/>
    <p:sldId id="267" r:id="rId11"/>
  </p:sldIdLst>
  <p:sldSz cx="9144000" cy="5143500" type="screen16x9"/>
  <p:notesSz cx="6808788" cy="9940925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B3F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90" y="87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7886995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цифровые продукты по финансовой грамотности</a:t>
            </a:r>
          </a:p>
          <a:p>
            <a:r>
              <a:rPr lang="ru-RU" sz="1200" dirty="0"/>
              <a:t>Наименование субъекта : Камчатский край</a:t>
            </a:r>
          </a:p>
          <a:p>
            <a:r>
              <a:rPr lang="ru-RU" sz="1200" dirty="0"/>
              <a:t>Автор практики: МБДОУ «Детский сад №10», Шатохина И.В., Алексеева А.А., Пшенникова Н.В.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180" y="1646073"/>
            <a:ext cx="3309016" cy="1185166"/>
          </a:xfrm>
        </p:spPr>
        <p:txBody>
          <a:bodyPr>
            <a:normAutofit/>
          </a:bodyPr>
          <a:lstStyle/>
          <a:p>
            <a:r>
              <a:rPr lang="ru-RU" dirty="0"/>
              <a:t>Настольная игра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Авача-маркет</a:t>
            </a:r>
            <a:r>
              <a:rPr lang="ru-RU" dirty="0"/>
              <a:t>»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2" y="75674"/>
            <a:ext cx="1284763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47CAAD-C49C-47AB-9541-B43DF169702A}"/>
              </a:ext>
            </a:extLst>
          </p:cNvPr>
          <p:cNvSpPr/>
          <p:nvPr/>
        </p:nvSpPr>
        <p:spPr>
          <a:xfrm>
            <a:off x="632460" y="754634"/>
            <a:ext cx="4176000" cy="207675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77B3F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1" y="1502572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9" y="1618466"/>
            <a:ext cx="847112" cy="8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75" y="3142153"/>
            <a:ext cx="1359516" cy="9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82" y="33312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303315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Карточка 4. «Экскурсия»</a:t>
            </a:r>
          </a:p>
        </p:txBody>
      </p:sp>
      <p:pic>
        <p:nvPicPr>
          <p:cNvPr id="13" name="Рисунок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" y="2928796"/>
            <a:ext cx="1317818" cy="14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8934" t="42930"/>
          <a:stretch>
            <a:fillRect/>
          </a:stretch>
        </p:blipFill>
        <p:spPr>
          <a:xfrm flipH="1">
            <a:off x="712017" y="1066231"/>
            <a:ext cx="3970679" cy="14256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67" y="348292"/>
            <a:ext cx="6888265" cy="68272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677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«АВАЧА-МАРКЕТ»</a:t>
            </a:r>
          </a:p>
        </p:txBody>
      </p:sp>
      <p:pic>
        <p:nvPicPr>
          <p:cNvPr id="4" name="Изображение 2" descr="photo_2026-02-05_20-53-4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398" y="963271"/>
            <a:ext cx="4243204" cy="3751357"/>
          </a:xfrm>
          <a:prstGeom prst="rect">
            <a:avLst/>
          </a:prstGeom>
          <a:ln>
            <a:solidFill>
              <a:srgbClr val="677B3F"/>
            </a:solidFill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7038340" cy="682625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 игры: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быстрее всех купить в магазине 5 разных товаров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30" y="1187450"/>
            <a:ext cx="8071485" cy="3486150"/>
          </a:xfrm>
        </p:spPr>
        <p:txBody>
          <a:bodyPr/>
          <a:lstStyle/>
          <a:p>
            <a:pPr marL="0" indent="45720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Подготовка: выложить в центре стола 6 случайных карточек (товаров) лицом вверх. Остальные товары остаются в коробке лицом вниз. Каждый игрок получает 6 монет.  Оставшиеся монеты разложены в кассе.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98366" y="2257124"/>
            <a:ext cx="756000" cy="72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1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95309" y="2257124"/>
            <a:ext cx="756000" cy="72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5</a:t>
            </a:r>
          </a:p>
        </p:txBody>
      </p:sp>
      <p:sp>
        <p:nvSpPr>
          <p:cNvPr id="7" name="Овал 6"/>
          <p:cNvSpPr/>
          <p:nvPr/>
        </p:nvSpPr>
        <p:spPr>
          <a:xfrm>
            <a:off x="2144173" y="2257124"/>
            <a:ext cx="756000" cy="72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2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60795" y="2257124"/>
            <a:ext cx="756000" cy="72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4978052" y="2257124"/>
            <a:ext cx="756000" cy="72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7812567" y="2257124"/>
            <a:ext cx="756000" cy="72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1</a:t>
            </a:r>
          </a:p>
        </p:txBody>
      </p:sp>
      <p:sp>
        <p:nvSpPr>
          <p:cNvPr id="13" name="Лента лицом вниз 12"/>
          <p:cNvSpPr/>
          <p:nvPr/>
        </p:nvSpPr>
        <p:spPr>
          <a:xfrm>
            <a:off x="1854835" y="3343910"/>
            <a:ext cx="5072380" cy="1170940"/>
          </a:xfrm>
          <a:prstGeom prst="ribbon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МОНЕТЫ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539115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Карты действия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730" y="1065530"/>
            <a:ext cx="1835150" cy="1743710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Сдал пластик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в переработку – получи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3 монеты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20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7310" y="1065530"/>
            <a:ext cx="1835150" cy="1759585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Перевел бабушку через дорогу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получи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5 монет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8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175" y="3052445"/>
            <a:ext cx="1835150" cy="1746250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Маша-растеряша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положи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в кассу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монету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20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5105" y="1066165"/>
            <a:ext cx="1835150" cy="1759585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Помоги приюту животных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</a:t>
            </a: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положи в кассу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3 монеты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20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0890" y="1065530"/>
            <a:ext cx="1835150" cy="1759585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Сдал макулатуру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получи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4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монеты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20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4065" y="3070225"/>
            <a:ext cx="1835150" cy="1735455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Уборка территории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получи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2 монеты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8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7645" y="3053080"/>
            <a:ext cx="1835150" cy="1744980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Подарок </a:t>
            </a:r>
            <a:b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от бабушки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получи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3 монеты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20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1120" y="3070860"/>
            <a:ext cx="1835150" cy="1727200"/>
          </a:xfrm>
          <a:prstGeom prst="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Поучаствовал в экологической акции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– получи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3 монеты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51943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Ход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30" y="1181100"/>
            <a:ext cx="8083550" cy="3486150"/>
          </a:xfrm>
        </p:spPr>
        <p:txBody>
          <a:bodyPr/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Игроки выбирают карточки 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ходят по часовой стрелке.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 Игрок может купить один товар, которого у него нет. Товар берется с витрины, а деньги кладутся в кассу.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 Новый товар выкладывается на витрину, ход переходит дальше.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4.  Карты действия берутся в начале игры каждым игроком поочередно.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Карты действия – добавляют или забирают монеты.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20" y="1416542"/>
            <a:ext cx="45720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07" y="2165668"/>
            <a:ext cx="1079500" cy="500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44805"/>
            <a:ext cx="6888480" cy="49149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Витрина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Авача-маркет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1893253"/>
            <a:ext cx="101536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Десятиугольник 5"/>
          <p:cNvSpPr/>
          <p:nvPr/>
        </p:nvSpPr>
        <p:spPr>
          <a:xfrm>
            <a:off x="1804987" y="2739073"/>
            <a:ext cx="432000" cy="432000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 sz="1100" b="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82" y="1949133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Десятиугольник 8"/>
          <p:cNvSpPr/>
          <p:nvPr/>
        </p:nvSpPr>
        <p:spPr>
          <a:xfrm>
            <a:off x="6945205" y="2682239"/>
            <a:ext cx="432000" cy="432000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825500"/>
            <a:r>
              <a:rPr lang="ru-RU" sz="1800" b="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Десятиугольник 9"/>
          <p:cNvSpPr/>
          <p:nvPr/>
        </p:nvSpPr>
        <p:spPr>
          <a:xfrm>
            <a:off x="4315253" y="2540753"/>
            <a:ext cx="432000" cy="432000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825500"/>
            <a:r>
              <a:rPr lang="ru-RU" sz="1800" b="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Десятиугольник 11"/>
          <p:cNvSpPr/>
          <p:nvPr/>
        </p:nvSpPr>
        <p:spPr>
          <a:xfrm>
            <a:off x="2973387" y="2692718"/>
            <a:ext cx="432000" cy="432000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825500"/>
            <a:r>
              <a:rPr lang="ru-RU" sz="1800" b="0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13" name="Рисунок 12" descr="Picture background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t="4705" r="13879" b="7944"/>
          <a:stretch>
            <a:fillRect/>
          </a:stretch>
        </p:blipFill>
        <p:spPr bwMode="auto">
          <a:xfrm>
            <a:off x="5307757" y="1712453"/>
            <a:ext cx="763051" cy="9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5" y="3854994"/>
            <a:ext cx="1084362" cy="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Двенадцатиугольник 19"/>
          <p:cNvSpPr/>
          <p:nvPr/>
        </p:nvSpPr>
        <p:spPr>
          <a:xfrm>
            <a:off x="1671429" y="3854994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64" y="3446210"/>
            <a:ext cx="1180451" cy="9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Двенадцатиугольник 25"/>
          <p:cNvSpPr/>
          <p:nvPr/>
        </p:nvSpPr>
        <p:spPr>
          <a:xfrm>
            <a:off x="4477711" y="4210986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6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0515"/>
            <a:ext cx="1080000" cy="7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Двенадцатиугольник 28"/>
          <p:cNvSpPr/>
          <p:nvPr/>
        </p:nvSpPr>
        <p:spPr>
          <a:xfrm>
            <a:off x="633412" y="1058105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4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86" name="Picture 1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09" y="87987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Двенадцатиугольник 30"/>
          <p:cNvSpPr/>
          <p:nvPr/>
        </p:nvSpPr>
        <p:spPr>
          <a:xfrm>
            <a:off x="3836244" y="1597185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88" name="Picture 16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57" y="3581003"/>
            <a:ext cx="1080000" cy="10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Двенадцатиугольник 32"/>
          <p:cNvSpPr/>
          <p:nvPr/>
        </p:nvSpPr>
        <p:spPr>
          <a:xfrm>
            <a:off x="5710110" y="4258599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90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55" y="1829229"/>
            <a:ext cx="657926" cy="9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5" y="2044546"/>
            <a:ext cx="847112" cy="8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25" y="3511592"/>
            <a:ext cx="1080000" cy="10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Двенадцатиугольник 38"/>
          <p:cNvSpPr/>
          <p:nvPr/>
        </p:nvSpPr>
        <p:spPr>
          <a:xfrm>
            <a:off x="3368954" y="4263726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10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96" name="Picture 24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05" y="358247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Двенадцатиугольник 40"/>
          <p:cNvSpPr/>
          <p:nvPr/>
        </p:nvSpPr>
        <p:spPr>
          <a:xfrm>
            <a:off x="7161205" y="4286994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4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98" name="Picture 26" descr="Picture backgr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01" y="344621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Двенадцатиугольник 42"/>
          <p:cNvSpPr/>
          <p:nvPr/>
        </p:nvSpPr>
        <p:spPr>
          <a:xfrm>
            <a:off x="8484997" y="4094210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7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Двенадцатиугольник 43"/>
          <p:cNvSpPr/>
          <p:nvPr/>
        </p:nvSpPr>
        <p:spPr>
          <a:xfrm>
            <a:off x="611800" y="2569012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Двенадцатиугольник 44"/>
          <p:cNvSpPr/>
          <p:nvPr/>
        </p:nvSpPr>
        <p:spPr>
          <a:xfrm>
            <a:off x="8146141" y="2600910"/>
            <a:ext cx="432000" cy="43200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 Neue Medium"/>
              </a:rPr>
              <a:t>5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768" y="2771251"/>
            <a:ext cx="415740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800" b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1" name="Десятиугольник 10"/>
          <p:cNvSpPr/>
          <p:nvPr/>
        </p:nvSpPr>
        <p:spPr>
          <a:xfrm>
            <a:off x="5696720" y="2646110"/>
            <a:ext cx="432000" cy="432000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825500"/>
            <a:r>
              <a:rPr lang="ru-RU" sz="1800" b="0" dirty="0">
                <a:solidFill>
                  <a:srgbClr val="002060"/>
                </a:solidFill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" y="382905"/>
            <a:ext cx="6889115" cy="366395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Карточка 1. «Собираемся в поход»</a:t>
            </a:r>
          </a:p>
        </p:txBody>
      </p:sp>
      <p:pic>
        <p:nvPicPr>
          <p:cNvPr id="2058" name="Рисунок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1" y="2928161"/>
            <a:ext cx="1317818" cy="14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1" y="2644387"/>
            <a:ext cx="601618" cy="17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44" y="294342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9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84" y="1384746"/>
            <a:ext cx="1079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7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80" y="3768736"/>
            <a:ext cx="1079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2460" y="754634"/>
            <a:ext cx="4176000" cy="207675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77B3F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t="12146" b="12851"/>
          <a:stretch>
            <a:fillRect/>
          </a:stretch>
        </p:blipFill>
        <p:spPr>
          <a:xfrm>
            <a:off x="1378171" y="817224"/>
            <a:ext cx="2592938" cy="194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EFE4E0-B222-4476-BBED-67EB6667DBF5}"/>
              </a:ext>
            </a:extLst>
          </p:cNvPr>
          <p:cNvSpPr/>
          <p:nvPr/>
        </p:nvSpPr>
        <p:spPr>
          <a:xfrm>
            <a:off x="632460" y="754634"/>
            <a:ext cx="4176000" cy="207675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77B3F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Picture 1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7" y="3110821"/>
            <a:ext cx="1519784" cy="15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59" y="2978273"/>
            <a:ext cx="905322" cy="9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56" y="3174303"/>
            <a:ext cx="1379860" cy="13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40" y="1325361"/>
            <a:ext cx="957786" cy="132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94" y="3110873"/>
            <a:ext cx="14417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303315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Карточка 2. «Едем в гости к бабушке»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t="11296" b="14572"/>
          <a:stretch>
            <a:fillRect/>
          </a:stretch>
        </p:blipFill>
        <p:spPr>
          <a:xfrm>
            <a:off x="1221371" y="838200"/>
            <a:ext cx="2895056" cy="19323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A6BB4C-46D5-45A1-818E-DDA62B61E475}"/>
              </a:ext>
            </a:extLst>
          </p:cNvPr>
          <p:cNvSpPr/>
          <p:nvPr/>
        </p:nvSpPr>
        <p:spPr>
          <a:xfrm>
            <a:off x="632460" y="754634"/>
            <a:ext cx="4176000" cy="207675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77B3F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82" y="3009728"/>
            <a:ext cx="1494192" cy="11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" y="3066671"/>
            <a:ext cx="1080000" cy="10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57" y="1259197"/>
            <a:ext cx="1080000" cy="7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00" y="2627206"/>
            <a:ext cx="1080000" cy="10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87" y="351253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2460" y="382905"/>
            <a:ext cx="6889115" cy="30353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Карточка 3. «На природе»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t="11927" b="11927"/>
          <a:stretch>
            <a:fillRect/>
          </a:stretch>
        </p:blipFill>
        <p:spPr>
          <a:xfrm>
            <a:off x="961391" y="927646"/>
            <a:ext cx="3473450" cy="18453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281</Words>
  <Application>Microsoft Office PowerPoint</Application>
  <PresentationFormat>Экран (16:9)</PresentationFormat>
  <Paragraphs>59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Настольная игра  «Авача-маркет»</vt:lpstr>
      <vt:lpstr>«АВАЧА-МАРКЕТ»</vt:lpstr>
      <vt:lpstr>Цель игры: быстрее всех купить в магазине 5 разных товаров</vt:lpstr>
      <vt:lpstr>Карты действия </vt:lpstr>
      <vt:lpstr>Ход игры</vt:lpstr>
      <vt:lpstr>Витрина «Авача-маркет»</vt:lpstr>
      <vt:lpstr>Карточка 1. «Собираемся в поход»</vt:lpstr>
      <vt:lpstr>Карточка 2. «Едем в гости к бабушке»</vt:lpstr>
      <vt:lpstr>Карточка 3. «На природе»</vt:lpstr>
      <vt:lpstr>Карточка 4. «Экскурсия»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Мельник Анна Викторовна</cp:lastModifiedBy>
  <cp:revision>94</cp:revision>
  <cp:lastPrinted>2026-03-26T14:26:00Z</cp:lastPrinted>
  <dcterms:created xsi:type="dcterms:W3CDTF">2026-04-15T00:40:00Z</dcterms:created>
  <dcterms:modified xsi:type="dcterms:W3CDTF">2026-04-22T01:47:59Z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  <property fmtid="{D5CDD505-2E9C-101B-9397-08002B2CF9AE}" pid="7" name="ICV">
    <vt:lpwstr>F113B5E218CB4FAFA415BBB6B29D637A_13</vt:lpwstr>
  </property>
  <property fmtid="{D5CDD505-2E9C-101B-9397-08002B2CF9AE}" pid="8" name="KSOProductBuildVer">
    <vt:lpwstr>1049-12.2.0.23196</vt:lpwstr>
  </property>
</Properties>
</file>