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</p:sldMasterIdLst>
  <p:sldIdLst>
    <p:sldId id="256" r:id="rId11"/>
    <p:sldId id="257" r:id="rId12"/>
    <p:sldId id="258" r:id="rId13"/>
    <p:sldId id="259" r:id="rId1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7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DejaVu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F2E8ADB8-E399-4FA7-A1E9-4EEC17840A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5AFB88E-C977-4322-BE6B-0B8831866E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9B83FF-C514-4F09-8D3F-9DC386FA981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DF6E07B-D189-48B4-948E-4FA1FD6C00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7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DejaVu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2BFB0C4-E441-44AC-8EA0-C60BE9764E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17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2B8A998-CEB6-4616-B31C-EC4FAA6B021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1BF323-0884-4122-8A9A-93FCDD18F5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EC12CB-74B2-4E6F-A9CF-224E8FE83C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8F18BBA-E2CA-4C9C-B8E4-30CD4DC1FA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371294-9CA6-4BAF-88BE-3DCF250DC3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218753-4C69-4281-8440-3E794D624B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Рисунок 4"/>
          <p:cNvPicPr/>
          <p:nvPr/>
        </p:nvPicPr>
        <p:blipFill>
          <a:blip r:embed="rId4"/>
          <a:srcRect t="20134"/>
          <a:stretch/>
        </p:blipFill>
        <p:spPr>
          <a:xfrm>
            <a:off x="0" y="1035720"/>
            <a:ext cx="9143640" cy="410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1947600" y="3834720"/>
            <a:ext cx="6350400" cy="5950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27864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Текст лида</a:t>
            </a:r>
            <a:endParaRPr lang="ru-RU" sz="14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90840" y="1427400"/>
            <a:ext cx="3984480" cy="11847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txBody>
          <a:bodyPr lIns="360000" tIns="0" rIns="180000" bIns="36000" anchor="b">
            <a:norm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24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pic>
        <p:nvPicPr>
          <p:cNvPr id="4" name="Рисунок 6"/>
          <p:cNvPicPr/>
          <p:nvPr/>
        </p:nvPicPr>
        <p:blipFill>
          <a:blip r:embed="rId5"/>
          <a:stretch/>
        </p:blipFill>
        <p:spPr>
          <a:xfrm>
            <a:off x="6942600" y="322200"/>
            <a:ext cx="1910880" cy="4824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Рисунок 5"/>
          <p:cNvPicPr/>
          <p:nvPr/>
        </p:nvPicPr>
        <p:blipFill>
          <a:blip r:embed="rId4"/>
          <a:stretch/>
        </p:blipFill>
        <p:spPr>
          <a:xfrm>
            <a:off x="1440" y="-1440"/>
            <a:ext cx="9146160" cy="514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sldNum" idx="9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DF3A245F-DCAA-4B63-93D7-1423FB7451C7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633240" y="2059200"/>
            <a:ext cx="3306240" cy="3844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chemeClr val="lt1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33240" y="2780280"/>
            <a:ext cx="4191120" cy="18864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/>
          <p:nvPr/>
        </p:nvPicPr>
        <p:blipFill>
          <a:blip r:embed="rId5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2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62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2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62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2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62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2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62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62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62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1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3D682E52-F92D-423C-A7E2-15CCA51544A4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Рисунок 5"/>
          <p:cNvPicPr/>
          <p:nvPr/>
        </p:nvPicPr>
        <p:blipFill>
          <a:blip r:embed="rId4"/>
          <a:stretch/>
        </p:blipFill>
        <p:spPr>
          <a:xfrm>
            <a:off x="-14040" y="2520"/>
            <a:ext cx="9157680" cy="515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sldNum" idx="2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09404E1F-2878-4099-BAA6-0ED7BB9588BC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382284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51200" y="1181160"/>
            <a:ext cx="3863520" cy="39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170" b="0" u="none" strike="noStrike">
                <a:solidFill>
                  <a:srgbClr val="000000"/>
                </a:solidFill>
                <a:uFillTx/>
                <a:latin typeface="Proxima Nova Rg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Рисунок 5"/>
          <p:cNvPicPr/>
          <p:nvPr/>
        </p:nvPicPr>
        <p:blipFill>
          <a:blip r:embed="rId4"/>
          <a:stretch/>
        </p:blipFill>
        <p:spPr>
          <a:xfrm>
            <a:off x="-2880" y="-720"/>
            <a:ext cx="9146520" cy="514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sldNum" idx="3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0499E077-9616-4B1E-A355-E97F1D6C03AB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title"/>
          </p:nvPr>
        </p:nvSpPr>
        <p:spPr>
          <a:xfrm>
            <a:off x="633240" y="2757960"/>
            <a:ext cx="5410080" cy="8679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24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33240" y="3799080"/>
            <a:ext cx="5410080" cy="8679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Рисунок 2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sldNum" idx="4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447091BB-9FBA-4EB1-AF36-47E310DE2C08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9655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" name="Рисунок 2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sldNum" idx="5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C02B7AF9-0833-4E68-9A1E-754FB0AC3305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00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Рисунок 2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sldNum" idx="6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0DA0DC43-D92E-458B-9314-8D27187A54AF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5205A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Рисунок 2"/>
          <p:cNvPicPr/>
          <p:nvPr/>
        </p:nvPicPr>
        <p:blipFill>
          <a:blip r:embed="rId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7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CB6B34FF-38B1-4708-B2C3-E1D9ABD7AD5D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5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Рисунок 5"/>
          <p:cNvPicPr/>
          <p:nvPr/>
        </p:nvPicPr>
        <p:blipFill>
          <a:blip r:embed="rId4"/>
          <a:stretch/>
        </p:blipFill>
        <p:spPr>
          <a:xfrm>
            <a:off x="1440" y="-7560"/>
            <a:ext cx="9142200" cy="515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8"/>
          </p:nvPr>
        </p:nvSpPr>
        <p:spPr>
          <a:xfrm>
            <a:off x="8710200" y="4667400"/>
            <a:ext cx="214560" cy="2268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>
            <a:lvl1pPr indent="0" algn="ctr" defTabSz="321840">
              <a:lnSpc>
                <a:spcPct val="100000"/>
              </a:lnSpc>
              <a:buNone/>
              <a:tabLst>
                <a:tab pos="0" algn="l"/>
              </a:tabLst>
              <a:def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defRPr>
            </a:lvl1pPr>
          </a:lstStyle>
          <a:p>
            <a:pPr indent="0" algn="ctr" defTabSz="321840">
              <a:lnSpc>
                <a:spcPct val="100000"/>
              </a:lnSpc>
              <a:buNone/>
              <a:tabLst>
                <a:tab pos="0" algn="l"/>
              </a:tabLst>
            </a:pPr>
            <a:fld id="{19E193F5-4DCE-4104-9F35-B691D4D7618E}" type="slidenum">
              <a:rPr lang="ru-RU" sz="810" b="0" u="none" strike="noStrike">
                <a:solidFill>
                  <a:srgbClr val="000000"/>
                </a:solidFill>
                <a:uFillTx/>
                <a:latin typeface="Helvetica Neue Light"/>
                <a:ea typeface="Helvetica Neue Light"/>
              </a:rPr>
              <a:t>‹#›</a:t>
            </a:fld>
            <a:endParaRPr lang="ru-RU" sz="810" b="0" u="none" strike="noStrike">
              <a:solidFill>
                <a:srgbClr val="000000"/>
              </a:solidFill>
              <a:uFillTx/>
              <a:latin typeface="DejaVu Serif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633240" y="1941480"/>
            <a:ext cx="3306240" cy="5634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ТЕКСТ ЗАГОЛОВКА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33240" y="2780280"/>
            <a:ext cx="4191120" cy="18864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1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428760" lvl="1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2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642960" lvl="2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3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857160" lvl="3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4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1071720" lvl="4" indent="-214200" defTabSz="27864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ct val="125000"/>
              <a:buFont typeface="Symbol" charset="2"/>
              <a:buChar char=""/>
            </a:pPr>
            <a:r>
              <a:rPr lang="ru-RU" sz="1200" b="0" u="none" strike="noStrike">
                <a:solidFill>
                  <a:schemeClr val="lt1"/>
                </a:solidFill>
                <a:uFillTx/>
                <a:latin typeface="Proxima Nova Rg"/>
                <a:ea typeface="Helvetica Neue"/>
              </a:rPr>
              <a:t>Уровень текста 5</a:t>
            </a:r>
            <a:endParaRPr lang="ru-RU" sz="12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"/>
          <p:cNvSpPr/>
          <p:nvPr/>
        </p:nvSpPr>
        <p:spPr>
          <a:xfrm>
            <a:off x="1254600" y="3722040"/>
            <a:ext cx="4378680" cy="6346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321840">
              <a:lnSpc>
                <a:spcPct val="100000"/>
              </a:lnSpc>
              <a:tabLst>
                <a:tab pos="0" algn="l"/>
              </a:tabLst>
            </a:pPr>
            <a:endParaRPr lang="ru-RU" sz="1080" b="0" u="none" strike="noStrike">
              <a:solidFill>
                <a:srgbClr val="FFFFFF"/>
              </a:solidFill>
              <a:uFillTx/>
              <a:latin typeface="Helvetica Neue Medium"/>
              <a:ea typeface="Helvetica Neue Medium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/>
          </p:nvPr>
        </p:nvSpPr>
        <p:spPr>
          <a:xfrm>
            <a:off x="407880" y="3814916"/>
            <a:ext cx="7872120" cy="1080364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2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Направление практики: финансовое просвещение детей и молодежи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indent="0" defTabSz="27864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2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Наименование субъекта: Камчатский край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indent="0" defTabSz="278640">
              <a:lnSpc>
                <a:spcPct val="100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ru-RU" sz="12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Автор практики: ОСФР по Камчатскому краю, </a:t>
            </a:r>
            <a:r>
              <a:rPr lang="ru-RU" sz="1200" b="1" u="none" strike="noStrike" dirty="0" err="1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Михалевич</a:t>
            </a:r>
            <a:r>
              <a:rPr lang="ru-RU" sz="12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 Оксана Владимировна, 84152-42-90-66, o.mihalevich@41.sfr.gov.ru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1590840" y="1427400"/>
            <a:ext cx="3984480" cy="118476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txBody>
          <a:bodyPr lIns="360000" tIns="0" rIns="180000" bIns="36000" anchor="b">
            <a:normAutofit fontScale="90000"/>
          </a:bodyPr>
          <a:lstStyle/>
          <a:p>
            <a:pPr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2400" b="1" u="none" strike="noStrike" dirty="0">
                <a:solidFill>
                  <a:srgbClr val="55308D"/>
                </a:solidFill>
                <a:uFillTx/>
                <a:latin typeface="Proxima Nova Rg"/>
                <a:ea typeface="Helvetica Neue Medium"/>
              </a:rPr>
              <a:t>Игра «Знатоки пенсионной грамотности»</a:t>
            </a:r>
            <a:r>
              <a:rPr sz="2400" dirty="0"/>
              <a:t/>
            </a:r>
            <a:br>
              <a:rPr sz="2400" dirty="0"/>
            </a:br>
            <a:r>
              <a:rPr lang="ru-RU" sz="24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 </a:t>
            </a:r>
            <a:endParaRPr lang="ru-RU" sz="2400" b="0" u="none" strike="noStrike" dirty="0">
              <a:solidFill>
                <a:srgbClr val="000000"/>
              </a:solidFill>
              <a:uFillTx/>
              <a:latin typeface="Helvetica Neue"/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2" y="75674"/>
            <a:ext cx="1284763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-21420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Цель</a:t>
            </a:r>
            <a:r>
              <a:rPr lang="ru-RU" sz="16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 — закрепление  обучающимися (учениками старших классов и студентами средних и высших образовательных организаций региона) материала по пенсионной грамотности и мерам поддержки  в рамках </a:t>
            </a:r>
            <a:endParaRPr lang="ru-RU" sz="16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Целевая аудитория</a:t>
            </a:r>
            <a:r>
              <a:rPr lang="ru-RU" sz="16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 — школьники, студенты, обучающиеся в образовательных организациях Камчатского края</a:t>
            </a:r>
            <a:endParaRPr lang="ru-RU" sz="1600" b="0" u="none" strike="noStrike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-21420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4E9E"/>
              </a:buClr>
              <a:buSzPct val="125000"/>
              <a:buFont typeface="Symbol" charset="2"/>
              <a:buChar char=""/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Охват аудитории</a:t>
            </a:r>
            <a:r>
              <a:rPr lang="ru-RU" sz="1600" b="0" u="none" strike="noStrike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 — от 350 до 1 000 чел./год</a:t>
            </a:r>
            <a:endParaRPr lang="ru-RU" sz="1600" b="0" u="none" strike="noStrike">
              <a:solidFill>
                <a:srgbClr val="000000"/>
              </a:solidFill>
              <a:uFillTx/>
              <a:latin typeface="Proxima Nova Rg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Helvetica Neue"/>
              </a:rPr>
              <a:t>Игра «Знатоки пенсионной грамотности»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Механизм проведения игры </a:t>
            </a:r>
            <a:r>
              <a:rPr sz="1800"/>
              <a:t/>
            </a:r>
            <a:br>
              <a:rPr sz="1800"/>
            </a:br>
            <a:r>
              <a:rPr lang="ru-RU" sz="1800" b="1" u="none" strike="noStrike">
                <a:solidFill>
                  <a:srgbClr val="000000"/>
                </a:solidFill>
                <a:uFillTx/>
                <a:latin typeface="Proxima Nova Rg"/>
                <a:ea typeface="Helvetica Neue Medium"/>
              </a:rPr>
              <a:t>«Знатоки пенсионной грамотности»</a:t>
            </a: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200" b="1" u="none" strike="noStrike" dirty="0">
                <a:solidFill>
                  <a:srgbClr val="55308D"/>
                </a:solidFill>
                <a:uFillTx/>
                <a:latin typeface="Proxima Nova Rg"/>
                <a:ea typeface="Helvetica Neue"/>
              </a:rPr>
              <a:t>1 этап: </a:t>
            </a:r>
            <a:r>
              <a:rPr lang="ru-RU" sz="12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Команды должны ответить на 15 вопросов на скорость, касающихся сроков выхода на пенсию, количества пенсионных баллов, событий в истории по теме и ряд других. Самая быстрая команда, правильно ответившая на вопрос, получает карточку.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200" b="1" u="none" strike="noStrike" dirty="0">
                <a:solidFill>
                  <a:srgbClr val="55308D"/>
                </a:solidFill>
                <a:uFillTx/>
                <a:latin typeface="Proxima Nova Rg"/>
                <a:ea typeface="Helvetica Neue"/>
              </a:rPr>
              <a:t>2 этап:</a:t>
            </a:r>
            <a:r>
              <a:rPr lang="ru-RU" sz="1200" b="1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 </a:t>
            </a:r>
            <a:r>
              <a:rPr lang="ru-RU" sz="12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Команда совместно должна найти 10 слов в скандворде по теме «Услуги Социального Фонда России» и разгадать ребусы. За каждое верно найденное слово – 1 балл.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200" b="1" u="none" strike="noStrike" dirty="0">
                <a:solidFill>
                  <a:srgbClr val="55308D"/>
                </a:solidFill>
                <a:uFillTx/>
                <a:latin typeface="Proxima Nova Rg"/>
                <a:ea typeface="Helvetica Neue"/>
              </a:rPr>
              <a:t>3 этап: </a:t>
            </a:r>
            <a:r>
              <a:rPr lang="ru-RU" sz="12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Для старших школьников: каждая команда должна нарисовать плакат на тему «Почему важно работать официально?» и представить его всей аудитории. В презентации использовать термины и знания, полученные на занятии. Для студентов: команда должна решить социальные кейсы в качестве «</a:t>
            </a:r>
            <a:r>
              <a:rPr lang="ru-RU" sz="1200" b="0" u="none" strike="noStrike" dirty="0" err="1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самозанятого</a:t>
            </a:r>
            <a:r>
              <a:rPr lang="ru-RU" sz="12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», «работающего студента», «работающего гражданина» или «мамы в декрете/военнослужащего».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0" defTabSz="27864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2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* Для проведения игры разработана электронная версия заданий 1 и 2 этапов, а также кейсы для проведения 3 этапа в организациях среднего и высшего образования.</a:t>
            </a:r>
            <a:endParaRPr lang="ru-RU" sz="1200" b="0" u="none" strike="noStrike" dirty="0">
              <a:solidFill>
                <a:srgbClr val="000000"/>
              </a:solidFill>
              <a:uFillTx/>
              <a:latin typeface="Proxima Nova R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880" cy="682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Helvetica Neue"/>
              </a:rPr>
              <a:t>Игра «Знатоки пенсионной грамотности»</a:t>
            </a:r>
            <a:endParaRPr lang="ru-RU" sz="1800" b="0" u="none" strike="noStrike">
              <a:solidFill>
                <a:srgbClr val="000000"/>
              </a:solidFill>
              <a:uFillTx/>
              <a:latin typeface="Helvetica Neu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t">
            <a:noAutofit/>
          </a:bodyPr>
          <a:lstStyle/>
          <a:p>
            <a:pPr marL="214200" indent="0" defTabSz="278640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lang="ru-RU" sz="162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Достигнутые результаты:</a:t>
            </a:r>
            <a:endParaRPr lang="ru-RU" sz="162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0" defTabSz="278640">
              <a:lnSpc>
                <a:spcPct val="115000"/>
              </a:lnSpc>
              <a:spcBef>
                <a:spcPts val="850"/>
              </a:spcBef>
              <a:buNone/>
            </a:pPr>
            <a:r>
              <a:rPr lang="ru-RU" sz="1200" b="1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Количественные результаты:</a:t>
            </a:r>
          </a:p>
          <a:p>
            <a:pPr marL="214200" indent="-214200" defTabSz="27864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В 2025 году проведено 43 занятия с обучающимися Камчатского края</a:t>
            </a:r>
            <a:r>
              <a:rPr lang="ru-RU" sz="10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.</a:t>
            </a:r>
            <a:endParaRPr lang="ru-RU" sz="10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indent="-214200" defTabSz="278640">
              <a:lnSpc>
                <a:spcPct val="115000"/>
              </a:lnSpc>
              <a:spcBef>
                <a:spcPts val="850"/>
              </a:spcBef>
              <a:spcAft>
                <a:spcPts val="1134"/>
              </a:spcAft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За 2025 год обучено 880 школьников и студентов Камчатского края</a:t>
            </a:r>
            <a:r>
              <a:rPr lang="ru-RU" sz="1000" b="0" u="none" strike="noStrike" dirty="0">
                <a:solidFill>
                  <a:srgbClr val="000000"/>
                </a:solidFill>
                <a:uFillTx/>
                <a:latin typeface="Proxima Nova Rg"/>
                <a:ea typeface="Helvetica Neue"/>
              </a:rPr>
              <a:t>.</a:t>
            </a:r>
            <a:endParaRPr lang="ru-RU" sz="1000" b="0" u="none" strike="noStrike" dirty="0">
              <a:solidFill>
                <a:srgbClr val="000000"/>
              </a:solidFill>
              <a:uFillTx/>
              <a:latin typeface="Proxima Nova Rg"/>
            </a:endParaRPr>
          </a:p>
          <a:p>
            <a:pPr marL="214200" defTabSz="278640">
              <a:lnSpc>
                <a:spcPct val="115000"/>
              </a:lnSpc>
              <a:spcBef>
                <a:spcPts val="850"/>
              </a:spcBef>
            </a:pPr>
            <a:r>
              <a:rPr lang="ru-RU" sz="1200" b="1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Качественные результаты:</a:t>
            </a:r>
          </a:p>
          <a:p>
            <a:pPr marL="214200" indent="-214200" defTabSz="27864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Обучающиеся узнали о возможности Единого портала предоставления государственных услуг, в том числе на мобильных телефонах, а также получения выписки из ИЛС о пенсионных правах.</a:t>
            </a:r>
          </a:p>
          <a:p>
            <a:pPr marL="214200" indent="-214200" defTabSz="27864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Обучающиеся получили первичные знания о пенсии, стаже, пенсионных коэффициентах, а также учете «северного» стажа.</a:t>
            </a:r>
          </a:p>
          <a:p>
            <a:pPr marL="214200" indent="-214200" defTabSz="27864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125000"/>
              <a:buFont typeface="Symbol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Proxima Nova Rg"/>
                <a:ea typeface="Helvetica Neue"/>
                <a:cs typeface="+mn-cs"/>
              </a:rPr>
              <a:t>Обучающиеся повысили навыки работы в команде.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358</Words>
  <Application>Microsoft Office PowerPoint</Application>
  <PresentationFormat>Экран (16:9)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</vt:i4>
      </vt:variant>
    </vt:vector>
  </HeadingPairs>
  <TitlesOfParts>
    <vt:vector size="23" baseType="lpstr">
      <vt:lpstr>Arial</vt:lpstr>
      <vt:lpstr>DejaVu Sans</vt:lpstr>
      <vt:lpstr>DejaVu Serif</vt:lpstr>
      <vt:lpstr>Helvetica Neue</vt:lpstr>
      <vt:lpstr>Helvetica Neue Light</vt:lpstr>
      <vt:lpstr>Helvetica Neue Medium</vt:lpstr>
      <vt:lpstr>Proxima Nova Rg</vt:lpstr>
      <vt:lpstr>Symbol</vt:lpstr>
      <vt:lpstr>Wingdings</vt:lpstr>
      <vt:lpstr>White</vt:lpstr>
      <vt:lpstr>White</vt:lpstr>
      <vt:lpstr>White</vt:lpstr>
      <vt:lpstr>White</vt:lpstr>
      <vt:lpstr>White</vt:lpstr>
      <vt:lpstr>White</vt:lpstr>
      <vt:lpstr>White</vt:lpstr>
      <vt:lpstr>White</vt:lpstr>
      <vt:lpstr>White</vt:lpstr>
      <vt:lpstr>White</vt:lpstr>
      <vt:lpstr>Игра «Знатоки пенсионной грамотности»  </vt:lpstr>
      <vt:lpstr>Игра «Знатоки пенсионной грамотности»</vt:lpstr>
      <vt:lpstr>Механизм проведения игры  «Знатоки пенсионной грамотности»</vt:lpstr>
      <vt:lpstr>Игра «Знатоки пенсионной грамотности»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Насибуллина София Хаммятовна</dc:creator>
  <dc:description/>
  <cp:lastModifiedBy>Мельник Анна Викторовна</cp:lastModifiedBy>
  <cp:revision>68</cp:revision>
  <cp:lastPrinted>2026-03-26T14:26:31Z</cp:lastPrinted>
  <dcterms:modified xsi:type="dcterms:W3CDTF">2026-04-23T02:16:14Z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4</vt:i4>
  </property>
  <property fmtid="{D5CDD505-2E9C-101B-9397-08002B2CF9AE}" pid="5" name="_AdHocReviewCycleID">
    <vt:i4>1433657159</vt:i4>
  </property>
  <property fmtid="{D5CDD505-2E9C-101B-9397-08002B2CF9AE}" pid="6" name="_AuthorEmail">
    <vt:lpwstr>Kuznetsova@nifi.ru</vt:lpwstr>
  </property>
  <property fmtid="{D5CDD505-2E9C-101B-9397-08002B2CF9AE}" pid="7" name="_AuthorEmailDisplayName">
    <vt:lpwstr>Кузнецова Мария Геннадьевна</vt:lpwstr>
  </property>
  <property fmtid="{D5CDD505-2E9C-101B-9397-08002B2CF9AE}" pid="8" name="_EmailSubject">
    <vt:lpwstr>Пописанное письмо</vt:lpwstr>
  </property>
  <property fmtid="{D5CDD505-2E9C-101B-9397-08002B2CF9AE}" pid="9" name="_NewReviewCycle">
    <vt:lpwstr/>
  </property>
</Properties>
</file>