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64" r:id="rId4"/>
    <p:sldId id="265" r:id="rId5"/>
    <p:sldId id="260" r:id="rId6"/>
    <p:sldId id="261" r:id="rId7"/>
    <p:sldId id="269" r:id="rId8"/>
    <p:sldId id="276" r:id="rId9"/>
    <p:sldId id="273" r:id="rId10"/>
    <p:sldId id="272" r:id="rId11"/>
    <p:sldId id="278" r:id="rId12"/>
    <p:sldId id="279" r:id="rId13"/>
    <p:sldId id="271" r:id="rId14"/>
    <p:sldId id="281" r:id="rId15"/>
    <p:sldId id="282" r:id="rId16"/>
    <p:sldId id="283" r:id="rId17"/>
    <p:sldId id="289" r:id="rId18"/>
    <p:sldId id="286" r:id="rId19"/>
    <p:sldId id="275" r:id="rId20"/>
    <p:sldId id="267" r:id="rId21"/>
    <p:sldId id="262" r:id="rId22"/>
  </p:sldIdLst>
  <p:sldSz cx="9144000" cy="5143500" type="screen16x9"/>
  <p:notesSz cx="6808788" cy="99409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5407" autoAdjust="0"/>
  </p:normalViewPr>
  <p:slideViewPr>
    <p:cSldViewPr snapToGrid="0" snapToObjects="1" showGuides="1">
      <p:cViewPr varScale="1">
        <p:scale>
          <a:sx n="89" d="100"/>
          <a:sy n="89" d="100"/>
        </p:scale>
        <p:origin x="560" y="56"/>
      </p:cViewPr>
      <p:guideLst>
        <p:guide orient="horz" pos="166"/>
        <p:guide pos="159"/>
      </p:guideLst>
    </p:cSldViewPr>
  </p:slideViewPr>
  <p:outlineViewPr>
    <p:cViewPr>
      <p:scale>
        <a:sx n="33" d="100"/>
        <a:sy n="33" d="100"/>
      </p:scale>
      <p:origin x="0" y="13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pPr/>
              <a:t>23.04.2026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7839" y="4721940"/>
            <a:ext cx="4993111" cy="4473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6968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48756" tIns="24378" rIns="48756" bIns="24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6557" y="9442763"/>
            <a:ext cx="2950618" cy="496767"/>
          </a:xfrm>
          <a:prstGeom prst="rect">
            <a:avLst/>
          </a:prstGeom>
        </p:spPr>
        <p:txBody>
          <a:bodyPr wrap="square" lIns="48756" tIns="24378" rIns="48756" bIns="24378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96141" indent="-1523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09448" indent="-12189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853227" indent="-12189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097006" indent="-12189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340785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1584564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828343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072122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7FFA00-D9A2-4E81-BE29-FB2582DDA6C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48756" tIns="24378" rIns="48756" bIns="24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6557" y="9442763"/>
            <a:ext cx="2950618" cy="496767"/>
          </a:xfrm>
          <a:prstGeom prst="rect">
            <a:avLst/>
          </a:prstGeom>
        </p:spPr>
        <p:txBody>
          <a:bodyPr wrap="square" lIns="48756" tIns="24378" rIns="48756" bIns="24378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96141" indent="-1523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09448" indent="-12189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853227" indent="-12189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097006" indent="-12189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340785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1584564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828343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072122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90A6B6-1C53-4F94-BE25-99485BD611E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48756" tIns="24378" rIns="48756" bIns="24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6557" y="9442763"/>
            <a:ext cx="2950618" cy="496767"/>
          </a:xfrm>
          <a:prstGeom prst="rect">
            <a:avLst/>
          </a:prstGeom>
        </p:spPr>
        <p:txBody>
          <a:bodyPr wrap="square" lIns="48756" tIns="24378" rIns="48756" bIns="24378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96141" indent="-1523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09448" indent="-12189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853227" indent="-12189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097006" indent="-12189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340785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1584564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828343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072122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23CC6F-2472-4AE5-BD9A-992B52E1F2E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48756" tIns="24378" rIns="48756" bIns="24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56557" y="9442763"/>
            <a:ext cx="2950618" cy="496767"/>
          </a:xfrm>
          <a:prstGeom prst="rect">
            <a:avLst/>
          </a:prstGeom>
        </p:spPr>
        <p:txBody>
          <a:bodyPr wrap="square" lIns="48756" tIns="24378" rIns="48756" bIns="24378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96141" indent="-1523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09448" indent="-12189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853227" indent="-12189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097006" indent="-12189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340785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1584564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828343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072122" indent="-1218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B214F-F1A7-49A1-B207-92A29E7E085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bro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906" y="1427357"/>
            <a:ext cx="4802749" cy="118516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Проект «Клуб волонтеров финансового просвещения»</a:t>
            </a:r>
          </a:p>
        </p:txBody>
      </p:sp>
      <p:pic>
        <p:nvPicPr>
          <p:cNvPr id="7" name="Рисунок 6" descr="Изображение выглядит как герб, графическая вставка, эмблем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F5075-4D37-97D7-8B9D-B642EEDBE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" y="145003"/>
            <a:ext cx="586580" cy="918496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Графика, графический дизайн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D60E59-BD15-7FB8-7907-A00764423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1" y="247581"/>
            <a:ext cx="1128091" cy="815916"/>
          </a:xfrm>
          <a:prstGeom prst="rect">
            <a:avLst/>
          </a:prstGeom>
        </p:spPr>
      </p:pic>
      <p:pic>
        <p:nvPicPr>
          <p:cNvPr id="9" name="Рисунок 8" descr="Изображение выглядит как Цвет электрик, Графика, Шрифт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B92F6-8249-FA70-9136-B77FF94FE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70" y="360915"/>
            <a:ext cx="1572300" cy="63499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плакат, пер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7E6FD2-1AE7-2C1B-8234-65866628A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5" y="30121"/>
            <a:ext cx="598678" cy="96579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рифт, текст, График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5799A6-BB84-3510-3319-868A5ADD26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32" y="247582"/>
            <a:ext cx="1391505" cy="8159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23" y="241109"/>
            <a:ext cx="1212539" cy="8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 txBox="1">
            <a:spLocks/>
          </p:cNvSpPr>
          <p:nvPr/>
        </p:nvSpPr>
        <p:spPr>
          <a:xfrm>
            <a:off x="229142" y="4039458"/>
            <a:ext cx="8571958" cy="94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latinLnBrk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0" marR="0" indent="0" algn="l" defTabSz="278607" latinLnBrk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823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0" marR="0" indent="0" algn="l" defTabSz="278607" latinLnBrk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823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0" marR="0" indent="0" algn="l" defTabSz="278607" latinLnBrk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823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0" marR="0" indent="0" algn="l" defTabSz="278607" latinLnBrk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823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200" dirty="0"/>
              <a:t>Волонтерские проекты</a:t>
            </a:r>
          </a:p>
          <a:p>
            <a:pPr>
              <a:spcAft>
                <a:spcPts val="0"/>
              </a:spcAft>
            </a:pPr>
            <a:r>
              <a:rPr lang="ru-RU" sz="1200" dirty="0"/>
              <a:t>Орловская область</a:t>
            </a:r>
          </a:p>
          <a:p>
            <a:pPr>
              <a:spcAft>
                <a:spcPts val="0"/>
              </a:spcAft>
            </a:pPr>
            <a:r>
              <a:rPr lang="ru-RU" sz="1200" dirty="0"/>
              <a:t>ФГБОУ ВО «Орловский государственный университет им. И.С. Тургенева, Клуб волонтеров финансового просвещения (г. Орел) (РЦФГ г. Орел, Ресурсный центр волонтеров финансового просвещения (г. Орел))  совместно с АРФГ </a:t>
            </a:r>
          </a:p>
          <a:p>
            <a:pPr>
              <a:spcAft>
                <a:spcPts val="0"/>
              </a:spcAft>
            </a:pPr>
            <a:r>
              <a:rPr lang="ru-RU" sz="1200" dirty="0"/>
              <a:t>Рождественская Елена Сергеевна,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elenarozdestvenskaja2014@gmail.com</a:t>
            </a:r>
            <a:endParaRPr lang="ru-RU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50" y="122842"/>
            <a:ext cx="7123071" cy="355626"/>
          </a:xfrm>
        </p:spPr>
        <p:txBody>
          <a:bodyPr/>
          <a:lstStyle/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Неделя финансовой грамотности, проводимая в Орловской области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t="17524" r="5494"/>
          <a:stretch>
            <a:fillRect/>
          </a:stretch>
        </p:blipFill>
        <p:spPr bwMode="auto">
          <a:xfrm>
            <a:off x="6394061" y="2892679"/>
            <a:ext cx="2596362" cy="157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 descr="https://sun9-86.userapi.com/s/v1/ig2/5JYMdMQK9MY5_S4-NdLhADQplcId88DCjx1lnm2duAbcegGXtqrsymxtBMb1FRQK5zFq85gf8bI1EcKF16IDpapM.jpg?quality=95&amp;as=32x24,48x36,72x54,108x81,160x120,240x180,360x270,480x360,540x405,640x480,720x540,1080x810,1280x960,1440x1080,2560x1920&amp;from=bu&amp;u=lRXhGLeQqni4qmLs6Rr7EtVSdKdRsfzZyoAzuCLC9ts&amp;cs=2560x0"/>
          <p:cNvPicPr>
            <a:picLocks noChangeAspect="1" noChangeArrowheads="1"/>
          </p:cNvPicPr>
          <p:nvPr/>
        </p:nvPicPr>
        <p:blipFill>
          <a:blip r:embed="rId3" cstate="print"/>
          <a:srcRect t="28806"/>
          <a:stretch>
            <a:fillRect/>
          </a:stretch>
        </p:blipFill>
        <p:spPr bwMode="auto">
          <a:xfrm>
            <a:off x="2979425" y="2726209"/>
            <a:ext cx="3086476" cy="1648047"/>
          </a:xfrm>
          <a:prstGeom prst="rect">
            <a:avLst/>
          </a:prstGeom>
          <a:noFill/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3181443" y="4563903"/>
            <a:ext cx="3086476" cy="35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marL="0" marR="0" lvl="0" indent="0" defTabSz="278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>
                <a:latin typeface="Times New Roman" pitchFamily="18" charset="0"/>
                <a:ea typeface="+mn-ea"/>
                <a:cs typeface="Times New Roman" pitchFamily="18" charset="0"/>
                <a:sym typeface="Helvetica Neue Medium"/>
              </a:rPr>
              <a:t>Интеллектуальная игра «Финансовый защитник»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5781" y="4419542"/>
            <a:ext cx="31358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Лекция «Дипфейки и искусственный интеллект как главная киберугроза современности»</a:t>
            </a:r>
          </a:p>
        </p:txBody>
      </p:sp>
      <p:pic>
        <p:nvPicPr>
          <p:cNvPr id="35846" name="Picture 6" descr="https://sun9-87.userapi.com/s/v1/ig2/s1tUMcqMe0UvNN12_z2Ph-miRv5CJxu6-pV23VV0nt76DPioSzu6mHVi4b1oh-StdidGD2tU4Qb7XtGfd4F5tpE7.jpg?quality=95&amp;as=32x24,48x36,72x54,108x81,160x120,240x180,360x270,480x360,540x405,640x480,720x540,1080x810,1280x960,1440x1080,2560x1920&amp;from=bu&amp;u=RA5jvt65Naag7MKzk32GHLisgiRZw11sPtzCEEKEjDE&amp;cs=54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7379" y="722427"/>
            <a:ext cx="2563044" cy="1772963"/>
          </a:xfrm>
          <a:prstGeom prst="rect">
            <a:avLst/>
          </a:prstGeom>
          <a:noFill/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6547638" y="2513400"/>
            <a:ext cx="2442785" cy="35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marL="0" marR="0" lvl="0" indent="0" defTabSz="278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dirty="0">
                <a:latin typeface="Times New Roman" pitchFamily="18" charset="0"/>
                <a:ea typeface="+mn-ea"/>
                <a:cs typeface="Times New Roman" pitchFamily="18" charset="0"/>
                <a:sym typeface="Helvetica Neue Medium"/>
              </a:rPr>
              <a:t>Интеллектуальная игра «По</a:t>
            </a:r>
            <a:r>
              <a:rPr lang="ru-RU" sz="1200" b="0" dirty="0">
                <a:latin typeface="Times New Roman" pitchFamily="18" charset="0"/>
                <a:ea typeface="+mn-ea"/>
                <a:cs typeface="Times New Roman" pitchFamily="18" charset="0"/>
                <a:sym typeface="Helvetica Neue Medium"/>
              </a:rPr>
              <a:t>йми, если сможешь»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360" y="4461406"/>
            <a:ext cx="25986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Мастер-класс «Этика и этикет: деловая игра по правилам»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818" y="616691"/>
            <a:ext cx="3090083" cy="173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38" y="722427"/>
            <a:ext cx="2598499" cy="36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1068006"/>
          </a:xfrm>
        </p:spPr>
        <p:txBody>
          <a:bodyPr/>
          <a:lstStyle/>
          <a:p>
            <a:pPr lvl="0" algn="ctr"/>
            <a:r>
              <a:rPr lang="ru-RU" sz="1600" dirty="0"/>
              <a:t>Участие в создании роликов по повышению финансовой грамотности населения Совместно с Отделением по Орловской области Главного управления Центрального банка Российской Федерации   по Центральному Федеральному округу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60" y="1350335"/>
            <a:ext cx="4830361" cy="27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7" y="3061775"/>
            <a:ext cx="3572633" cy="20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1114015"/>
            <a:ext cx="3349256" cy="18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1988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610806"/>
          </a:xfrm>
        </p:spPr>
        <p:txBody>
          <a:bodyPr/>
          <a:lstStyle/>
          <a:p>
            <a:pPr lvl="0" algn="ctr"/>
            <a:r>
              <a:rPr lang="ru-RU" sz="1600" dirty="0"/>
              <a:t>Региональный тур Всероссийского Чемпионата по финансовой грамотности  среди лиц пенсионного возраста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s://sun9-32.userapi.com/s/v1/ig2/FtLH2ScvaEHjRXvqq1KqSM05hhQYuR7GaVda4wbtDx6iswu-37qBGoNhlCR5zsSVKh-0mEPm0nEG9-TRXWA29hMU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0" y="712380"/>
            <a:ext cx="3040911" cy="21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264" y="2977116"/>
            <a:ext cx="3141340" cy="193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un9-59.userapi.com/s/v1/ig2/n3oitYUA5GXUx4yo9uSA8RG_Xeh4kmiiWvGta3HRtpVZo94xVViB_tj3EBlvSIgHup55G-9KcmRVaPWjkrN1OB_E.jpg?quality=95&amp;as=32x24,48x36,72x54,108x81,160x120,240x180,360x270,480x360,540x405,640x480,720x540,1080x810,1280x960&amp;from=bu&amp;u=6sxfwK_undCegq8vqieKh2VMWdOvyG_AWampFZdYepU&amp;cs=5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" y="867548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075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50" y="122841"/>
            <a:ext cx="6888265" cy="520617"/>
          </a:xfrm>
        </p:spPr>
        <p:txBody>
          <a:bodyPr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Всероссийская олимпиада для студентов «Я-профессионал»  по направлению «Экономическая и корпоративная безопасность» </a:t>
            </a:r>
          </a:p>
        </p:txBody>
      </p:sp>
      <p:pic>
        <p:nvPicPr>
          <p:cNvPr id="1026" name="Picture 2" descr="https://sun9-35.userapi.com/s/v1/ig2/KCuzVaVHGYGqlvwXQBU798VHcWU-tenPnGMdzvPUIqb2kmvujPwt5wT8EQvy7zRs6sm1XyXX87DIzmJ-Hucaum1v.jpg?quality=95&amp;as=32x24,48x36,72x54,108x81,160x120,240x180,360x270,480x360,540x405,640x480,720x540,1080x810,1280x960,1440x1080,2560x1920&amp;from=bu&amp;u=e8t8xY_XqHoPbLE6bZfSSyzw_rzbdtT4Z7osjWxnexE&amp;cs=2560x0"/>
          <p:cNvPicPr>
            <a:picLocks noChangeAspect="1" noChangeArrowheads="1"/>
          </p:cNvPicPr>
          <p:nvPr/>
        </p:nvPicPr>
        <p:blipFill>
          <a:blip r:embed="rId2" cstate="print"/>
          <a:srcRect t="11469"/>
          <a:stretch>
            <a:fillRect/>
          </a:stretch>
        </p:blipFill>
        <p:spPr bwMode="auto">
          <a:xfrm>
            <a:off x="191385" y="643458"/>
            <a:ext cx="3391787" cy="2155751"/>
          </a:xfrm>
          <a:prstGeom prst="rect">
            <a:avLst/>
          </a:prstGeom>
          <a:noFill/>
        </p:spPr>
      </p:pic>
      <p:pic>
        <p:nvPicPr>
          <p:cNvPr id="1028" name="Picture 4" descr="https://sun9-58.userapi.com/s/v1/ig2/p0rPM6AQOBk_lKWgf6Uj2oCIXLPscDiJqVJ--O0VU64FC4gSL_6iTOI7PWGGGjAU-xfHpK0ssNZT25oaFVm6JVV1.jpg?quality=95&amp;as=32x24,48x36,72x54,108x81,160x120,240x180,360x270,480x360,540x405,640x480&amp;from=bu&amp;cs=640x0"/>
          <p:cNvPicPr>
            <a:picLocks noChangeAspect="1" noChangeArrowheads="1"/>
          </p:cNvPicPr>
          <p:nvPr/>
        </p:nvPicPr>
        <p:blipFill>
          <a:blip r:embed="rId3" cstate="print"/>
          <a:srcRect b="12394"/>
          <a:stretch>
            <a:fillRect/>
          </a:stretch>
        </p:blipFill>
        <p:spPr bwMode="auto">
          <a:xfrm>
            <a:off x="191385" y="2881423"/>
            <a:ext cx="3391787" cy="2105247"/>
          </a:xfrm>
          <a:prstGeom prst="rect">
            <a:avLst/>
          </a:prstGeom>
          <a:noFill/>
        </p:spPr>
      </p:pic>
      <p:pic>
        <p:nvPicPr>
          <p:cNvPr id="1034" name="Picture 10" descr="https://psv4.userapi.com/s/v1/d/pUeDWPAtWJnIX-2ITRo-yfre9tTM5Y0BuEppTRIftpUKSizi9XJI35Vm4rBDQHDcpV1T02WaD4YHxVAWqxQwd2h2QCsELUxuYUOOgpsf8VzQ69o95aX5lg/20240417_145329.jpg"/>
          <p:cNvPicPr>
            <a:picLocks noChangeAspect="1" noChangeArrowheads="1"/>
          </p:cNvPicPr>
          <p:nvPr/>
        </p:nvPicPr>
        <p:blipFill>
          <a:blip r:embed="rId4" cstate="print"/>
          <a:srcRect l="8485" t="22449" r="8008" b="11403"/>
          <a:stretch>
            <a:fillRect/>
          </a:stretch>
        </p:blipFill>
        <p:spPr bwMode="auto">
          <a:xfrm>
            <a:off x="6616570" y="2881423"/>
            <a:ext cx="2305036" cy="2155751"/>
          </a:xfrm>
          <a:prstGeom prst="rect">
            <a:avLst/>
          </a:prstGeom>
          <a:noFill/>
        </p:spPr>
      </p:pic>
      <p:pic>
        <p:nvPicPr>
          <p:cNvPr id="1036" name="Picture 12" descr="https://sun9-2.userapi.com/s/v1/ig2/YqiCMVqS836l6mOtNEvNNr9f7NrOoYYsGwsNo3PROdpcfup8tEIYl1xAJZbzmEGBwn9CYj7T8chCZm6nfvaRx_0F.jpg?quality=95&amp;as=32x43,48x64,72x96,108x144,160x213,240x320,360x480,480x640,540x720,640x853,720x960,1080x1439,1280x1706&amp;from=bu&amp;u=-6wavQEmeR0H-et6LgHoCa2NrO-oql9o7JuQ34iiNsQ&amp;cs=1280x0"/>
          <p:cNvPicPr>
            <a:picLocks noChangeAspect="1" noChangeArrowheads="1"/>
          </p:cNvPicPr>
          <p:nvPr/>
        </p:nvPicPr>
        <p:blipFill>
          <a:blip r:embed="rId5" cstate="print"/>
          <a:srcRect t="21519"/>
          <a:stretch>
            <a:fillRect/>
          </a:stretch>
        </p:blipFill>
        <p:spPr bwMode="auto">
          <a:xfrm>
            <a:off x="6616571" y="643458"/>
            <a:ext cx="2305036" cy="2155751"/>
          </a:xfrm>
          <a:prstGeom prst="rect">
            <a:avLst/>
          </a:prstGeom>
          <a:noFill/>
        </p:spPr>
      </p:pic>
      <p:pic>
        <p:nvPicPr>
          <p:cNvPr id="1038" name="Picture 14" descr="https://sun9-85.userapi.com/s/v1/ig2/rKYT2yDIFiWHrV97rlpwy6Yq5dewPo5J1WmXywWZU00xLiau_-v-0C9otDx687FRQyDkhLimTnSQX1MNIqVe-Zbc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7661" y="2881423"/>
            <a:ext cx="1975427" cy="2105247"/>
          </a:xfrm>
          <a:prstGeom prst="rect">
            <a:avLst/>
          </a:prstGeom>
          <a:noFill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 t="11407"/>
          <a:stretch>
            <a:fillRect/>
          </a:stretch>
        </p:blipFill>
        <p:spPr bwMode="auto">
          <a:xfrm>
            <a:off x="4127661" y="643458"/>
            <a:ext cx="1975427" cy="21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430052"/>
          </a:xfrm>
        </p:spPr>
        <p:txBody>
          <a:bodyPr/>
          <a:lstStyle/>
          <a:p>
            <a:pPr lvl="0" algn="ctr"/>
            <a:r>
              <a:rPr lang="ru-RU" sz="1600" dirty="0"/>
              <a:t>Фестиваль в честь Дня молодежи «Орел молодежный»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sun9-56.userapi.com/s/v1/ig2/wSnqh_hW5i30gWyIuGwqUmqXuZk0C8csszu6EhgQrkkp6Amld8qSWCqzaTnUppOc-nAWX-Vi872vqTFzwkofDwW1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1" y="2849526"/>
            <a:ext cx="2089969" cy="210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sun9-41.userapi.com/s/v1/ig2/jF3doxdh6AqoFVOfRFLe9-KIU8PXyJp5EeHhAMI78ensYqbp-kw38H2GHYSjJNll8q0eA1IS6UfsC2kHQ6qdXTZh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31" y="630598"/>
            <a:ext cx="3172304" cy="422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sun9-34.userapi.com/s/v1/ig2/zPURTsWyxCQiRrEw4QrdSqKUEP80TnqaBnimhhnGejhfgQowlVmx9WTEafTtI1hFGKRdOJtQs9Eds90fKZKenHJv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90" y="2849526"/>
            <a:ext cx="2712597" cy="19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sun9-46.userapi.com/s/v1/ig2/4kMoVV-SebjvxSGl0G0NyYs7LLgOq5As4A9d3yQUhq-fxSWsBqzqZkdrbZVxXH_Ec3nyqXHida8OYXMZ3dOZAq4X.jpg?quality=95&amp;as=32x24,48x36,72x54,108x81,160x120,240x180,360x270,480x360,540x405,640x480,720x540,1080x810,1280x960,1440x1080,2560x1920&amp;from=bu&amp;u=9u5Lp-QzCfUXtaITVlvXkKY8If6h2RC0nEsJYwZ0pJs&amp;cs=54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9" y="682559"/>
            <a:ext cx="2712597" cy="197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s://sun9-38.userapi.com/s/v1/ig2/djS_WMCC9jY_q1584FZhvqPfPabFKP0-tlrdeMGrOKue2YnQ10-0y41EQFeDBSvY828VQLocl7IaZnSfIblzHxjB.jpg?quality=95&amp;as=32x43,48x64,72x96,108x144,160x213,240x320,360x480,480x640,540x720,640x853,720x960,1080x1440,1280x1707,1440x1920,1920x2560&amp;from=bu&amp;u=5imq5szjrs0Txt4O2V_614uZan6ES4LUvHbNZ49bUXQ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/>
          <a:stretch/>
        </p:blipFill>
        <p:spPr bwMode="auto">
          <a:xfrm flipH="1">
            <a:off x="287922" y="630598"/>
            <a:ext cx="2089969" cy="24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65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430052"/>
          </a:xfrm>
        </p:spPr>
        <p:txBody>
          <a:bodyPr/>
          <a:lstStyle/>
          <a:p>
            <a:pPr lvl="0" algn="ctr"/>
            <a:r>
              <a:rPr lang="ru-RU" sz="1600" dirty="0"/>
              <a:t>Иные мероприятия в рамках деятельности Клуба волонтеров финансового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просвещения</a:t>
            </a:r>
          </a:p>
        </p:txBody>
      </p:sp>
      <p:pic>
        <p:nvPicPr>
          <p:cNvPr id="3" name="Рисунок 11" descr="D:\волонтерство\волонтеры\дети с ОВ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655256"/>
            <a:ext cx="2279821" cy="212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0" y="2752327"/>
            <a:ext cx="2364882" cy="76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Участие в организации и проведении деловой игры «Путешествие в мир финансовой грамотности» для детей с ограниченными возможностями</a:t>
            </a: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3" descr="D:\волонтерство\волонтеры\2024-2025\2025\День откр дверей, Банк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r="6757" b="5090"/>
          <a:stretch>
            <a:fillRect/>
          </a:stretch>
        </p:blipFill>
        <p:spPr bwMode="auto">
          <a:xfrm>
            <a:off x="2502165" y="668110"/>
            <a:ext cx="2866230" cy="208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5485701" y="963879"/>
            <a:ext cx="2808018" cy="74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Участие в проведении мероприятия «День открытых дверей Банка России»: мастер-классы, викторины, финансовые  лабиринты.</a:t>
            </a:r>
          </a:p>
        </p:txBody>
      </p:sp>
      <p:pic>
        <p:nvPicPr>
          <p:cNvPr id="8" name="Рисунок 8" descr="D:\волонтерство\волонтеры\2023-2024\23-25 мая Москва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" b="16360"/>
          <a:stretch>
            <a:fillRect/>
          </a:stretch>
        </p:blipFill>
        <p:spPr bwMode="auto">
          <a:xfrm>
            <a:off x="2630696" y="2854509"/>
            <a:ext cx="2514467" cy="220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65998" y="3900521"/>
            <a:ext cx="2264698" cy="99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Участие в Фестивале Движения Первых. Тема праздника: «Мечта и возможность каждого ребенка в России исполнить свои заветные желания».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62" y="1851974"/>
            <a:ext cx="2248177" cy="299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7581014" y="1851975"/>
            <a:ext cx="1435396" cy="25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1050" b="0" dirty="0">
                <a:latin typeface="Times New Roman" pitchFamily="18" charset="0"/>
                <a:cs typeface="Times New Roman" pitchFamily="18" charset="0"/>
              </a:rPr>
              <a:t>Участие  в выставке студенческих объединений ОГУ имени И.С. Тургенева, рассказали о возможностях и перспективах роста в рамках волонтерской деятельности в области финансового просвещения.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1932310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430052"/>
          </a:xfrm>
        </p:spPr>
        <p:txBody>
          <a:bodyPr/>
          <a:lstStyle/>
          <a:p>
            <a:pPr lvl="0" algn="ctr"/>
            <a:r>
              <a:rPr lang="ru-RU" sz="1600" dirty="0"/>
              <a:t>Иные мероприятия в рамках деятельности Клуба волонтеров финансового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просвещения</a:t>
            </a: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80253" y="2614351"/>
            <a:ext cx="2364882" cy="23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Плетение сетей для участников СВО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6981824" y="4788894"/>
            <a:ext cx="1595583" cy="23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Акция «Окна Победы»</a:t>
            </a: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111567" y="4585001"/>
            <a:ext cx="2264698" cy="4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85" tIns="75392" rIns="150785" bIns="75392">
            <a:spAutoFit/>
          </a:bodyPr>
          <a:lstStyle/>
          <a:p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Сортировка гуманитарной помощи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https://sun9-21.userapi.com/s/v1/ig2/p0zmG53FsJ4IezB7bJQmpAXRkZLRqJ29ymHwYTe5lrYhR1s4oTB4vCq6pdOZ6O-_TXtTRfHdl8NtC2odQ1T4PhdK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" y="668468"/>
            <a:ext cx="2372611" cy="19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sun9-46.userapi.com/s/v1/ig2/GnmDPHVaCzzNr7Ek5s9TaRL5QD-7VVg76cvEfqtRjn7FpKuFCIX1ao8n53JIzUzXHnlTKZrCTyrUWgBGr4P2Bzcn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32" y="2858917"/>
            <a:ext cx="2739214" cy="175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3200191" y="4632618"/>
            <a:ext cx="2364882" cy="40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Изготовление ватно-марлевых салфеток для госпиталей 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волонтерство\волонтеры\2024-2025\2025\осень\новость храм\5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32" y="668468"/>
            <a:ext cx="2739214" cy="19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s://sun9-31.userapi.com/s/v1/ig2/95rCpe47Y-EFmzFiTGhVOK9gWaF1dQNkjRCNw6cZnz7mnCvRRzMUTPjXgahwBlBAB6hIAW3VJ24IpqrGX7YWKExL.jpg?quality=95&amp;as=32x24,48x36,72x54,108x81,160x120,240x180,360x270,480x360,540x405,640x480,720x540,1080x810,1280x960&amp;from=bu&amp;u=0RYCQ8uO8Smg2B78sW9HrXftR4mcBEnkCYVxHWek3E0&amp;cs=64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" y="2891724"/>
            <a:ext cx="2302255" cy="17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https://sun9-4.userapi.com/s/v1/ig2/5wZ851GzaJvNWO1v8-UPGpSV7c5NYaaetCEItfquNK5Sa3fA5XnGnuhHbiiUPs_8zeD5dFNEoC5zt0TDnDP1-OZn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96" y="668468"/>
            <a:ext cx="2666404" cy="19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s://sun9-79.userapi.com/s/v1/ig2/TtS41tTCGGNNqSCMscgbcJpW2mmOD_4-XL_6ns2zn21h0rsPWtyAatgL35nCDaSNWdpoyL45d1-zl3xRcfIXfeIR.jpg?quality=95&amp;as=32x24,48x36,72x54,108x81,160x120,240x180,360x270,480x360,540x405,640x480,720x541,1080x811,1280x961,1440x1081,2560x1922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96" y="2786471"/>
            <a:ext cx="2666404" cy="20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33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430052"/>
          </a:xfrm>
        </p:spPr>
        <p:txBody>
          <a:bodyPr/>
          <a:lstStyle/>
          <a:p>
            <a:pPr lvl="0" algn="ctr"/>
            <a:r>
              <a:rPr lang="ru-RU" sz="1600" dirty="0"/>
              <a:t>Иные мероприятия в рамках деятельности Клуба волонтеров финансового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просвещения</a:t>
            </a: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2596098" y="4773003"/>
            <a:ext cx="2817530" cy="23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Облагораживание мемориала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268646" y="4778651"/>
            <a:ext cx="2062717" cy="31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1050" b="0" dirty="0">
                <a:latin typeface="Times New Roman" pitchFamily="18" charset="0"/>
                <a:cs typeface="Times New Roman" pitchFamily="18" charset="0"/>
              </a:rPr>
              <a:t>Акция  «Письма Победы»</a:t>
            </a:r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5498688" y="4569110"/>
            <a:ext cx="3405159" cy="40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Экологическая акция в БСУ СО ОО «Областной геронтологический центр ветеранов войны и труда»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https://sun9-65.userapi.com/s/v1/ig2/-HwU1-n9m5uCYmmNHuxcxWMUjqCfaxCkHPzWSSYaBVD_6yN1vND8UBX5tDkXUrdM1vKHcEQfTmW2OXxUn5k8iBuE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 b="9600"/>
          <a:stretch/>
        </p:blipFill>
        <p:spPr bwMode="auto">
          <a:xfrm>
            <a:off x="198597" y="552892"/>
            <a:ext cx="2202816" cy="1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s://sun9-28.userapi.com/s/v1/ig2/r5AoL9n2aYtU4NL5DCdZor0TOdo15500RL7KAAWL7BzxW-i34NktKVy1USf67hVu-IGswrXn5X7scbiuy5BCR3WF.jpg?quality=95&amp;as=32x43,48x64,72x96,108x144,160x213,240x320,360x480,480x640,540x720,640x853,720x960,1080x1440,1280x1707,1440x1920,1920x2560&amp;from=bu&amp;u=OZxqtWHsz-jsLpI9sXudL76wX1mCrrYgCRDtX4lbyO0&amp;cs=64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18428" b="3980"/>
          <a:stretch/>
        </p:blipFill>
        <p:spPr bwMode="auto">
          <a:xfrm>
            <a:off x="198597" y="2329777"/>
            <a:ext cx="2202816" cy="24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80" y="622392"/>
            <a:ext cx="2776449" cy="19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5"/>
          <a:stretch/>
        </p:blipFill>
        <p:spPr bwMode="auto">
          <a:xfrm>
            <a:off x="2546880" y="2672720"/>
            <a:ext cx="2759202" cy="20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88" y="668310"/>
            <a:ext cx="3405159" cy="191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88" y="2684008"/>
            <a:ext cx="3405159" cy="183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77050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122841"/>
            <a:ext cx="7400261" cy="430052"/>
          </a:xfrm>
        </p:spPr>
        <p:txBody>
          <a:bodyPr/>
          <a:lstStyle/>
          <a:p>
            <a:pPr lvl="0" algn="ctr"/>
            <a:r>
              <a:rPr lang="ru-RU" sz="1600" dirty="0"/>
              <a:t>Иные мероприятия в рамках деятельности Клуба волонтеров финансового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просвещения</a:t>
            </a: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3301458" y="4694026"/>
            <a:ext cx="2817530" cy="23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Молодежный фестиваль «</a:t>
            </a:r>
            <a:r>
              <a:rPr lang="ru-RU" sz="1100" b="0" dirty="0" err="1">
                <a:latin typeface="Times New Roman" pitchFamily="18" charset="0"/>
                <a:cs typeface="Times New Roman" pitchFamily="18" charset="0"/>
              </a:rPr>
              <a:t>ВузЭкоФест</a:t>
            </a:r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85060" y="4674794"/>
            <a:ext cx="2875026" cy="4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785" tIns="75392" rIns="150785" bIns="75392">
            <a:spAutoFit/>
          </a:bodyPr>
          <a:lstStyle/>
          <a:p>
            <a:pPr algn="ctr"/>
            <a:r>
              <a:rPr lang="ru-RU" sz="1050" b="0" dirty="0">
                <a:latin typeface="Times New Roman" pitchFamily="18" charset="0"/>
                <a:cs typeface="Times New Roman" pitchFamily="18" charset="0"/>
              </a:rPr>
              <a:t>Всероссийская экологическая акция «</a:t>
            </a:r>
            <a:r>
              <a:rPr lang="ru-RU" sz="1050" b="0" dirty="0" err="1">
                <a:latin typeface="Times New Roman" pitchFamily="18" charset="0"/>
                <a:cs typeface="Times New Roman" pitchFamily="18" charset="0"/>
              </a:rPr>
              <a:t>БумБатл</a:t>
            </a:r>
            <a:r>
              <a:rPr lang="ru-RU" sz="1050" b="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6312020" y="622275"/>
            <a:ext cx="2644314" cy="40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Первый семейный и молодежный Экологический фестиваль  «</a:t>
            </a:r>
            <a:r>
              <a:rPr lang="ru-RU" sz="1100" b="0" dirty="0" err="1">
                <a:latin typeface="Times New Roman" pitchFamily="18" charset="0"/>
                <a:cs typeface="Times New Roman" pitchFamily="18" charset="0"/>
              </a:rPr>
              <a:t>Эко.Фест</a:t>
            </a:r>
            <a:r>
              <a:rPr lang="ru-RU" sz="1100" b="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8" descr="https://sun9-61.userapi.com/s/v1/ig2/__6g7w9vBLYfEtQsOMYgSW2Q7hdJaRwW6oqYVB8prULfcFL2UXPeUOCYWjjhw--eLaukHwFQJCtBfMyG-O0rAWxV.jpg?quality=96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5" y="610642"/>
            <a:ext cx="2648911" cy="198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s://sun9-26.userapi.com/s/v1/ig2/4geDe8O-YvEIO4QUdJDUF5BnwO8f7nchVMbQ0w1SK9nL6ATyvuE3Yzq6oz9aj8JvPpVsjsFX8u45JwKX0C0I5_5Q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3" y="2671918"/>
            <a:ext cx="2640353" cy="198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s://sun9-7.userapi.com/s/v1/ig2/duplu8Z44Uhz-6VFSUEfWil8xwU6lrAtVrbxsfc3QQ3kQwBY9fYdB9S8f0jQTwYhIdACPwVsXab9XTP8zbWvci4x.jpg?quality=96&amp;as=32x43,48x64,72x96,108x144,160x213,240x320,360x480,480x640,540x720,640x853,720x960,1080x1440,1280x1707,1440x1920,1620x2160&amp;from=bu&amp;u=WvjS3Jixu_hwIraGc_aveFuToCP2E7pfyWBPiYaWQWo&amp;cs=10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 b="14897"/>
          <a:stretch/>
        </p:blipFill>
        <p:spPr bwMode="auto">
          <a:xfrm>
            <a:off x="6499685" y="2737184"/>
            <a:ext cx="2456649" cy="230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s://sun9-13.userapi.com/s/v1/ig2/IGKpkpMur6lN0t8To72FNyk1DZxffUBlBhO1quaP4zRclRoxEUXNfR7s4UhmLoEgna9iPy1VAOwn2DF0unJ0b3JL.jpg?quality=96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70" y="1030061"/>
            <a:ext cx="2158477" cy="161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sun9-34.userapi.com/s/v1/ig2/1B9ScCE_H08rIc-BwOdpWfzybBLYpi4QtacnUcPuFwHtQhXjCfYK80gHhynits59f8NvDAU_xusGOYG1i2eQqIB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78" y="2726346"/>
            <a:ext cx="3044290" cy="19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3.userapi.com/s/v1/ig2/kU30ttB9m2S5dlLwnd1kDrLIM-EXWYwaAFJOD2FGsxe-43QQLV6qlG0z8EiJj69Mpu8syBRvGAbg1wOfeFrKg_xC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8317" y="622275"/>
            <a:ext cx="2633621" cy="19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895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122842"/>
            <a:ext cx="5650429" cy="557642"/>
          </a:xfrm>
        </p:spPr>
        <p:txBody>
          <a:bodyPr/>
          <a:lstStyle/>
          <a:p>
            <a:pPr lvl="0"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Достигнутые результаты в рамках деятельности Клуба волонтеров финансового просвещения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60428" y="927839"/>
            <a:ext cx="6145619" cy="73866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00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мероприятий  на базе ФГБОУ ВО «ОГУ им. И.С. Тургенева» в области повышения финансовой грамотности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0428" y="1824456"/>
            <a:ext cx="6145619" cy="24622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00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 реализации мероприятий АРФГ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0428" y="2447360"/>
            <a:ext cx="6145619" cy="492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00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 организации и проведении мероприятий РЦФГ Орел и Ресурсного центра волонтеров финансового просвещения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60428" y="3308595"/>
            <a:ext cx="6145619" cy="492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00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активное вовлечение  волонтеров в различные проекты по финансовому  просвещению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0427" y="4124633"/>
            <a:ext cx="6145619" cy="24622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500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 иных мероприятиях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1077061" y="1075097"/>
            <a:ext cx="479967" cy="44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1081736" y="4025669"/>
            <a:ext cx="479967" cy="44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1077060" y="3308595"/>
            <a:ext cx="479967" cy="44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1077059" y="2471507"/>
            <a:ext cx="479967" cy="44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1081736" y="1725492"/>
            <a:ext cx="479967" cy="44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4879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/>
        </p:nvSpPr>
        <p:spPr bwMode="auto">
          <a:xfrm flipH="1">
            <a:off x="0" y="2433127"/>
            <a:ext cx="9144000" cy="2710373"/>
          </a:xfrm>
          <a:custGeom>
            <a:avLst/>
            <a:gdLst>
              <a:gd name="T0" fmla="*/ 7676 w 7676"/>
              <a:gd name="T1" fmla="*/ 166 h 2396"/>
              <a:gd name="T2" fmla="*/ 7676 w 7676"/>
              <a:gd name="T3" fmla="*/ 2396 h 2396"/>
              <a:gd name="T4" fmla="*/ 0 w 7676"/>
              <a:gd name="T5" fmla="*/ 2396 h 2396"/>
              <a:gd name="T6" fmla="*/ 0 w 7676"/>
              <a:gd name="T7" fmla="*/ 288 h 2396"/>
              <a:gd name="T8" fmla="*/ 1499 w 7676"/>
              <a:gd name="T9" fmla="*/ 0 h 2396"/>
              <a:gd name="T10" fmla="*/ 4469 w 7676"/>
              <a:gd name="T11" fmla="*/ 1303 h 2396"/>
              <a:gd name="T12" fmla="*/ 4474 w 7676"/>
              <a:gd name="T13" fmla="*/ 1309 h 2396"/>
              <a:gd name="T14" fmla="*/ 5829 w 7676"/>
              <a:gd name="T15" fmla="*/ 1898 h 2396"/>
              <a:gd name="T16" fmla="*/ 7676 w 7676"/>
              <a:gd name="T17" fmla="*/ 166 h 2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76" h="2396">
                <a:moveTo>
                  <a:pt x="7676" y="166"/>
                </a:moveTo>
                <a:cubicBezTo>
                  <a:pt x="7676" y="2396"/>
                  <a:pt x="7676" y="2396"/>
                  <a:pt x="7676" y="2396"/>
                </a:cubicBezTo>
                <a:cubicBezTo>
                  <a:pt x="0" y="2396"/>
                  <a:pt x="0" y="2396"/>
                  <a:pt x="0" y="2396"/>
                </a:cubicBezTo>
                <a:cubicBezTo>
                  <a:pt x="0" y="288"/>
                  <a:pt x="0" y="288"/>
                  <a:pt x="0" y="288"/>
                </a:cubicBezTo>
                <a:cubicBezTo>
                  <a:pt x="463" y="102"/>
                  <a:pt x="969" y="0"/>
                  <a:pt x="1499" y="0"/>
                </a:cubicBezTo>
                <a:cubicBezTo>
                  <a:pt x="2674" y="0"/>
                  <a:pt x="3731" y="502"/>
                  <a:pt x="4469" y="1303"/>
                </a:cubicBezTo>
                <a:cubicBezTo>
                  <a:pt x="4471" y="1305"/>
                  <a:pt x="4472" y="1307"/>
                  <a:pt x="4474" y="1309"/>
                </a:cubicBezTo>
                <a:cubicBezTo>
                  <a:pt x="4812" y="1671"/>
                  <a:pt x="5294" y="1898"/>
                  <a:pt x="5829" y="1898"/>
                </a:cubicBezTo>
                <a:cubicBezTo>
                  <a:pt x="6812" y="1898"/>
                  <a:pt x="7616" y="1133"/>
                  <a:pt x="7676" y="166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lumMod val="10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lIns="41578" tIns="20789" rIns="41578" bIns="20789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2709" name="AutoShape 2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0" name="AutoShape 4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1" name="AutoShape 6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2" name="Rectangle 2"/>
          <p:cNvSpPr>
            <a:spLocks noChangeArrowheads="1"/>
          </p:cNvSpPr>
          <p:nvPr/>
        </p:nvSpPr>
        <p:spPr bwMode="auto">
          <a:xfrm>
            <a:off x="3705974" y="650199"/>
            <a:ext cx="1243266" cy="539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Область деятельности</a:t>
            </a:r>
          </a:p>
        </p:txBody>
      </p:sp>
      <p:sp>
        <p:nvSpPr>
          <p:cNvPr id="72713" name="Rectangle 3"/>
          <p:cNvSpPr>
            <a:spLocks noChangeArrowheads="1"/>
          </p:cNvSpPr>
          <p:nvPr/>
        </p:nvSpPr>
        <p:spPr bwMode="auto">
          <a:xfrm>
            <a:off x="344389" y="596369"/>
            <a:ext cx="3024415" cy="70250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финансовой грамотности, финансовой культуры и популяризация финансового просвещения</a:t>
            </a:r>
          </a:p>
        </p:txBody>
      </p:sp>
      <p:sp>
        <p:nvSpPr>
          <p:cNvPr id="72714" name="Rectangle 4"/>
          <p:cNvSpPr>
            <a:spLocks noChangeArrowheads="1"/>
          </p:cNvSpPr>
          <p:nvPr/>
        </p:nvSpPr>
        <p:spPr bwMode="auto">
          <a:xfrm>
            <a:off x="3330539" y="3706728"/>
            <a:ext cx="1673572" cy="37688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Основные задачи</a:t>
            </a:r>
          </a:p>
        </p:txBody>
      </p:sp>
      <p:sp>
        <p:nvSpPr>
          <p:cNvPr id="72715" name="Rectangle 5"/>
          <p:cNvSpPr>
            <a:spLocks noChangeArrowheads="1"/>
          </p:cNvSpPr>
          <p:nvPr/>
        </p:nvSpPr>
        <p:spPr bwMode="auto">
          <a:xfrm>
            <a:off x="344389" y="1541721"/>
            <a:ext cx="4604851" cy="183361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68562" tIns="34281" rIns="68562" bIns="34281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вовлечение молодежи в волонтерскую деятельность в области финансового просвещения;</a:t>
            </a:r>
          </a:p>
          <a:p>
            <a:pPr algn="ctr"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развитие личностных качеств будущих волонтеров, повышение уровня коммуникации, самообразование;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повышение роли движения волонтеров финансового просвещения в развитии финансовой грамотности населения;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участие в мониторинговых проектах;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проведение лекций, вебинаров, семинаров, деловых игр, мастер-классов в целях повышения финансовой культуры.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6" name="Rectangle 6"/>
          <p:cNvSpPr>
            <a:spLocks noChangeArrowheads="1"/>
          </p:cNvSpPr>
          <p:nvPr/>
        </p:nvSpPr>
        <p:spPr bwMode="auto">
          <a:xfrm>
            <a:off x="306124" y="4299487"/>
            <a:ext cx="8478325" cy="649074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 представителей Клуба волонтеров финансового просвещения есть возможность зарегистрироваться на портале </a:t>
            </a:r>
            <a:r>
              <a:rPr lang="ru-RU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https://dobro.ru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получить личную книжку. В ней формируются сведения о поощрениях, дополнительной подготовке, а также о волонтерском стаже.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17" name="Рисунок 1" descr="логотип.png"/>
          <p:cNvPicPr>
            <a:picLocks noChangeAspect="1" noChangeArrowheads="1"/>
          </p:cNvPicPr>
          <p:nvPr/>
        </p:nvPicPr>
        <p:blipFill>
          <a:blip r:embed="rId4" cstate="print"/>
          <a:srcRect l="7149" t="11136" r="7149" b="10683"/>
          <a:stretch>
            <a:fillRect/>
          </a:stretch>
        </p:blipFill>
        <p:spPr bwMode="auto">
          <a:xfrm>
            <a:off x="5334783" y="889500"/>
            <a:ext cx="3573849" cy="2485832"/>
          </a:xfrm>
          <a:prstGeom prst="rect">
            <a:avLst/>
          </a:prstGeom>
          <a:noFill/>
          <a:ln w="9525">
            <a:solidFill>
              <a:srgbClr val="4E5DAA"/>
            </a:solidFill>
            <a:miter lim="800000"/>
            <a:headEnd/>
            <a:tailEnd/>
          </a:ln>
        </p:spPr>
      </p:pic>
      <p:cxnSp>
        <p:nvCxnSpPr>
          <p:cNvPr id="22" name="Прямая со стрелкой 21"/>
          <p:cNvCxnSpPr>
            <a:stCxn id="72717" idx="2"/>
          </p:cNvCxnSpPr>
          <p:nvPr/>
        </p:nvCxnSpPr>
        <p:spPr>
          <a:xfrm>
            <a:off x="7121708" y="3375332"/>
            <a:ext cx="0" cy="96386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004111" y="3944679"/>
            <a:ext cx="83173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835843" y="3375332"/>
            <a:ext cx="0" cy="56934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6198781" y="742935"/>
            <a:ext cx="0" cy="1465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949240" y="742935"/>
            <a:ext cx="124954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Прямая со стрелкой 43"/>
          <p:cNvCxnSpPr>
            <a:stCxn id="72712" idx="1"/>
          </p:cNvCxnSpPr>
          <p:nvPr/>
        </p:nvCxnSpPr>
        <p:spPr>
          <a:xfrm flipH="1">
            <a:off x="3368804" y="919865"/>
            <a:ext cx="33717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3987209" y="3375332"/>
            <a:ext cx="0" cy="33139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Прямоугольник 9"/>
          <p:cNvSpPr>
            <a:spLocks noChangeArrowheads="1"/>
          </p:cNvSpPr>
          <p:nvPr/>
        </p:nvSpPr>
        <p:spPr bwMode="auto">
          <a:xfrm>
            <a:off x="0" y="31419"/>
            <a:ext cx="6879265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 область деятельности Клуба волонтеров финансового просвещения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77827" name="AutoShape 4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77828" name="AutoShape 6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77829" name="Прямоугольник 9"/>
          <p:cNvSpPr>
            <a:spLocks noChangeArrowheads="1"/>
          </p:cNvSpPr>
          <p:nvPr/>
        </p:nvSpPr>
        <p:spPr bwMode="auto">
          <a:xfrm>
            <a:off x="276447" y="120574"/>
            <a:ext cx="6443330" cy="96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Возможности для тиражирования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ФГБОУ ВО «Орловский государственный университет имени И.С. Тургенева» - это Клуб волонтеров финансового просвещения.  Он в полной мере может быть тиражирован в любой образовательной  организации.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44" y="1082358"/>
            <a:ext cx="3255881" cy="197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F:\волонтерство\волонтеры\2024-2025\2025\осень\5 декабря\фото\+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87" y="1082358"/>
            <a:ext cx="2818001" cy="19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волонтерство\волонтеры\2024-2025\2024\5.12\5662502e-2941-4817-b181-9274eff807e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21" y="3054260"/>
            <a:ext cx="3096958" cy="19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98" y="1082358"/>
            <a:ext cx="2651131" cy="200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D:\волонтерство\волонтеры\2024-2025\2025\осень\5 декабря\фото\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/>
          <a:stretch/>
        </p:blipFill>
        <p:spPr bwMode="auto">
          <a:xfrm>
            <a:off x="5369441" y="3087186"/>
            <a:ext cx="2785731" cy="198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463" y="564961"/>
            <a:ext cx="3374932" cy="312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17"/>
          <p:cNvSpPr/>
          <p:nvPr/>
        </p:nvSpPr>
        <p:spPr>
          <a:xfrm flipH="1">
            <a:off x="227261" y="3714775"/>
            <a:ext cx="3848986" cy="1318707"/>
          </a:xfrm>
          <a:prstGeom prst="roundRect">
            <a:avLst>
              <a:gd name="adj" fmla="val 31895"/>
            </a:avLst>
          </a:prstGeom>
          <a:gradFill>
            <a:gsLst>
              <a:gs pos="100000">
                <a:schemeClr val="accent1">
                  <a:alpha val="50000"/>
                </a:schemeClr>
              </a:gs>
              <a:gs pos="20000">
                <a:schemeClr val="accent2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78" tIns="20789" rIns="41578" bIns="20789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object 37"/>
          <p:cNvSpPr txBox="1">
            <a:spLocks noChangeArrowheads="1"/>
          </p:cNvSpPr>
          <p:nvPr/>
        </p:nvSpPr>
        <p:spPr bwMode="auto">
          <a:xfrm>
            <a:off x="505453" y="3710762"/>
            <a:ext cx="3194677" cy="132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3268" rIns="0" bIns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Рождественская Елена Сергеевна</a:t>
            </a:r>
          </a:p>
          <a:p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к.э.н., доцент ФГБОУ ВО «ОГУ имени И.С. Тургенева» , руководитель Клуба волонтеров финансового просвещения</a:t>
            </a:r>
          </a:p>
          <a:p>
            <a:r>
              <a:rPr lang="en-US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elenarozdestvenskaja2014@gmail.com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ea typeface="Roboto"/>
              <a:cs typeface="Times New Roman" pitchFamily="18" charset="0"/>
            </a:endParaRPr>
          </a:p>
          <a:p>
            <a:pPr marL="5775">
              <a:spcBef>
                <a:spcPts val="733"/>
              </a:spcBef>
            </a:pPr>
            <a:endParaRPr lang="ru-RU" sz="900" dirty="0">
              <a:solidFill>
                <a:schemeClr val="bg1"/>
              </a:solidFill>
              <a:latin typeface="Montserrat "/>
            </a:endParaRP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1279450" y="99273"/>
            <a:ext cx="1508957" cy="465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786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rPr>
              <a:t>Контакты</a:t>
            </a: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5208787" y="705213"/>
            <a:ext cx="3786356" cy="8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Ждем всех желающих в Клубе волонтеров финансового просвещения!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286" y="1521131"/>
            <a:ext cx="4012857" cy="351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56323" name="AutoShape 4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56324" name="AutoShape 6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56325" name="Прямоугольник 9"/>
          <p:cNvSpPr>
            <a:spLocks noChangeArrowheads="1"/>
          </p:cNvSpPr>
          <p:nvPr/>
        </p:nvSpPr>
        <p:spPr bwMode="auto">
          <a:xfrm>
            <a:off x="227404" y="113682"/>
            <a:ext cx="6318854" cy="31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волонтеров финансового просвещения</a:t>
            </a:r>
          </a:p>
        </p:txBody>
      </p:sp>
      <p:pic>
        <p:nvPicPr>
          <p:cNvPr id="56326" name="Рисунок 6"/>
          <p:cNvPicPr>
            <a:picLocks noChangeAspect="1" noChangeArrowheads="1"/>
          </p:cNvPicPr>
          <p:nvPr/>
        </p:nvPicPr>
        <p:blipFill>
          <a:blip r:embed="rId3" cstate="print"/>
          <a:srcRect l="53320" t="29297" r="7420" b="11456"/>
          <a:stretch>
            <a:fillRect/>
          </a:stretch>
        </p:blipFill>
        <p:spPr bwMode="auto">
          <a:xfrm>
            <a:off x="556399" y="459912"/>
            <a:ext cx="5684913" cy="455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Изображение выглядит как герб, графическая вставка, эмблем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F5075-4D37-97D7-8B9D-B642EEDBE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56" y="598136"/>
            <a:ext cx="1145243" cy="17932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7" name="AutoShape 4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8" name="AutoShape 6" descr="https://apf.mail.ru/cgi-bin/readmsg?id=16121331641693445733;0;1&amp;exif=1&amp;full=1&amp;x-email=tera_27%40mail.ru"/>
          <p:cNvSpPr>
            <a:spLocks noChangeAspect="1" noChangeArrowheads="1"/>
          </p:cNvSpPr>
          <p:nvPr/>
        </p:nvSpPr>
        <p:spPr bwMode="auto">
          <a:xfrm>
            <a:off x="1259872" y="-108299"/>
            <a:ext cx="228149" cy="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9" name="Прямоугольник 9"/>
          <p:cNvSpPr>
            <a:spLocks noChangeArrowheads="1"/>
          </p:cNvSpPr>
          <p:nvPr/>
        </p:nvSpPr>
        <p:spPr bwMode="auto">
          <a:xfrm>
            <a:off x="150185" y="120574"/>
            <a:ext cx="6102257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Методика вовлечения волонтеров финансового просвещения в жизнь ФГБОУ ВО «ОГУ имени И.С. Тургенева»</a:t>
            </a:r>
          </a:p>
        </p:txBody>
      </p:sp>
      <p:grpSp>
        <p:nvGrpSpPr>
          <p:cNvPr id="2" name="Группа 67"/>
          <p:cNvGrpSpPr>
            <a:grpSpLocks/>
          </p:cNvGrpSpPr>
          <p:nvPr/>
        </p:nvGrpSpPr>
        <p:grpSpPr bwMode="auto">
          <a:xfrm>
            <a:off x="150185" y="965738"/>
            <a:ext cx="8821467" cy="4072748"/>
            <a:chOff x="0" y="2149475"/>
            <a:chExt cx="20444661" cy="8269879"/>
          </a:xfrm>
        </p:grpSpPr>
        <p:cxnSp>
          <p:nvCxnSpPr>
            <p:cNvPr id="57352" name="Google Shape;62;p15"/>
            <p:cNvCxnSpPr>
              <a:cxnSpLocks noChangeShapeType="1"/>
            </p:cNvCxnSpPr>
            <p:nvPr/>
          </p:nvCxnSpPr>
          <p:spPr bwMode="auto">
            <a:xfrm flipV="1">
              <a:off x="7615238" y="8626475"/>
              <a:ext cx="0" cy="99060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57353" name="Google Shape;62;p15"/>
            <p:cNvCxnSpPr>
              <a:cxnSpLocks noChangeShapeType="1"/>
            </p:cNvCxnSpPr>
            <p:nvPr/>
          </p:nvCxnSpPr>
          <p:spPr bwMode="auto">
            <a:xfrm>
              <a:off x="7539038" y="5349875"/>
              <a:ext cx="2057400" cy="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71" name="Freeform 33"/>
            <p:cNvSpPr/>
            <p:nvPr/>
          </p:nvSpPr>
          <p:spPr>
            <a:xfrm>
              <a:off x="16148844" y="2682875"/>
              <a:ext cx="2276518" cy="2217702"/>
            </a:xfrm>
            <a:custGeom>
              <a:avLst/>
              <a:gdLst>
                <a:gd name="connsiteX0" fmla="*/ 0 w 3441122"/>
                <a:gd name="connsiteY0" fmla="*/ 1720561 h 3441122"/>
                <a:gd name="connsiteX1" fmla="*/ 1720561 w 3441122"/>
                <a:gd name="connsiteY1" fmla="*/ 0 h 3441122"/>
                <a:gd name="connsiteX2" fmla="*/ 3441122 w 3441122"/>
                <a:gd name="connsiteY2" fmla="*/ 1720561 h 3441122"/>
                <a:gd name="connsiteX3" fmla="*/ 1720561 w 3441122"/>
                <a:gd name="connsiteY3" fmla="*/ 3441122 h 3441122"/>
                <a:gd name="connsiteX4" fmla="*/ 0 w 3441122"/>
                <a:gd name="connsiteY4" fmla="*/ 1720561 h 344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122" h="3441122">
                  <a:moveTo>
                    <a:pt x="0" y="1720561"/>
                  </a:moveTo>
                  <a:cubicBezTo>
                    <a:pt x="0" y="770321"/>
                    <a:pt x="770321" y="0"/>
                    <a:pt x="1720561" y="0"/>
                  </a:cubicBezTo>
                  <a:cubicBezTo>
                    <a:pt x="2670801" y="0"/>
                    <a:pt x="3441122" y="770321"/>
                    <a:pt x="3441122" y="1720561"/>
                  </a:cubicBezTo>
                  <a:cubicBezTo>
                    <a:pt x="3441122" y="2670801"/>
                    <a:pt x="2670801" y="3441122"/>
                    <a:pt x="1720561" y="3441122"/>
                  </a:cubicBezTo>
                  <a:cubicBezTo>
                    <a:pt x="770321" y="3441122"/>
                    <a:pt x="0" y="2670801"/>
                    <a:pt x="0" y="1720561"/>
                  </a:cubicBezTo>
                  <a:close/>
                </a:path>
              </a:pathLst>
            </a:custGeom>
            <a:noFill/>
            <a:ln w="127000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45216" tIns="545216" rIns="545216" bIns="545216" spcCol="1270" anchor="ctr"/>
            <a:lstStyle/>
            <a:p>
              <a:pPr defTabSz="216636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4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Freeform 32"/>
            <p:cNvSpPr/>
            <p:nvPr/>
          </p:nvSpPr>
          <p:spPr>
            <a:xfrm>
              <a:off x="15463043" y="2149475"/>
              <a:ext cx="3416652" cy="3348992"/>
            </a:xfrm>
            <a:custGeom>
              <a:avLst/>
              <a:gdLst>
                <a:gd name="connsiteX0" fmla="*/ 0 w 3441122"/>
                <a:gd name="connsiteY0" fmla="*/ 1720561 h 3441122"/>
                <a:gd name="connsiteX1" fmla="*/ 1720561 w 3441122"/>
                <a:gd name="connsiteY1" fmla="*/ 0 h 3441122"/>
                <a:gd name="connsiteX2" fmla="*/ 3441122 w 3441122"/>
                <a:gd name="connsiteY2" fmla="*/ 1720561 h 3441122"/>
                <a:gd name="connsiteX3" fmla="*/ 1720561 w 3441122"/>
                <a:gd name="connsiteY3" fmla="*/ 3441122 h 3441122"/>
                <a:gd name="connsiteX4" fmla="*/ 0 w 3441122"/>
                <a:gd name="connsiteY4" fmla="*/ 1720561 h 344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122" h="3441122">
                  <a:moveTo>
                    <a:pt x="0" y="1720561"/>
                  </a:moveTo>
                  <a:cubicBezTo>
                    <a:pt x="0" y="770321"/>
                    <a:pt x="770321" y="0"/>
                    <a:pt x="1720561" y="0"/>
                  </a:cubicBezTo>
                  <a:cubicBezTo>
                    <a:pt x="2670801" y="0"/>
                    <a:pt x="3441122" y="770321"/>
                    <a:pt x="3441122" y="1720561"/>
                  </a:cubicBezTo>
                  <a:cubicBezTo>
                    <a:pt x="3441122" y="2670801"/>
                    <a:pt x="2670801" y="3441122"/>
                    <a:pt x="1720561" y="3441122"/>
                  </a:cubicBezTo>
                  <a:cubicBezTo>
                    <a:pt x="770321" y="3441122"/>
                    <a:pt x="0" y="2670801"/>
                    <a:pt x="0" y="1720561"/>
                  </a:cubicBezTo>
                  <a:close/>
                </a:path>
              </a:pathLst>
            </a:custGeom>
            <a:noFill/>
            <a:ln w="127000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45216" tIns="545216" rIns="545216" bIns="545216" spcCol="1270" anchor="ctr"/>
            <a:lstStyle/>
            <a:p>
              <a:pPr defTabSz="216636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49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7360" name="Google Shape;62;p15"/>
            <p:cNvCxnSpPr>
              <a:cxnSpLocks noChangeShapeType="1"/>
            </p:cNvCxnSpPr>
            <p:nvPr/>
          </p:nvCxnSpPr>
          <p:spPr bwMode="auto">
            <a:xfrm>
              <a:off x="7691438" y="3521075"/>
              <a:ext cx="2057400" cy="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57361" name="Google Shape;62;p15"/>
            <p:cNvCxnSpPr>
              <a:cxnSpLocks noChangeShapeType="1"/>
            </p:cNvCxnSpPr>
            <p:nvPr/>
          </p:nvCxnSpPr>
          <p:spPr bwMode="auto">
            <a:xfrm>
              <a:off x="7691438" y="7102475"/>
              <a:ext cx="2057400" cy="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75" name="Elbow Connector 6"/>
            <p:cNvCxnSpPr/>
            <p:nvPr/>
          </p:nvCxnSpPr>
          <p:spPr>
            <a:xfrm flipV="1">
              <a:off x="0" y="4228640"/>
              <a:ext cx="16151174" cy="5204410"/>
            </a:xfrm>
            <a:prstGeom prst="bentConnector3">
              <a:avLst>
                <a:gd name="adj1" fmla="val 61419"/>
              </a:avLst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oogle Shape;68;p15"/>
            <p:cNvSpPr/>
            <p:nvPr/>
          </p:nvSpPr>
          <p:spPr>
            <a:xfrm rot="18900000">
              <a:off x="6813788" y="3177619"/>
              <a:ext cx="917134" cy="917134"/>
            </a:xfrm>
            <a:prstGeom prst="ellipse">
              <a:avLst/>
            </a:prstGeom>
            <a:solidFill>
              <a:schemeClr val="lt1"/>
            </a:solidFill>
            <a:ln w="38100" cap="flat" cmpd="sng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66" name="object 42"/>
            <p:cNvSpPr txBox="1">
              <a:spLocks noChangeArrowheads="1"/>
            </p:cNvSpPr>
            <p:nvPr/>
          </p:nvSpPr>
          <p:spPr bwMode="auto">
            <a:xfrm>
              <a:off x="6894513" y="3220863"/>
              <a:ext cx="796924" cy="68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2100" dirty="0">
                  <a:latin typeface="Times New Roman" pitchFamily="18" charset="0"/>
                  <a:ea typeface="Roboto"/>
                  <a:cs typeface="Times New Roman" pitchFamily="18" charset="0"/>
                </a:rPr>
                <a:t>4</a:t>
              </a:r>
              <a:endParaRPr lang="en-US" sz="21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57367" name="object 42"/>
            <p:cNvSpPr txBox="1">
              <a:spLocks noChangeArrowheads="1"/>
            </p:cNvSpPr>
            <p:nvPr/>
          </p:nvSpPr>
          <p:spPr bwMode="auto">
            <a:xfrm>
              <a:off x="757235" y="9769473"/>
              <a:ext cx="5549900" cy="498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ОТБОР ВОЛОНТЕРОВ</a:t>
              </a:r>
            </a:p>
          </p:txBody>
        </p:sp>
        <p:sp>
          <p:nvSpPr>
            <p:cNvPr id="79" name="Google Shape;68;p15"/>
            <p:cNvSpPr/>
            <p:nvPr/>
          </p:nvSpPr>
          <p:spPr>
            <a:xfrm rot="18900000">
              <a:off x="7118588" y="9502220"/>
              <a:ext cx="917134" cy="917134"/>
            </a:xfrm>
            <a:prstGeom prst="ellipse">
              <a:avLst/>
            </a:prstGeom>
            <a:solidFill>
              <a:schemeClr val="lt1"/>
            </a:solidFill>
            <a:ln w="38100" cap="flat" cmpd="sng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71" name="object 42"/>
            <p:cNvSpPr txBox="1">
              <a:spLocks noChangeArrowheads="1"/>
            </p:cNvSpPr>
            <p:nvPr/>
          </p:nvSpPr>
          <p:spPr bwMode="auto">
            <a:xfrm>
              <a:off x="7140575" y="9617073"/>
              <a:ext cx="796924" cy="68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2100" dirty="0">
                  <a:latin typeface="Times New Roman" pitchFamily="18" charset="0"/>
                  <a:ea typeface="Roboto"/>
                  <a:cs typeface="Times New Roman" pitchFamily="18" charset="0"/>
                </a:rPr>
                <a:t>1</a:t>
              </a:r>
              <a:endParaRPr lang="en-US" sz="21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57372" name="object 42"/>
            <p:cNvSpPr txBox="1">
              <a:spLocks noChangeArrowheads="1"/>
            </p:cNvSpPr>
            <p:nvPr/>
          </p:nvSpPr>
          <p:spPr bwMode="auto">
            <a:xfrm>
              <a:off x="757235" y="6721476"/>
              <a:ext cx="5551487" cy="96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ОБУЧЕНИЕ ВОЛОНТЕРОВ</a:t>
              </a:r>
            </a:p>
          </p:txBody>
        </p:sp>
        <p:cxnSp>
          <p:nvCxnSpPr>
            <p:cNvPr id="57373" name="Google Shape;62;p15"/>
            <p:cNvCxnSpPr>
              <a:cxnSpLocks noChangeShapeType="1"/>
            </p:cNvCxnSpPr>
            <p:nvPr/>
          </p:nvCxnSpPr>
          <p:spPr bwMode="auto">
            <a:xfrm flipH="1" flipV="1">
              <a:off x="12796838" y="3825875"/>
              <a:ext cx="9525" cy="2149475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83" name="Google Shape;68;p15"/>
            <p:cNvSpPr/>
            <p:nvPr/>
          </p:nvSpPr>
          <p:spPr>
            <a:xfrm rot="18900000">
              <a:off x="12190047" y="5988466"/>
              <a:ext cx="1207856" cy="1157081"/>
            </a:xfrm>
            <a:prstGeom prst="ellipse">
              <a:avLst/>
            </a:prstGeom>
            <a:solidFill>
              <a:schemeClr val="lt1"/>
            </a:solidFill>
            <a:ln w="38100" cap="flat" cmpd="sng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84" name="Freeform 34"/>
            <p:cNvSpPr/>
            <p:nvPr/>
          </p:nvSpPr>
          <p:spPr>
            <a:xfrm>
              <a:off x="16758444" y="2911475"/>
              <a:ext cx="1500747" cy="1461974"/>
            </a:xfrm>
            <a:custGeom>
              <a:avLst/>
              <a:gdLst>
                <a:gd name="connsiteX0" fmla="*/ 0 w 3441122"/>
                <a:gd name="connsiteY0" fmla="*/ 1720561 h 3441122"/>
                <a:gd name="connsiteX1" fmla="*/ 1720561 w 3441122"/>
                <a:gd name="connsiteY1" fmla="*/ 0 h 3441122"/>
                <a:gd name="connsiteX2" fmla="*/ 3441122 w 3441122"/>
                <a:gd name="connsiteY2" fmla="*/ 1720561 h 3441122"/>
                <a:gd name="connsiteX3" fmla="*/ 1720561 w 3441122"/>
                <a:gd name="connsiteY3" fmla="*/ 3441122 h 3441122"/>
                <a:gd name="connsiteX4" fmla="*/ 0 w 3441122"/>
                <a:gd name="connsiteY4" fmla="*/ 1720561 h 344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1122" h="3441122">
                  <a:moveTo>
                    <a:pt x="0" y="1720561"/>
                  </a:moveTo>
                  <a:cubicBezTo>
                    <a:pt x="0" y="770321"/>
                    <a:pt x="770321" y="0"/>
                    <a:pt x="1720561" y="0"/>
                  </a:cubicBezTo>
                  <a:cubicBezTo>
                    <a:pt x="2670801" y="0"/>
                    <a:pt x="3441122" y="770321"/>
                    <a:pt x="3441122" y="1720561"/>
                  </a:cubicBezTo>
                  <a:cubicBezTo>
                    <a:pt x="3441122" y="2670801"/>
                    <a:pt x="2670801" y="3441122"/>
                    <a:pt x="1720561" y="3441122"/>
                  </a:cubicBezTo>
                  <a:cubicBezTo>
                    <a:pt x="770321" y="3441122"/>
                    <a:pt x="0" y="2670801"/>
                    <a:pt x="0" y="1720561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45216" tIns="545216" rIns="545216" bIns="545216" spcCol="1270" anchor="ctr"/>
            <a:lstStyle/>
            <a:p>
              <a:pPr defTabSz="216636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49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5" name="Elbow Connector 36"/>
            <p:cNvCxnSpPr/>
            <p:nvPr/>
          </p:nvCxnSpPr>
          <p:spPr>
            <a:xfrm flipV="1">
              <a:off x="984071" y="3563937"/>
              <a:ext cx="17224733" cy="5228542"/>
            </a:xfrm>
            <a:prstGeom prst="bentConnector3">
              <a:avLst>
                <a:gd name="adj1" fmla="val 50000"/>
              </a:avLst>
            </a:prstGeom>
            <a:ln w="635000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44"/>
            <p:cNvCxnSpPr/>
            <p:nvPr/>
          </p:nvCxnSpPr>
          <p:spPr>
            <a:xfrm flipV="1">
              <a:off x="0" y="3520424"/>
              <a:ext cx="16151174" cy="5178421"/>
            </a:xfrm>
            <a:prstGeom prst="bentConnector3">
              <a:avLst>
                <a:gd name="adj1" fmla="val 61443"/>
              </a:avLst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82" name="Google Shape;68;p15"/>
            <p:cNvSpPr>
              <a:spLocks noChangeArrowheads="1"/>
            </p:cNvSpPr>
            <p:nvPr/>
          </p:nvSpPr>
          <p:spPr bwMode="auto">
            <a:xfrm>
              <a:off x="9826625" y="4613275"/>
              <a:ext cx="168275" cy="166688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algn="ctr"/>
              <a:endParaRPr lang="ru-RU"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83" name="Google Shape;68;p15"/>
            <p:cNvSpPr>
              <a:spLocks noChangeArrowheads="1"/>
            </p:cNvSpPr>
            <p:nvPr/>
          </p:nvSpPr>
          <p:spPr bwMode="auto">
            <a:xfrm>
              <a:off x="9826625" y="7048500"/>
              <a:ext cx="168275" cy="168275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algn="ctr"/>
              <a:endParaRPr lang="ru-RU"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84" name="Google Shape;68;p15"/>
            <p:cNvSpPr>
              <a:spLocks noChangeArrowheads="1"/>
            </p:cNvSpPr>
            <p:nvPr/>
          </p:nvSpPr>
          <p:spPr bwMode="auto">
            <a:xfrm>
              <a:off x="12577763" y="4146550"/>
              <a:ext cx="168275" cy="168275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algn="ctr"/>
              <a:endParaRPr lang="ru-RU"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85" name="object 42"/>
            <p:cNvSpPr txBox="1">
              <a:spLocks noChangeArrowheads="1"/>
            </p:cNvSpPr>
            <p:nvPr/>
          </p:nvSpPr>
          <p:spPr bwMode="auto">
            <a:xfrm rot="5400000">
              <a:off x="17139638" y="4639852"/>
              <a:ext cx="5410200" cy="1104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ОЦЕНКА И МОНИТОРИНГ РЕЗУЛЬТАТОВ</a:t>
              </a:r>
            </a:p>
          </p:txBody>
        </p:sp>
        <p:sp>
          <p:nvSpPr>
            <p:cNvPr id="91" name="Google Shape;68;p15"/>
            <p:cNvSpPr/>
            <p:nvPr/>
          </p:nvSpPr>
          <p:spPr>
            <a:xfrm rot="18900000">
              <a:off x="6813788" y="4701620"/>
              <a:ext cx="917134" cy="917134"/>
            </a:xfrm>
            <a:prstGeom prst="ellipse">
              <a:avLst/>
            </a:prstGeom>
            <a:solidFill>
              <a:schemeClr val="lt1"/>
            </a:solidFill>
            <a:ln w="38100" cap="flat" cmpd="sng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89" name="object 42"/>
            <p:cNvSpPr txBox="1">
              <a:spLocks noChangeArrowheads="1"/>
            </p:cNvSpPr>
            <p:nvPr/>
          </p:nvSpPr>
          <p:spPr bwMode="auto">
            <a:xfrm>
              <a:off x="6894513" y="4739929"/>
              <a:ext cx="796924" cy="68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2100" dirty="0">
                  <a:latin typeface="Times New Roman" pitchFamily="18" charset="0"/>
                  <a:ea typeface="Roboto"/>
                  <a:cs typeface="Times New Roman" pitchFamily="18" charset="0"/>
                </a:rPr>
                <a:t>3</a:t>
              </a:r>
              <a:endParaRPr lang="en-US" sz="21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93" name="Google Shape;68;p15"/>
            <p:cNvSpPr/>
            <p:nvPr/>
          </p:nvSpPr>
          <p:spPr>
            <a:xfrm rot="18900000">
              <a:off x="6813788" y="6530420"/>
              <a:ext cx="917134" cy="917134"/>
            </a:xfrm>
            <a:prstGeom prst="ellipse">
              <a:avLst/>
            </a:prstGeom>
            <a:solidFill>
              <a:schemeClr val="lt1"/>
            </a:solidFill>
            <a:ln w="38100" cap="flat" cmpd="sng">
              <a:gradFill flip="none" rotWithShape="1">
                <a:gsLst>
                  <a:gs pos="2000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latin typeface="Times New Roman" pitchFamily="18" charset="0"/>
                <a:ea typeface="Montserrat Medium"/>
                <a:cs typeface="Times New Roman" pitchFamily="18" charset="0"/>
                <a:sym typeface="Montserrat Medium"/>
              </a:endParaRPr>
            </a:p>
          </p:txBody>
        </p:sp>
        <p:sp>
          <p:nvSpPr>
            <p:cNvPr id="57393" name="object 42"/>
            <p:cNvSpPr txBox="1">
              <a:spLocks noChangeArrowheads="1"/>
            </p:cNvSpPr>
            <p:nvPr/>
          </p:nvSpPr>
          <p:spPr bwMode="auto">
            <a:xfrm>
              <a:off x="833436" y="4664074"/>
              <a:ext cx="5551487" cy="1436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УЧАСТИЕ В ВОЛОНТЕРСКОЙ ДЕЯТЕЛЬНОСТИ</a:t>
              </a:r>
            </a:p>
          </p:txBody>
        </p:sp>
        <p:sp>
          <p:nvSpPr>
            <p:cNvPr id="57394" name="object 42"/>
            <p:cNvSpPr txBox="1">
              <a:spLocks noChangeArrowheads="1"/>
            </p:cNvSpPr>
            <p:nvPr/>
          </p:nvSpPr>
          <p:spPr bwMode="auto">
            <a:xfrm>
              <a:off x="833438" y="3063874"/>
              <a:ext cx="5551487" cy="96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СИСТЕМА ПООЩРЕНИЙ ВОЛОНТЕРОВ</a:t>
              </a:r>
            </a:p>
          </p:txBody>
        </p:sp>
        <p:sp>
          <p:nvSpPr>
            <p:cNvPr id="96" name="Shape"/>
            <p:cNvSpPr/>
            <p:nvPr/>
          </p:nvSpPr>
          <p:spPr>
            <a:xfrm>
              <a:off x="12569721" y="6415661"/>
              <a:ext cx="560659" cy="458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8" y="3453"/>
                  </a:moveTo>
                  <a:cubicBezTo>
                    <a:pt x="9273" y="21038"/>
                    <a:pt x="9273" y="21038"/>
                    <a:pt x="9273" y="21038"/>
                  </a:cubicBezTo>
                  <a:cubicBezTo>
                    <a:pt x="9273" y="21600"/>
                    <a:pt x="8891" y="21600"/>
                    <a:pt x="8509" y="21600"/>
                  </a:cubicBezTo>
                  <a:cubicBezTo>
                    <a:pt x="8127" y="21600"/>
                    <a:pt x="7691" y="21600"/>
                    <a:pt x="7309" y="21038"/>
                  </a:cubicBezTo>
                  <a:cubicBezTo>
                    <a:pt x="764" y="11402"/>
                    <a:pt x="764" y="11402"/>
                    <a:pt x="764" y="11402"/>
                  </a:cubicBezTo>
                  <a:cubicBezTo>
                    <a:pt x="382" y="10840"/>
                    <a:pt x="0" y="10198"/>
                    <a:pt x="0" y="9636"/>
                  </a:cubicBezTo>
                  <a:cubicBezTo>
                    <a:pt x="0" y="8512"/>
                    <a:pt x="764" y="7387"/>
                    <a:pt x="1527" y="7387"/>
                  </a:cubicBezTo>
                  <a:cubicBezTo>
                    <a:pt x="1964" y="7387"/>
                    <a:pt x="2345" y="7387"/>
                    <a:pt x="2727" y="7949"/>
                  </a:cubicBezTo>
                  <a:cubicBezTo>
                    <a:pt x="8509" y="16461"/>
                    <a:pt x="8509" y="16461"/>
                    <a:pt x="8509" y="16461"/>
                  </a:cubicBezTo>
                  <a:cubicBezTo>
                    <a:pt x="19309" y="562"/>
                    <a:pt x="19309" y="562"/>
                    <a:pt x="19309" y="562"/>
                  </a:cubicBezTo>
                  <a:cubicBezTo>
                    <a:pt x="19309" y="0"/>
                    <a:pt x="19691" y="0"/>
                    <a:pt x="20073" y="0"/>
                  </a:cubicBezTo>
                  <a:cubicBezTo>
                    <a:pt x="21218" y="0"/>
                    <a:pt x="21600" y="562"/>
                    <a:pt x="21600" y="2329"/>
                  </a:cubicBezTo>
                  <a:cubicBezTo>
                    <a:pt x="21600" y="2891"/>
                    <a:pt x="21600" y="3453"/>
                    <a:pt x="21218" y="3453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7688" rIns="37688" anchor="ctr"/>
            <a:lstStyle/>
            <a:p>
              <a:pPr defTabSz="565326">
                <a:lnSpc>
                  <a:spcPct val="80000"/>
                </a:lnSpc>
                <a:defRPr sz="7000" spc="140">
                  <a:solidFill>
                    <a:srgbClr val="FFFFFF"/>
                  </a:solidFill>
                </a:defRPr>
              </a:pPr>
              <a:endParaRPr sz="4300" spc="173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96" name="object 42"/>
            <p:cNvSpPr txBox="1">
              <a:spLocks noChangeArrowheads="1"/>
            </p:cNvSpPr>
            <p:nvPr/>
          </p:nvSpPr>
          <p:spPr bwMode="auto">
            <a:xfrm>
              <a:off x="10224758" y="7897019"/>
              <a:ext cx="5811240" cy="2373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ДОСУГОВЫЕ МЕРОПРИЯТИЯ В ЦЕЛЯХ ПРЕДОТВРАЩЕНИЯ ВЫГОРАНИЯ ВОЛОНТЕРОВ</a:t>
              </a:r>
            </a:p>
          </p:txBody>
        </p:sp>
        <p:sp>
          <p:nvSpPr>
            <p:cNvPr id="57397" name="object 42"/>
            <p:cNvSpPr txBox="1">
              <a:spLocks noChangeArrowheads="1"/>
            </p:cNvSpPr>
            <p:nvPr/>
          </p:nvSpPr>
          <p:spPr bwMode="auto">
            <a:xfrm>
              <a:off x="6818315" y="6664099"/>
              <a:ext cx="796924" cy="68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2100" dirty="0">
                  <a:latin typeface="Times New Roman" pitchFamily="18" charset="0"/>
                  <a:ea typeface="Roboto"/>
                  <a:cs typeface="Times New Roman" pitchFamily="18" charset="0"/>
                </a:rPr>
                <a:t>2</a:t>
              </a:r>
              <a:endParaRPr lang="en-US" sz="21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cxnSp>
          <p:nvCxnSpPr>
            <p:cNvPr id="57398" name="Google Shape;62;p15"/>
            <p:cNvCxnSpPr>
              <a:cxnSpLocks noChangeShapeType="1"/>
            </p:cNvCxnSpPr>
            <p:nvPr/>
          </p:nvCxnSpPr>
          <p:spPr bwMode="auto">
            <a:xfrm flipH="1" flipV="1">
              <a:off x="17292638" y="5426075"/>
              <a:ext cx="9525" cy="2149475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57399" name="object 42"/>
            <p:cNvSpPr txBox="1">
              <a:spLocks noChangeArrowheads="1"/>
            </p:cNvSpPr>
            <p:nvPr/>
          </p:nvSpPr>
          <p:spPr bwMode="auto">
            <a:xfrm>
              <a:off x="16406061" y="7980799"/>
              <a:ext cx="4038600" cy="1436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14605" rIns="0" bIns="0">
              <a:spAutoFit/>
            </a:bodyPr>
            <a:lstStyle/>
            <a:p>
              <a:pPr marL="9384">
                <a:spcBef>
                  <a:spcPts val="85"/>
                </a:spcBef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ПОВЫШЕНИЕ КВАЛИФИКАЦИИ ВОЛОНТЕРОВ</a:t>
              </a:r>
            </a:p>
          </p:txBody>
        </p:sp>
        <p:cxnSp>
          <p:nvCxnSpPr>
            <p:cNvPr id="57400" name="Google Shape;62;p15"/>
            <p:cNvCxnSpPr>
              <a:cxnSpLocks noChangeShapeType="1"/>
            </p:cNvCxnSpPr>
            <p:nvPr/>
          </p:nvCxnSpPr>
          <p:spPr bwMode="auto">
            <a:xfrm flipV="1">
              <a:off x="17445038" y="5502275"/>
              <a:ext cx="1600200" cy="190500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7275273" y="2219680"/>
            <a:ext cx="1721510" cy="2631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97468" y="2219680"/>
            <a:ext cx="3188836" cy="26314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05460" y="2219680"/>
            <a:ext cx="1723390" cy="26314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0434" y="2219680"/>
            <a:ext cx="1860624" cy="26314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" name="Группа 2"/>
          <p:cNvGrpSpPr>
            <a:grpSpLocks noGrp="1"/>
          </p:cNvGrpSpPr>
          <p:nvPr/>
        </p:nvGrpSpPr>
        <p:grpSpPr bwMode="auto">
          <a:xfrm>
            <a:off x="160434" y="815991"/>
            <a:ext cx="8836349" cy="4035179"/>
            <a:chOff x="928688" y="3880788"/>
            <a:chExt cx="18501315" cy="8184576"/>
          </a:xfrm>
        </p:grpSpPr>
        <p:cxnSp>
          <p:nvCxnSpPr>
            <p:cNvPr id="5" name="Straight Connector 2"/>
            <p:cNvCxnSpPr/>
            <p:nvPr/>
          </p:nvCxnSpPr>
          <p:spPr>
            <a:xfrm>
              <a:off x="1085418" y="4901846"/>
              <a:ext cx="1787609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Google Shape;871;p41"/>
            <p:cNvSpPr/>
            <p:nvPr/>
          </p:nvSpPr>
          <p:spPr>
            <a:xfrm>
              <a:off x="1920261" y="3880788"/>
              <a:ext cx="2043151" cy="1157863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60000"/>
                  </a:schemeClr>
                </a:gs>
                <a:gs pos="20000">
                  <a:schemeClr val="accent2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Google Shape;872;p41"/>
            <p:cNvSpPr/>
            <p:nvPr/>
          </p:nvSpPr>
          <p:spPr>
            <a:xfrm>
              <a:off x="2270688" y="4025051"/>
              <a:ext cx="1341148" cy="8702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dist="952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Google Shape;871;p41"/>
            <p:cNvSpPr/>
            <p:nvPr/>
          </p:nvSpPr>
          <p:spPr>
            <a:xfrm>
              <a:off x="5972227" y="3926875"/>
              <a:ext cx="2043150" cy="1157862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60000"/>
                  </a:schemeClr>
                </a:gs>
                <a:gs pos="20000">
                  <a:schemeClr val="accent2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Google Shape;872;p41"/>
            <p:cNvSpPr/>
            <p:nvPr/>
          </p:nvSpPr>
          <p:spPr>
            <a:xfrm>
              <a:off x="6274616" y="4063678"/>
              <a:ext cx="1338208" cy="8316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dist="952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Google Shape;871;p41"/>
            <p:cNvSpPr/>
            <p:nvPr/>
          </p:nvSpPr>
          <p:spPr>
            <a:xfrm>
              <a:off x="11401604" y="3880788"/>
              <a:ext cx="2043151" cy="1157863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60000"/>
                  </a:schemeClr>
                </a:gs>
                <a:gs pos="20000">
                  <a:schemeClr val="accent2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872;p41"/>
            <p:cNvSpPr/>
            <p:nvPr/>
          </p:nvSpPr>
          <p:spPr>
            <a:xfrm>
              <a:off x="11691685" y="3989282"/>
              <a:ext cx="1338208" cy="8315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dist="952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Google Shape;871;p41"/>
            <p:cNvSpPr/>
            <p:nvPr/>
          </p:nvSpPr>
          <p:spPr>
            <a:xfrm>
              <a:off x="16142278" y="3880788"/>
              <a:ext cx="2043151" cy="1157863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60000"/>
                  </a:schemeClr>
                </a:gs>
                <a:gs pos="20000">
                  <a:schemeClr val="accent2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Google Shape;872;p41"/>
            <p:cNvSpPr/>
            <p:nvPr/>
          </p:nvSpPr>
          <p:spPr>
            <a:xfrm>
              <a:off x="16493917" y="3989280"/>
              <a:ext cx="1339676" cy="8078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dist="952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Google Shape;837;p40"/>
            <p:cNvSpPr>
              <a:spLocks/>
            </p:cNvSpPr>
            <p:nvPr/>
          </p:nvSpPr>
          <p:spPr bwMode="auto">
            <a:xfrm>
              <a:off x="6577007" y="4063678"/>
              <a:ext cx="733426" cy="733425"/>
            </a:xfrm>
            <a:custGeom>
              <a:avLst/>
              <a:gdLst>
                <a:gd name="T0" fmla="*/ 2147483647 w 12760"/>
                <a:gd name="T1" fmla="*/ 2147483647 h 12761"/>
                <a:gd name="T2" fmla="*/ 2147483647 w 12760"/>
                <a:gd name="T3" fmla="*/ 2147483647 h 12761"/>
                <a:gd name="T4" fmla="*/ 2147483647 w 12760"/>
                <a:gd name="T5" fmla="*/ 2147483647 h 12761"/>
                <a:gd name="T6" fmla="*/ 2147483647 w 12760"/>
                <a:gd name="T7" fmla="*/ 2147483647 h 12761"/>
                <a:gd name="T8" fmla="*/ 2147483647 w 12760"/>
                <a:gd name="T9" fmla="*/ 2147483647 h 12761"/>
                <a:gd name="T10" fmla="*/ 2147483647 w 12760"/>
                <a:gd name="T11" fmla="*/ 2147483647 h 12761"/>
                <a:gd name="T12" fmla="*/ 2147483647 w 12760"/>
                <a:gd name="T13" fmla="*/ 2147483647 h 12761"/>
                <a:gd name="T14" fmla="*/ 2147483647 w 12760"/>
                <a:gd name="T15" fmla="*/ 2147483647 h 12761"/>
                <a:gd name="T16" fmla="*/ 2147483647 w 12760"/>
                <a:gd name="T17" fmla="*/ 2147483647 h 12761"/>
                <a:gd name="T18" fmla="*/ 2147483647 w 12760"/>
                <a:gd name="T19" fmla="*/ 2147483647 h 12761"/>
                <a:gd name="T20" fmla="*/ 2147483647 w 12760"/>
                <a:gd name="T21" fmla="*/ 2147483647 h 12761"/>
                <a:gd name="T22" fmla="*/ 2147483647 w 12760"/>
                <a:gd name="T23" fmla="*/ 2147483647 h 12761"/>
                <a:gd name="T24" fmla="*/ 2147483647 w 12760"/>
                <a:gd name="T25" fmla="*/ 2147483647 h 12761"/>
                <a:gd name="T26" fmla="*/ 2147483647 w 12760"/>
                <a:gd name="T27" fmla="*/ 2147483647 h 12761"/>
                <a:gd name="T28" fmla="*/ 2147483647 w 12760"/>
                <a:gd name="T29" fmla="*/ 2147483647 h 12761"/>
                <a:gd name="T30" fmla="*/ 2147483647 w 12760"/>
                <a:gd name="T31" fmla="*/ 2147483647 h 12761"/>
                <a:gd name="T32" fmla="*/ 2147483647 w 12760"/>
                <a:gd name="T33" fmla="*/ 2147483647 h 12761"/>
                <a:gd name="T34" fmla="*/ 0 w 12760"/>
                <a:gd name="T35" fmla="*/ 2147483647 h 12761"/>
                <a:gd name="T36" fmla="*/ 0 w 12760"/>
                <a:gd name="T37" fmla="*/ 2147483647 h 12761"/>
                <a:gd name="T38" fmla="*/ 2147483647 w 12760"/>
                <a:gd name="T39" fmla="*/ 2147483647 h 12761"/>
                <a:gd name="T40" fmla="*/ 2147483647 w 12760"/>
                <a:gd name="T41" fmla="*/ 2147483647 h 12761"/>
                <a:gd name="T42" fmla="*/ 2147483647 w 12760"/>
                <a:gd name="T43" fmla="*/ 2147483647 h 12761"/>
                <a:gd name="T44" fmla="*/ 2147483647 w 12760"/>
                <a:gd name="T45" fmla="*/ 2147483647 h 12761"/>
                <a:gd name="T46" fmla="*/ 2147483647 w 12760"/>
                <a:gd name="T47" fmla="*/ 2147483647 h 12761"/>
                <a:gd name="T48" fmla="*/ 2147483647 w 12760"/>
                <a:gd name="T49" fmla="*/ 2147483647 h 12761"/>
                <a:gd name="T50" fmla="*/ 2147483647 w 12760"/>
                <a:gd name="T51" fmla="*/ 2147483647 h 12761"/>
                <a:gd name="T52" fmla="*/ 2147483647 w 12760"/>
                <a:gd name="T53" fmla="*/ 2147483647 h 12761"/>
                <a:gd name="T54" fmla="*/ 2147483647 w 12760"/>
                <a:gd name="T55" fmla="*/ 2147483647 h 12761"/>
                <a:gd name="T56" fmla="*/ 2147483647 w 12760"/>
                <a:gd name="T57" fmla="*/ 2147483647 h 12761"/>
                <a:gd name="T58" fmla="*/ 2147483647 w 12760"/>
                <a:gd name="T59" fmla="*/ 2147483647 h 12761"/>
                <a:gd name="T60" fmla="*/ 2147483647 w 12760"/>
                <a:gd name="T61" fmla="*/ 2147483647 h 12761"/>
                <a:gd name="T62" fmla="*/ 2147483647 w 12760"/>
                <a:gd name="T63" fmla="*/ 2147483647 h 12761"/>
                <a:gd name="T64" fmla="*/ 2147483647 w 12760"/>
                <a:gd name="T65" fmla="*/ 2147483647 h 12761"/>
                <a:gd name="T66" fmla="*/ 2147483647 w 12760"/>
                <a:gd name="T67" fmla="*/ 2147483647 h 12761"/>
                <a:gd name="T68" fmla="*/ 2147483647 w 12760"/>
                <a:gd name="T69" fmla="*/ 2147483647 h 12761"/>
                <a:gd name="T70" fmla="*/ 2147483647 w 12760"/>
                <a:gd name="T71" fmla="*/ 2147483647 h 12761"/>
                <a:gd name="T72" fmla="*/ 2147483647 w 12760"/>
                <a:gd name="T73" fmla="*/ 2147483647 h 12761"/>
                <a:gd name="T74" fmla="*/ 2147483647 w 12760"/>
                <a:gd name="T75" fmla="*/ 2147483647 h 12761"/>
                <a:gd name="T76" fmla="*/ 2147483647 w 12760"/>
                <a:gd name="T77" fmla="*/ 2147483647 h 12761"/>
                <a:gd name="T78" fmla="*/ 2147483647 w 12760"/>
                <a:gd name="T79" fmla="*/ 2147483647 h 12761"/>
                <a:gd name="T80" fmla="*/ 2147483647 w 12760"/>
                <a:gd name="T81" fmla="*/ 2147483647 h 12761"/>
                <a:gd name="T82" fmla="*/ 2147483647 w 12760"/>
                <a:gd name="T83" fmla="*/ 2147483647 h 12761"/>
                <a:gd name="T84" fmla="*/ 2147483647 w 12760"/>
                <a:gd name="T85" fmla="*/ 2147483647 h 12761"/>
                <a:gd name="T86" fmla="*/ 2147483647 w 12760"/>
                <a:gd name="T87" fmla="*/ 2147483647 h 12761"/>
                <a:gd name="T88" fmla="*/ 2147483647 w 12760"/>
                <a:gd name="T89" fmla="*/ 2147483647 h 12761"/>
                <a:gd name="T90" fmla="*/ 2147483647 w 12760"/>
                <a:gd name="T91" fmla="*/ 2147483647 h 12761"/>
                <a:gd name="T92" fmla="*/ 2147483647 w 12760"/>
                <a:gd name="T93" fmla="*/ 2147483647 h 12761"/>
                <a:gd name="T94" fmla="*/ 2147483647 w 12760"/>
                <a:gd name="T95" fmla="*/ 2147483647 h 12761"/>
                <a:gd name="T96" fmla="*/ 2147483647 w 12760"/>
                <a:gd name="T97" fmla="*/ 2147483647 h 12761"/>
                <a:gd name="T98" fmla="*/ 2147483647 w 12760"/>
                <a:gd name="T99" fmla="*/ 2147483647 h 12761"/>
                <a:gd name="T100" fmla="*/ 2147483647 w 12760"/>
                <a:gd name="T101" fmla="*/ 2147483647 h 12761"/>
                <a:gd name="T102" fmla="*/ 2147483647 w 12760"/>
                <a:gd name="T103" fmla="*/ 2147483647 h 12761"/>
                <a:gd name="T104" fmla="*/ 2147483647 w 12760"/>
                <a:gd name="T105" fmla="*/ 2147483647 h 12761"/>
                <a:gd name="T106" fmla="*/ 2147483647 w 12760"/>
                <a:gd name="T107" fmla="*/ 2147483647 h 12761"/>
                <a:gd name="T108" fmla="*/ 2147483647 w 12760"/>
                <a:gd name="T109" fmla="*/ 2147483647 h 12761"/>
                <a:gd name="T110" fmla="*/ 2147483647 w 12760"/>
                <a:gd name="T111" fmla="*/ 2147483647 h 12761"/>
                <a:gd name="T112" fmla="*/ 2147483647 w 12760"/>
                <a:gd name="T113" fmla="*/ 2147483647 h 127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760"/>
                <a:gd name="T172" fmla="*/ 0 h 12761"/>
                <a:gd name="T173" fmla="*/ 12760 w 12760"/>
                <a:gd name="T174" fmla="*/ 12761 h 127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RU" dirty="0"/>
            </a:p>
          </p:txBody>
        </p:sp>
        <p:sp>
          <p:nvSpPr>
            <p:cNvPr id="15" name="TextBox 27"/>
            <p:cNvSpPr txBox="1">
              <a:spLocks noChangeArrowheads="1"/>
            </p:cNvSpPr>
            <p:nvPr/>
          </p:nvSpPr>
          <p:spPr bwMode="auto">
            <a:xfrm>
              <a:off x="1214440" y="5038651"/>
              <a:ext cx="3609974" cy="1689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Социально -культурные мероприятия</a:t>
              </a:r>
              <a:endParaRPr lang="en-US" sz="1500" dirty="0">
                <a:latin typeface="Times New Roman" pitchFamily="18" charset="0"/>
                <a:ea typeface="Roboto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</a:pPr>
              <a:endParaRPr lang="en-US" sz="15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16" name="TextBox 28"/>
            <p:cNvSpPr txBox="1">
              <a:spLocks noChangeArrowheads="1"/>
            </p:cNvSpPr>
            <p:nvPr/>
          </p:nvSpPr>
          <p:spPr bwMode="auto">
            <a:xfrm>
              <a:off x="928688" y="6727898"/>
              <a:ext cx="3738996" cy="4869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ru-RU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Организация посещений театров и музеев, проведение  квестов, </a:t>
              </a:r>
            </a:p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 мастер-классов и игр для населения разного </a:t>
              </a:r>
            </a:p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возраста и др.</a:t>
              </a:r>
              <a:endParaRPr lang="en-US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</p:txBody>
        </p:sp>
        <p:sp>
          <p:nvSpPr>
            <p:cNvPr id="17" name="TextBox 29"/>
            <p:cNvSpPr txBox="1">
              <a:spLocks noChangeArrowheads="1"/>
            </p:cNvSpPr>
            <p:nvPr/>
          </p:nvSpPr>
          <p:spPr bwMode="auto">
            <a:xfrm>
              <a:off x="5210509" y="5418732"/>
              <a:ext cx="3608388" cy="929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Экологические мероприятия</a:t>
              </a:r>
              <a:endParaRPr lang="en-US" sz="15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18" name="TextBox 30"/>
            <p:cNvSpPr txBox="1">
              <a:spLocks noChangeArrowheads="1"/>
            </p:cNvSpPr>
            <p:nvPr/>
          </p:nvSpPr>
          <p:spPr bwMode="auto">
            <a:xfrm>
              <a:off x="5066841" y="6727898"/>
              <a:ext cx="3895728" cy="4869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Участие в экосборах, экологических фествивалях, озеленении территорий, субботниках,  БумБаттле, ВузЭкоФесте и др.</a:t>
              </a:r>
              <a:endParaRPr lang="en-US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</p:txBody>
        </p:sp>
        <p:sp>
          <p:nvSpPr>
            <p:cNvPr id="19" name="TextBox 31"/>
            <p:cNvSpPr txBox="1">
              <a:spLocks noChangeArrowheads="1"/>
            </p:cNvSpPr>
            <p:nvPr/>
          </p:nvSpPr>
          <p:spPr bwMode="auto">
            <a:xfrm>
              <a:off x="10663239" y="5038651"/>
              <a:ext cx="3609974" cy="130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Гражданско-патриотические мероприятия</a:t>
              </a:r>
              <a:endParaRPr lang="en-US" sz="15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20" name="TextBox 32"/>
            <p:cNvSpPr txBox="1">
              <a:spLocks noChangeArrowheads="1"/>
            </p:cNvSpPr>
            <p:nvPr/>
          </p:nvSpPr>
          <p:spPr bwMode="auto">
            <a:xfrm>
              <a:off x="9252759" y="6727898"/>
              <a:ext cx="6572791" cy="5337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Организация и проведение кинопоказов,  мастер-классов, участие в субботниках по благоустройству памятных мест и воинских захоронений, участие в акции «Письма Победы», «Окна Победы», изготовление стерильных медицинских принадлежностей для перевязки раненых участников СВО и проведения операций и др.</a:t>
              </a:r>
              <a:endParaRPr lang="en-US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</p:txBody>
        </p: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15555328" y="5276481"/>
              <a:ext cx="3874675" cy="145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500" dirty="0">
                  <a:latin typeface="Times New Roman" pitchFamily="18" charset="0"/>
                  <a:ea typeface="Roboto"/>
                  <a:cs typeface="Times New Roman" pitchFamily="18" charset="0"/>
                </a:rPr>
                <a:t>Научно-просветительские мероприятия </a:t>
              </a:r>
              <a:endParaRPr lang="en-US" sz="1500" dirty="0">
                <a:latin typeface="Times New Roman" pitchFamily="18" charset="0"/>
                <a:ea typeface="Roboto"/>
                <a:cs typeface="Times New Roman" pitchFamily="18" charset="0"/>
              </a:endParaRPr>
            </a:p>
          </p:txBody>
        </p:sp>
        <p:sp>
          <p:nvSpPr>
            <p:cNvPr id="22" name="TextBox 34"/>
            <p:cNvSpPr txBox="1">
              <a:spLocks noChangeArrowheads="1"/>
            </p:cNvSpPr>
            <p:nvPr/>
          </p:nvSpPr>
          <p:spPr bwMode="auto">
            <a:xfrm>
              <a:off x="15639270" y="7141184"/>
              <a:ext cx="3790733" cy="440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Участие в организации и проведении научно-просветительских  конференций, форумов, </a:t>
              </a:r>
            </a:p>
            <a:p>
              <a:pPr algn="ctr"/>
              <a:r>
                <a:rPr lang="ru-RU" sz="1500" dirty="0">
                  <a:latin typeface="Times New Roman" pitchFamily="18" charset="0"/>
                  <a:ea typeface="Roboto Light"/>
                  <a:cs typeface="Times New Roman" pitchFamily="18" charset="0"/>
                </a:rPr>
                <a:t>семинаров, чемпионатов и др.</a:t>
              </a:r>
              <a:endParaRPr lang="en-US" sz="1500" dirty="0">
                <a:latin typeface="Times New Roman" pitchFamily="18" charset="0"/>
                <a:ea typeface="Roboto Light"/>
                <a:cs typeface="Times New Roman" pitchFamily="18" charset="0"/>
              </a:endParaRPr>
            </a:p>
          </p:txBody>
        </p:sp>
        <p:sp>
          <p:nvSpPr>
            <p:cNvPr id="23" name="Google Shape;837;p40"/>
            <p:cNvSpPr>
              <a:spLocks/>
            </p:cNvSpPr>
            <p:nvPr/>
          </p:nvSpPr>
          <p:spPr bwMode="auto">
            <a:xfrm>
              <a:off x="2574926" y="4087456"/>
              <a:ext cx="733426" cy="733425"/>
            </a:xfrm>
            <a:custGeom>
              <a:avLst/>
              <a:gdLst>
                <a:gd name="T0" fmla="*/ 2147483647 w 12760"/>
                <a:gd name="T1" fmla="*/ 2147483647 h 12761"/>
                <a:gd name="T2" fmla="*/ 2147483647 w 12760"/>
                <a:gd name="T3" fmla="*/ 2147483647 h 12761"/>
                <a:gd name="T4" fmla="*/ 2147483647 w 12760"/>
                <a:gd name="T5" fmla="*/ 2147483647 h 12761"/>
                <a:gd name="T6" fmla="*/ 2147483647 w 12760"/>
                <a:gd name="T7" fmla="*/ 2147483647 h 12761"/>
                <a:gd name="T8" fmla="*/ 2147483647 w 12760"/>
                <a:gd name="T9" fmla="*/ 2147483647 h 12761"/>
                <a:gd name="T10" fmla="*/ 2147483647 w 12760"/>
                <a:gd name="T11" fmla="*/ 2147483647 h 12761"/>
                <a:gd name="T12" fmla="*/ 2147483647 w 12760"/>
                <a:gd name="T13" fmla="*/ 2147483647 h 12761"/>
                <a:gd name="T14" fmla="*/ 2147483647 w 12760"/>
                <a:gd name="T15" fmla="*/ 2147483647 h 12761"/>
                <a:gd name="T16" fmla="*/ 2147483647 w 12760"/>
                <a:gd name="T17" fmla="*/ 2147483647 h 12761"/>
                <a:gd name="T18" fmla="*/ 2147483647 w 12760"/>
                <a:gd name="T19" fmla="*/ 2147483647 h 12761"/>
                <a:gd name="T20" fmla="*/ 2147483647 w 12760"/>
                <a:gd name="T21" fmla="*/ 2147483647 h 12761"/>
                <a:gd name="T22" fmla="*/ 2147483647 w 12760"/>
                <a:gd name="T23" fmla="*/ 2147483647 h 12761"/>
                <a:gd name="T24" fmla="*/ 2147483647 w 12760"/>
                <a:gd name="T25" fmla="*/ 2147483647 h 12761"/>
                <a:gd name="T26" fmla="*/ 2147483647 w 12760"/>
                <a:gd name="T27" fmla="*/ 2147483647 h 12761"/>
                <a:gd name="T28" fmla="*/ 2147483647 w 12760"/>
                <a:gd name="T29" fmla="*/ 2147483647 h 12761"/>
                <a:gd name="T30" fmla="*/ 2147483647 w 12760"/>
                <a:gd name="T31" fmla="*/ 2147483647 h 12761"/>
                <a:gd name="T32" fmla="*/ 2147483647 w 12760"/>
                <a:gd name="T33" fmla="*/ 2147483647 h 12761"/>
                <a:gd name="T34" fmla="*/ 0 w 12760"/>
                <a:gd name="T35" fmla="*/ 2147483647 h 12761"/>
                <a:gd name="T36" fmla="*/ 0 w 12760"/>
                <a:gd name="T37" fmla="*/ 2147483647 h 12761"/>
                <a:gd name="T38" fmla="*/ 2147483647 w 12760"/>
                <a:gd name="T39" fmla="*/ 2147483647 h 12761"/>
                <a:gd name="T40" fmla="*/ 2147483647 w 12760"/>
                <a:gd name="T41" fmla="*/ 2147483647 h 12761"/>
                <a:gd name="T42" fmla="*/ 2147483647 w 12760"/>
                <a:gd name="T43" fmla="*/ 2147483647 h 12761"/>
                <a:gd name="T44" fmla="*/ 2147483647 w 12760"/>
                <a:gd name="T45" fmla="*/ 2147483647 h 12761"/>
                <a:gd name="T46" fmla="*/ 2147483647 w 12760"/>
                <a:gd name="T47" fmla="*/ 2147483647 h 12761"/>
                <a:gd name="T48" fmla="*/ 2147483647 w 12760"/>
                <a:gd name="T49" fmla="*/ 2147483647 h 12761"/>
                <a:gd name="T50" fmla="*/ 2147483647 w 12760"/>
                <a:gd name="T51" fmla="*/ 2147483647 h 12761"/>
                <a:gd name="T52" fmla="*/ 2147483647 w 12760"/>
                <a:gd name="T53" fmla="*/ 2147483647 h 12761"/>
                <a:gd name="T54" fmla="*/ 2147483647 w 12760"/>
                <a:gd name="T55" fmla="*/ 2147483647 h 12761"/>
                <a:gd name="T56" fmla="*/ 2147483647 w 12760"/>
                <a:gd name="T57" fmla="*/ 2147483647 h 12761"/>
                <a:gd name="T58" fmla="*/ 2147483647 w 12760"/>
                <a:gd name="T59" fmla="*/ 2147483647 h 12761"/>
                <a:gd name="T60" fmla="*/ 2147483647 w 12760"/>
                <a:gd name="T61" fmla="*/ 2147483647 h 12761"/>
                <a:gd name="T62" fmla="*/ 2147483647 w 12760"/>
                <a:gd name="T63" fmla="*/ 2147483647 h 12761"/>
                <a:gd name="T64" fmla="*/ 2147483647 w 12760"/>
                <a:gd name="T65" fmla="*/ 2147483647 h 12761"/>
                <a:gd name="T66" fmla="*/ 2147483647 w 12760"/>
                <a:gd name="T67" fmla="*/ 2147483647 h 12761"/>
                <a:gd name="T68" fmla="*/ 2147483647 w 12760"/>
                <a:gd name="T69" fmla="*/ 2147483647 h 12761"/>
                <a:gd name="T70" fmla="*/ 2147483647 w 12760"/>
                <a:gd name="T71" fmla="*/ 2147483647 h 12761"/>
                <a:gd name="T72" fmla="*/ 2147483647 w 12760"/>
                <a:gd name="T73" fmla="*/ 2147483647 h 12761"/>
                <a:gd name="T74" fmla="*/ 2147483647 w 12760"/>
                <a:gd name="T75" fmla="*/ 2147483647 h 12761"/>
                <a:gd name="T76" fmla="*/ 2147483647 w 12760"/>
                <a:gd name="T77" fmla="*/ 2147483647 h 12761"/>
                <a:gd name="T78" fmla="*/ 2147483647 w 12760"/>
                <a:gd name="T79" fmla="*/ 2147483647 h 12761"/>
                <a:gd name="T80" fmla="*/ 2147483647 w 12760"/>
                <a:gd name="T81" fmla="*/ 2147483647 h 12761"/>
                <a:gd name="T82" fmla="*/ 2147483647 w 12760"/>
                <a:gd name="T83" fmla="*/ 2147483647 h 12761"/>
                <a:gd name="T84" fmla="*/ 2147483647 w 12760"/>
                <a:gd name="T85" fmla="*/ 2147483647 h 12761"/>
                <a:gd name="T86" fmla="*/ 2147483647 w 12760"/>
                <a:gd name="T87" fmla="*/ 2147483647 h 12761"/>
                <a:gd name="T88" fmla="*/ 2147483647 w 12760"/>
                <a:gd name="T89" fmla="*/ 2147483647 h 12761"/>
                <a:gd name="T90" fmla="*/ 2147483647 w 12760"/>
                <a:gd name="T91" fmla="*/ 2147483647 h 12761"/>
                <a:gd name="T92" fmla="*/ 2147483647 w 12760"/>
                <a:gd name="T93" fmla="*/ 2147483647 h 12761"/>
                <a:gd name="T94" fmla="*/ 2147483647 w 12760"/>
                <a:gd name="T95" fmla="*/ 2147483647 h 12761"/>
                <a:gd name="T96" fmla="*/ 2147483647 w 12760"/>
                <a:gd name="T97" fmla="*/ 2147483647 h 12761"/>
                <a:gd name="T98" fmla="*/ 2147483647 w 12760"/>
                <a:gd name="T99" fmla="*/ 2147483647 h 12761"/>
                <a:gd name="T100" fmla="*/ 2147483647 w 12760"/>
                <a:gd name="T101" fmla="*/ 2147483647 h 12761"/>
                <a:gd name="T102" fmla="*/ 2147483647 w 12760"/>
                <a:gd name="T103" fmla="*/ 2147483647 h 12761"/>
                <a:gd name="T104" fmla="*/ 2147483647 w 12760"/>
                <a:gd name="T105" fmla="*/ 2147483647 h 12761"/>
                <a:gd name="T106" fmla="*/ 2147483647 w 12760"/>
                <a:gd name="T107" fmla="*/ 2147483647 h 12761"/>
                <a:gd name="T108" fmla="*/ 2147483647 w 12760"/>
                <a:gd name="T109" fmla="*/ 2147483647 h 12761"/>
                <a:gd name="T110" fmla="*/ 2147483647 w 12760"/>
                <a:gd name="T111" fmla="*/ 2147483647 h 12761"/>
                <a:gd name="T112" fmla="*/ 2147483647 w 12760"/>
                <a:gd name="T113" fmla="*/ 2147483647 h 127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760"/>
                <a:gd name="T172" fmla="*/ 0 h 12761"/>
                <a:gd name="T173" fmla="*/ 12760 w 12760"/>
                <a:gd name="T174" fmla="*/ 12761 h 127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RU" dirty="0"/>
            </a:p>
          </p:txBody>
        </p:sp>
        <p:sp>
          <p:nvSpPr>
            <p:cNvPr id="24" name="Google Shape;837;p40"/>
            <p:cNvSpPr>
              <a:spLocks/>
            </p:cNvSpPr>
            <p:nvPr/>
          </p:nvSpPr>
          <p:spPr bwMode="auto">
            <a:xfrm>
              <a:off x="16759239" y="3989282"/>
              <a:ext cx="733425" cy="733426"/>
            </a:xfrm>
            <a:custGeom>
              <a:avLst/>
              <a:gdLst>
                <a:gd name="T0" fmla="*/ 2147483647 w 12760"/>
                <a:gd name="T1" fmla="*/ 2147483647 h 12761"/>
                <a:gd name="T2" fmla="*/ 2147483647 w 12760"/>
                <a:gd name="T3" fmla="*/ 2147483647 h 12761"/>
                <a:gd name="T4" fmla="*/ 2147483647 w 12760"/>
                <a:gd name="T5" fmla="*/ 2147483647 h 12761"/>
                <a:gd name="T6" fmla="*/ 2147483647 w 12760"/>
                <a:gd name="T7" fmla="*/ 2147483647 h 12761"/>
                <a:gd name="T8" fmla="*/ 2147483647 w 12760"/>
                <a:gd name="T9" fmla="*/ 2147483647 h 12761"/>
                <a:gd name="T10" fmla="*/ 2147483647 w 12760"/>
                <a:gd name="T11" fmla="*/ 2147483647 h 12761"/>
                <a:gd name="T12" fmla="*/ 2147483647 w 12760"/>
                <a:gd name="T13" fmla="*/ 2147483647 h 12761"/>
                <a:gd name="T14" fmla="*/ 2147483647 w 12760"/>
                <a:gd name="T15" fmla="*/ 2147483647 h 12761"/>
                <a:gd name="T16" fmla="*/ 2147483647 w 12760"/>
                <a:gd name="T17" fmla="*/ 2147483647 h 12761"/>
                <a:gd name="T18" fmla="*/ 2147483647 w 12760"/>
                <a:gd name="T19" fmla="*/ 2147483647 h 12761"/>
                <a:gd name="T20" fmla="*/ 2147483647 w 12760"/>
                <a:gd name="T21" fmla="*/ 2147483647 h 12761"/>
                <a:gd name="T22" fmla="*/ 2147483647 w 12760"/>
                <a:gd name="T23" fmla="*/ 2147483647 h 12761"/>
                <a:gd name="T24" fmla="*/ 2147483647 w 12760"/>
                <a:gd name="T25" fmla="*/ 2147483647 h 12761"/>
                <a:gd name="T26" fmla="*/ 2147483647 w 12760"/>
                <a:gd name="T27" fmla="*/ 2147483647 h 12761"/>
                <a:gd name="T28" fmla="*/ 2147483647 w 12760"/>
                <a:gd name="T29" fmla="*/ 2147483647 h 12761"/>
                <a:gd name="T30" fmla="*/ 2147483647 w 12760"/>
                <a:gd name="T31" fmla="*/ 2147483647 h 12761"/>
                <a:gd name="T32" fmla="*/ 2147483647 w 12760"/>
                <a:gd name="T33" fmla="*/ 2147483647 h 12761"/>
                <a:gd name="T34" fmla="*/ 0 w 12760"/>
                <a:gd name="T35" fmla="*/ 2147483647 h 12761"/>
                <a:gd name="T36" fmla="*/ 0 w 12760"/>
                <a:gd name="T37" fmla="*/ 2147483647 h 12761"/>
                <a:gd name="T38" fmla="*/ 2147483647 w 12760"/>
                <a:gd name="T39" fmla="*/ 2147483647 h 12761"/>
                <a:gd name="T40" fmla="*/ 2147483647 w 12760"/>
                <a:gd name="T41" fmla="*/ 2147483647 h 12761"/>
                <a:gd name="T42" fmla="*/ 2147483647 w 12760"/>
                <a:gd name="T43" fmla="*/ 2147483647 h 12761"/>
                <a:gd name="T44" fmla="*/ 2147483647 w 12760"/>
                <a:gd name="T45" fmla="*/ 2147483647 h 12761"/>
                <a:gd name="T46" fmla="*/ 2147483647 w 12760"/>
                <a:gd name="T47" fmla="*/ 2147483647 h 12761"/>
                <a:gd name="T48" fmla="*/ 2147483647 w 12760"/>
                <a:gd name="T49" fmla="*/ 2147483647 h 12761"/>
                <a:gd name="T50" fmla="*/ 2147483647 w 12760"/>
                <a:gd name="T51" fmla="*/ 2147483647 h 12761"/>
                <a:gd name="T52" fmla="*/ 2147483647 w 12760"/>
                <a:gd name="T53" fmla="*/ 2147483647 h 12761"/>
                <a:gd name="T54" fmla="*/ 2147483647 w 12760"/>
                <a:gd name="T55" fmla="*/ 2147483647 h 12761"/>
                <a:gd name="T56" fmla="*/ 2147483647 w 12760"/>
                <a:gd name="T57" fmla="*/ 2147483647 h 12761"/>
                <a:gd name="T58" fmla="*/ 2147483647 w 12760"/>
                <a:gd name="T59" fmla="*/ 2147483647 h 12761"/>
                <a:gd name="T60" fmla="*/ 2147483647 w 12760"/>
                <a:gd name="T61" fmla="*/ 2147483647 h 12761"/>
                <a:gd name="T62" fmla="*/ 2147483647 w 12760"/>
                <a:gd name="T63" fmla="*/ 2147483647 h 12761"/>
                <a:gd name="T64" fmla="*/ 2147483647 w 12760"/>
                <a:gd name="T65" fmla="*/ 2147483647 h 12761"/>
                <a:gd name="T66" fmla="*/ 2147483647 w 12760"/>
                <a:gd name="T67" fmla="*/ 2147483647 h 12761"/>
                <a:gd name="T68" fmla="*/ 2147483647 w 12760"/>
                <a:gd name="T69" fmla="*/ 2147483647 h 12761"/>
                <a:gd name="T70" fmla="*/ 2147483647 w 12760"/>
                <a:gd name="T71" fmla="*/ 2147483647 h 12761"/>
                <a:gd name="T72" fmla="*/ 2147483647 w 12760"/>
                <a:gd name="T73" fmla="*/ 2147483647 h 12761"/>
                <a:gd name="T74" fmla="*/ 2147483647 w 12760"/>
                <a:gd name="T75" fmla="*/ 2147483647 h 12761"/>
                <a:gd name="T76" fmla="*/ 2147483647 w 12760"/>
                <a:gd name="T77" fmla="*/ 2147483647 h 12761"/>
                <a:gd name="T78" fmla="*/ 2147483647 w 12760"/>
                <a:gd name="T79" fmla="*/ 2147483647 h 12761"/>
                <a:gd name="T80" fmla="*/ 2147483647 w 12760"/>
                <a:gd name="T81" fmla="*/ 2147483647 h 12761"/>
                <a:gd name="T82" fmla="*/ 2147483647 w 12760"/>
                <a:gd name="T83" fmla="*/ 2147483647 h 12761"/>
                <a:gd name="T84" fmla="*/ 2147483647 w 12760"/>
                <a:gd name="T85" fmla="*/ 2147483647 h 12761"/>
                <a:gd name="T86" fmla="*/ 2147483647 w 12760"/>
                <a:gd name="T87" fmla="*/ 2147483647 h 12761"/>
                <a:gd name="T88" fmla="*/ 2147483647 w 12760"/>
                <a:gd name="T89" fmla="*/ 2147483647 h 12761"/>
                <a:gd name="T90" fmla="*/ 2147483647 w 12760"/>
                <a:gd name="T91" fmla="*/ 2147483647 h 12761"/>
                <a:gd name="T92" fmla="*/ 2147483647 w 12760"/>
                <a:gd name="T93" fmla="*/ 2147483647 h 12761"/>
                <a:gd name="T94" fmla="*/ 2147483647 w 12760"/>
                <a:gd name="T95" fmla="*/ 2147483647 h 12761"/>
                <a:gd name="T96" fmla="*/ 2147483647 w 12760"/>
                <a:gd name="T97" fmla="*/ 2147483647 h 12761"/>
                <a:gd name="T98" fmla="*/ 2147483647 w 12760"/>
                <a:gd name="T99" fmla="*/ 2147483647 h 12761"/>
                <a:gd name="T100" fmla="*/ 2147483647 w 12760"/>
                <a:gd name="T101" fmla="*/ 2147483647 h 12761"/>
                <a:gd name="T102" fmla="*/ 2147483647 w 12760"/>
                <a:gd name="T103" fmla="*/ 2147483647 h 12761"/>
                <a:gd name="T104" fmla="*/ 2147483647 w 12760"/>
                <a:gd name="T105" fmla="*/ 2147483647 h 12761"/>
                <a:gd name="T106" fmla="*/ 2147483647 w 12760"/>
                <a:gd name="T107" fmla="*/ 2147483647 h 12761"/>
                <a:gd name="T108" fmla="*/ 2147483647 w 12760"/>
                <a:gd name="T109" fmla="*/ 2147483647 h 12761"/>
                <a:gd name="T110" fmla="*/ 2147483647 w 12760"/>
                <a:gd name="T111" fmla="*/ 2147483647 h 12761"/>
                <a:gd name="T112" fmla="*/ 2147483647 w 12760"/>
                <a:gd name="T113" fmla="*/ 2147483647 h 127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760"/>
                <a:gd name="T172" fmla="*/ 0 h 12761"/>
                <a:gd name="T173" fmla="*/ 12760 w 12760"/>
                <a:gd name="T174" fmla="*/ 12761 h 127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RU" dirty="0"/>
            </a:p>
          </p:txBody>
        </p:sp>
        <p:sp>
          <p:nvSpPr>
            <p:cNvPr id="25" name="Google Shape;837;p40"/>
            <p:cNvSpPr>
              <a:spLocks/>
            </p:cNvSpPr>
            <p:nvPr/>
          </p:nvSpPr>
          <p:spPr bwMode="auto">
            <a:xfrm>
              <a:off x="11958638" y="3989282"/>
              <a:ext cx="733425" cy="733426"/>
            </a:xfrm>
            <a:custGeom>
              <a:avLst/>
              <a:gdLst>
                <a:gd name="T0" fmla="*/ 2147483647 w 12760"/>
                <a:gd name="T1" fmla="*/ 2147483647 h 12761"/>
                <a:gd name="T2" fmla="*/ 2147483647 w 12760"/>
                <a:gd name="T3" fmla="*/ 2147483647 h 12761"/>
                <a:gd name="T4" fmla="*/ 2147483647 w 12760"/>
                <a:gd name="T5" fmla="*/ 2147483647 h 12761"/>
                <a:gd name="T6" fmla="*/ 2147483647 w 12760"/>
                <a:gd name="T7" fmla="*/ 2147483647 h 12761"/>
                <a:gd name="T8" fmla="*/ 2147483647 w 12760"/>
                <a:gd name="T9" fmla="*/ 2147483647 h 12761"/>
                <a:gd name="T10" fmla="*/ 2147483647 w 12760"/>
                <a:gd name="T11" fmla="*/ 2147483647 h 12761"/>
                <a:gd name="T12" fmla="*/ 2147483647 w 12760"/>
                <a:gd name="T13" fmla="*/ 2147483647 h 12761"/>
                <a:gd name="T14" fmla="*/ 2147483647 w 12760"/>
                <a:gd name="T15" fmla="*/ 2147483647 h 12761"/>
                <a:gd name="T16" fmla="*/ 2147483647 w 12760"/>
                <a:gd name="T17" fmla="*/ 2147483647 h 12761"/>
                <a:gd name="T18" fmla="*/ 2147483647 w 12760"/>
                <a:gd name="T19" fmla="*/ 2147483647 h 12761"/>
                <a:gd name="T20" fmla="*/ 2147483647 w 12760"/>
                <a:gd name="T21" fmla="*/ 2147483647 h 12761"/>
                <a:gd name="T22" fmla="*/ 2147483647 w 12760"/>
                <a:gd name="T23" fmla="*/ 2147483647 h 12761"/>
                <a:gd name="T24" fmla="*/ 2147483647 w 12760"/>
                <a:gd name="T25" fmla="*/ 2147483647 h 12761"/>
                <a:gd name="T26" fmla="*/ 2147483647 w 12760"/>
                <a:gd name="T27" fmla="*/ 2147483647 h 12761"/>
                <a:gd name="T28" fmla="*/ 2147483647 w 12760"/>
                <a:gd name="T29" fmla="*/ 2147483647 h 12761"/>
                <a:gd name="T30" fmla="*/ 2147483647 w 12760"/>
                <a:gd name="T31" fmla="*/ 2147483647 h 12761"/>
                <a:gd name="T32" fmla="*/ 2147483647 w 12760"/>
                <a:gd name="T33" fmla="*/ 2147483647 h 12761"/>
                <a:gd name="T34" fmla="*/ 0 w 12760"/>
                <a:gd name="T35" fmla="*/ 2147483647 h 12761"/>
                <a:gd name="T36" fmla="*/ 0 w 12760"/>
                <a:gd name="T37" fmla="*/ 2147483647 h 12761"/>
                <a:gd name="T38" fmla="*/ 2147483647 w 12760"/>
                <a:gd name="T39" fmla="*/ 2147483647 h 12761"/>
                <a:gd name="T40" fmla="*/ 2147483647 w 12760"/>
                <a:gd name="T41" fmla="*/ 2147483647 h 12761"/>
                <a:gd name="T42" fmla="*/ 2147483647 w 12760"/>
                <a:gd name="T43" fmla="*/ 2147483647 h 12761"/>
                <a:gd name="T44" fmla="*/ 2147483647 w 12760"/>
                <a:gd name="T45" fmla="*/ 2147483647 h 12761"/>
                <a:gd name="T46" fmla="*/ 2147483647 w 12760"/>
                <a:gd name="T47" fmla="*/ 2147483647 h 12761"/>
                <a:gd name="T48" fmla="*/ 2147483647 w 12760"/>
                <a:gd name="T49" fmla="*/ 2147483647 h 12761"/>
                <a:gd name="T50" fmla="*/ 2147483647 w 12760"/>
                <a:gd name="T51" fmla="*/ 2147483647 h 12761"/>
                <a:gd name="T52" fmla="*/ 2147483647 w 12760"/>
                <a:gd name="T53" fmla="*/ 2147483647 h 12761"/>
                <a:gd name="T54" fmla="*/ 2147483647 w 12760"/>
                <a:gd name="T55" fmla="*/ 2147483647 h 12761"/>
                <a:gd name="T56" fmla="*/ 2147483647 w 12760"/>
                <a:gd name="T57" fmla="*/ 2147483647 h 12761"/>
                <a:gd name="T58" fmla="*/ 2147483647 w 12760"/>
                <a:gd name="T59" fmla="*/ 2147483647 h 12761"/>
                <a:gd name="T60" fmla="*/ 2147483647 w 12760"/>
                <a:gd name="T61" fmla="*/ 2147483647 h 12761"/>
                <a:gd name="T62" fmla="*/ 2147483647 w 12760"/>
                <a:gd name="T63" fmla="*/ 2147483647 h 12761"/>
                <a:gd name="T64" fmla="*/ 2147483647 w 12760"/>
                <a:gd name="T65" fmla="*/ 2147483647 h 12761"/>
                <a:gd name="T66" fmla="*/ 2147483647 w 12760"/>
                <a:gd name="T67" fmla="*/ 2147483647 h 12761"/>
                <a:gd name="T68" fmla="*/ 2147483647 w 12760"/>
                <a:gd name="T69" fmla="*/ 2147483647 h 12761"/>
                <a:gd name="T70" fmla="*/ 2147483647 w 12760"/>
                <a:gd name="T71" fmla="*/ 2147483647 h 12761"/>
                <a:gd name="T72" fmla="*/ 2147483647 w 12760"/>
                <a:gd name="T73" fmla="*/ 2147483647 h 12761"/>
                <a:gd name="T74" fmla="*/ 2147483647 w 12760"/>
                <a:gd name="T75" fmla="*/ 2147483647 h 12761"/>
                <a:gd name="T76" fmla="*/ 2147483647 w 12760"/>
                <a:gd name="T77" fmla="*/ 2147483647 h 12761"/>
                <a:gd name="T78" fmla="*/ 2147483647 w 12760"/>
                <a:gd name="T79" fmla="*/ 2147483647 h 12761"/>
                <a:gd name="T80" fmla="*/ 2147483647 w 12760"/>
                <a:gd name="T81" fmla="*/ 2147483647 h 12761"/>
                <a:gd name="T82" fmla="*/ 2147483647 w 12760"/>
                <a:gd name="T83" fmla="*/ 2147483647 h 12761"/>
                <a:gd name="T84" fmla="*/ 2147483647 w 12760"/>
                <a:gd name="T85" fmla="*/ 2147483647 h 12761"/>
                <a:gd name="T86" fmla="*/ 2147483647 w 12760"/>
                <a:gd name="T87" fmla="*/ 2147483647 h 12761"/>
                <a:gd name="T88" fmla="*/ 2147483647 w 12760"/>
                <a:gd name="T89" fmla="*/ 2147483647 h 12761"/>
                <a:gd name="T90" fmla="*/ 2147483647 w 12760"/>
                <a:gd name="T91" fmla="*/ 2147483647 h 12761"/>
                <a:gd name="T92" fmla="*/ 2147483647 w 12760"/>
                <a:gd name="T93" fmla="*/ 2147483647 h 12761"/>
                <a:gd name="T94" fmla="*/ 2147483647 w 12760"/>
                <a:gd name="T95" fmla="*/ 2147483647 h 12761"/>
                <a:gd name="T96" fmla="*/ 2147483647 w 12760"/>
                <a:gd name="T97" fmla="*/ 2147483647 h 12761"/>
                <a:gd name="T98" fmla="*/ 2147483647 w 12760"/>
                <a:gd name="T99" fmla="*/ 2147483647 h 12761"/>
                <a:gd name="T100" fmla="*/ 2147483647 w 12760"/>
                <a:gd name="T101" fmla="*/ 2147483647 h 12761"/>
                <a:gd name="T102" fmla="*/ 2147483647 w 12760"/>
                <a:gd name="T103" fmla="*/ 2147483647 h 12761"/>
                <a:gd name="T104" fmla="*/ 2147483647 w 12760"/>
                <a:gd name="T105" fmla="*/ 2147483647 h 12761"/>
                <a:gd name="T106" fmla="*/ 2147483647 w 12760"/>
                <a:gd name="T107" fmla="*/ 2147483647 h 12761"/>
                <a:gd name="T108" fmla="*/ 2147483647 w 12760"/>
                <a:gd name="T109" fmla="*/ 2147483647 h 12761"/>
                <a:gd name="T110" fmla="*/ 2147483647 w 12760"/>
                <a:gd name="T111" fmla="*/ 2147483647 h 12761"/>
                <a:gd name="T112" fmla="*/ 2147483647 w 12760"/>
                <a:gd name="T113" fmla="*/ 2147483647 h 127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760"/>
                <a:gd name="T172" fmla="*/ 0 h 12761"/>
                <a:gd name="T173" fmla="*/ 12760 w 12760"/>
                <a:gd name="T174" fmla="*/ 12761 h 127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ru-RU" dirty="0"/>
            </a:p>
          </p:txBody>
        </p:sp>
      </p:grpSp>
      <p:sp>
        <p:nvSpPr>
          <p:cNvPr id="26" name="Прямоугольник 9"/>
          <p:cNvSpPr>
            <a:spLocks noGrp="1" noChangeArrowheads="1"/>
          </p:cNvSpPr>
          <p:nvPr>
            <p:ph type="title"/>
          </p:nvPr>
        </p:nvSpPr>
        <p:spPr bwMode="auto">
          <a:xfrm>
            <a:off x="298039" y="41786"/>
            <a:ext cx="6888265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участия Клуба волонтеров финансового просвещения в мероприятиях разного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>
            <a:spLocks noGrp="1" noChangeArrowheads="1"/>
          </p:cNvSpPr>
          <p:nvPr>
            <p:ph type="title"/>
          </p:nvPr>
        </p:nvSpPr>
        <p:spPr bwMode="auto">
          <a:xfrm>
            <a:off x="155575" y="41786"/>
            <a:ext cx="7425439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/>
          <a:p>
            <a:pPr algn="ctr"/>
            <a:r>
              <a:rPr lang="ru-RU" sz="1600" dirty="0"/>
              <a:t>Наиболее значимые мероприятия и проекты в рамках повышения финансовой грамотности, в которых Клуб ВФП </a:t>
            </a:r>
            <a:r>
              <a:rPr lang="ru-RU" sz="1600" dirty="0" err="1"/>
              <a:t>принмсает</a:t>
            </a:r>
            <a:r>
              <a:rPr lang="ru-RU" sz="1600" dirty="0"/>
              <a:t> активное участие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70" y="809572"/>
            <a:ext cx="7376518" cy="35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Федеральный проект «Мониторинг участников финансового рынка»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5363" name="AutoShape 3" descr="Красный значок галочки в коробке. Симв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748255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1338035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1969965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2644036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3467503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70" y="1168897"/>
            <a:ext cx="7528917" cy="763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Региональный этап финала Всероссийской олимпиады по финансовой грамотности, устойчивому развитию и защите прав потребителей финансовых услуг «Финатлон для старшеклассников»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70" y="2010843"/>
            <a:ext cx="6888265" cy="35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Неделя финансовой грамотности, проводимая в Орловской области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70" y="2366467"/>
            <a:ext cx="7376519" cy="106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Участие в создании роликов по повышению финансовой грамотности населения Совместно с Отделением по Орловской области Главного управления Центрального банка Российской Федерации   по Центральному Федеральному округу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69" y="4598462"/>
            <a:ext cx="6888265" cy="35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Фестиваль в честь Дня молодежи «Орел молодежный»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69" y="3467503"/>
            <a:ext cx="7376518" cy="35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Региональный тур  Всероссийского Чемпионата по финансовой грамотности  среди лиц пенсионного возраста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4044587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/>
          <a:srcRect l="73460" t="44396" r="15590" b="37581"/>
          <a:stretch>
            <a:fillRect/>
          </a:stretch>
        </p:blipFill>
        <p:spPr bwMode="auto">
          <a:xfrm>
            <a:off x="460375" y="4593489"/>
            <a:ext cx="428478" cy="3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1171170" y="4044587"/>
            <a:ext cx="6888265" cy="35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pPr lvl="0" algn="l" defTabSz="278607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Всероссийская олимпиада для студентов «Я-профессионал»  по направлению «Экономическая и корпоративная безопасность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50" y="122841"/>
            <a:ext cx="6888265" cy="600173"/>
          </a:xfrm>
        </p:spPr>
        <p:txBody>
          <a:bodyPr/>
          <a:lstStyle/>
          <a:p>
            <a:pPr algn="ctr"/>
            <a:r>
              <a:rPr lang="ru-RU" sz="1600" dirty="0"/>
              <a:t>Значение Федерального проекта «Мониторинг участников финансового рынка»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 cstate="print"/>
          <a:srcRect l="28520" t="37209" r="11172" b="14244"/>
          <a:stretch>
            <a:fillRect/>
          </a:stretch>
        </p:blipFill>
        <p:spPr bwMode="auto">
          <a:xfrm>
            <a:off x="362249" y="723014"/>
            <a:ext cx="8590365" cy="408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163313" y="111332"/>
            <a:ext cx="7674173" cy="465832"/>
          </a:xfrm>
          <a:prstGeom prst="rect">
            <a:avLst/>
          </a:prstGeom>
        </p:spPr>
        <p:txBody>
          <a:bodyPr/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defTabSz="415778" rtl="0"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Алгоритм участия волонтеров финансового просвещения от Орловской области в мониторинге</a:t>
            </a:r>
          </a:p>
        </p:txBody>
      </p:sp>
      <p:pic>
        <p:nvPicPr>
          <p:cNvPr id="5" name="Изображение 4"/>
          <p:cNvPicPr/>
          <p:nvPr/>
        </p:nvPicPr>
        <p:blipFill>
          <a:blip r:embed="rId2" cstate="print"/>
          <a:srcRect l="12256" t="19394" r="3706" b="28189"/>
          <a:stretch>
            <a:fillRect/>
          </a:stretch>
        </p:blipFill>
        <p:spPr>
          <a:xfrm>
            <a:off x="324029" y="2569150"/>
            <a:ext cx="2098969" cy="1274756"/>
          </a:xfrm>
          <a:prstGeom prst="rect">
            <a:avLst/>
          </a:prstGeom>
        </p:spPr>
      </p:pic>
      <p:pic>
        <p:nvPicPr>
          <p:cNvPr id="6" name="Рисунок 1" descr="логотип.png"/>
          <p:cNvPicPr>
            <a:picLocks noChangeAspect="1"/>
          </p:cNvPicPr>
          <p:nvPr/>
        </p:nvPicPr>
        <p:blipFill>
          <a:blip r:embed="rId3" cstate="print"/>
          <a:srcRect l="7149" t="11136" r="7149" b="10683"/>
          <a:stretch>
            <a:fillRect/>
          </a:stretch>
        </p:blipFill>
        <p:spPr>
          <a:xfrm>
            <a:off x="2840737" y="1785784"/>
            <a:ext cx="2319320" cy="1566731"/>
          </a:xfrm>
          <a:prstGeom prst="rect">
            <a:avLst/>
          </a:prstGeom>
          <a:noFill/>
          <a:ln w="9525" cap="flat" cmpd="sng">
            <a:solidFill>
              <a:srgbClr val="4E5DAA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" name="Изображение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4695" y="2921874"/>
            <a:ext cx="2299681" cy="1255990"/>
          </a:xfrm>
          <a:prstGeom prst="rect">
            <a:avLst/>
          </a:prstGeom>
        </p:spPr>
      </p:pic>
      <p:pic>
        <p:nvPicPr>
          <p:cNvPr id="8" name="Изображение 8"/>
          <p:cNvPicPr/>
          <p:nvPr/>
        </p:nvPicPr>
        <p:blipFill>
          <a:blip r:embed="rId5" cstate="print"/>
          <a:srcRect t="14293" b="11415"/>
          <a:stretch>
            <a:fillRect/>
          </a:stretch>
        </p:blipFill>
        <p:spPr>
          <a:xfrm>
            <a:off x="7271675" y="770461"/>
            <a:ext cx="1872325" cy="1061913"/>
          </a:xfrm>
          <a:prstGeom prst="rect">
            <a:avLst/>
          </a:prstGeom>
        </p:spPr>
      </p:pic>
      <p:pic>
        <p:nvPicPr>
          <p:cNvPr id="9" name="Изображение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981" y="583979"/>
            <a:ext cx="2495341" cy="122534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143754" y="1577275"/>
            <a:ext cx="0" cy="464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422998" y="3753293"/>
            <a:ext cx="1192072" cy="8506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832171" y="3946528"/>
            <a:ext cx="1005315" cy="544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8264848" y="1929636"/>
            <a:ext cx="2888" cy="851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Rectangle 4"/>
          <p:cNvSpPr/>
          <p:nvPr/>
        </p:nvSpPr>
        <p:spPr>
          <a:xfrm>
            <a:off x="230557" y="2090900"/>
            <a:ext cx="1993880" cy="436963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Приглашение на предстоящий  мониторинг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195211" y="3961829"/>
            <a:ext cx="2356603" cy="1059303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Получение информации о предстоящем мониторинге, подбор участников команды куратором от Орловской области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3700434" y="4177864"/>
            <a:ext cx="2998201" cy="627234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Передаче сведений о членах команды от </a:t>
            </a: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Орловской области </a:t>
            </a: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 в рамках предстоящего мониторинга 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5669077" y="1949014"/>
            <a:ext cx="2100044" cy="1257431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Передаче сведений о готовности участия в предстоящем мониторинге команды  волонетров финансового просвещения от Орловской области 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440176" y="770282"/>
            <a:ext cx="2131379" cy="785727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Обучение  </a:t>
            </a: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команды участников предстоящего мониторинга от Орловской области  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326912" y="1704784"/>
            <a:ext cx="20946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Rectangle 4"/>
          <p:cNvSpPr/>
          <p:nvPr/>
        </p:nvSpPr>
        <p:spPr>
          <a:xfrm>
            <a:off x="2934709" y="1301417"/>
            <a:ext cx="2131379" cy="449553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2" tIns="34281" rIns="68562" bIns="34281"/>
          <a:lstStyle/>
          <a:p>
            <a:pPr>
              <a:spcAft>
                <a:spcPts val="750"/>
              </a:spcAft>
            </a:pPr>
            <a:r>
              <a:rPr lang="ru-RU" altLang="x-none" sz="1200" dirty="0">
                <a:latin typeface="Times New Roman" panose="02020603050405020304" charset="0"/>
                <a:cs typeface="Times New Roman" panose="02020603050405020304" charset="0"/>
              </a:rPr>
              <a:t>Проведение мониторинга</a:t>
            </a:r>
            <a:endParaRPr lang="ru-RU" altLang="x-none" sz="12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472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50" y="122841"/>
            <a:ext cx="7123071" cy="520617"/>
          </a:xfrm>
        </p:spPr>
        <p:txBody>
          <a:bodyPr/>
          <a:lstStyle/>
          <a:p>
            <a:pPr lvl="0"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Региональный этап финала Всероссийской олимпиады по финансовой грамотности, устойчивому развитию и защите прав потребителей финансовых услуг «Финатлон для старшеклассников»</a:t>
            </a:r>
          </a:p>
        </p:txBody>
      </p:sp>
      <p:pic>
        <p:nvPicPr>
          <p:cNvPr id="33796" name="Picture 4" descr="https://sun9-34.userapi.com/s/v1/ig2/Z52Q8I-4xPGenH8MPpxPEIkB4OKUvKSQ90OePkmGNXIrgXnUeWKg5DMARZk-ROu_-OuEL1WnYZQQVqYiHGW448n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2" cstate="print"/>
          <a:srcRect t="12445" r="8734"/>
          <a:stretch>
            <a:fillRect/>
          </a:stretch>
        </p:blipFill>
        <p:spPr bwMode="auto">
          <a:xfrm>
            <a:off x="6044637" y="1892596"/>
            <a:ext cx="2962939" cy="2131828"/>
          </a:xfrm>
          <a:prstGeom prst="rect">
            <a:avLst/>
          </a:prstGeom>
          <a:noFill/>
        </p:spPr>
      </p:pic>
      <p:pic>
        <p:nvPicPr>
          <p:cNvPr id="33798" name="Picture 6" descr="https://sun9-76.userapi.com/s/v1/ig2/8D7SEo0woBKFSkm9jKDbgypGwQo6-iAYxJvvMzjPpqiYKFRsKRu7WGCQKdFRcaYh_at32yeY2uqaF3lk1QwOYbJ4.jpg?quality=95&amp;as=32x30,48x44,72x67,108x100,160x148,240x222,360x333,480x444,540x500,640x592,720x666,909x841&amp;from=bu&amp;cs=909x0"/>
          <p:cNvPicPr>
            <a:picLocks noChangeAspect="1" noChangeArrowheads="1"/>
          </p:cNvPicPr>
          <p:nvPr/>
        </p:nvPicPr>
        <p:blipFill>
          <a:blip r:embed="rId3" cstate="print"/>
          <a:srcRect t="10767"/>
          <a:stretch>
            <a:fillRect/>
          </a:stretch>
        </p:blipFill>
        <p:spPr bwMode="auto">
          <a:xfrm>
            <a:off x="127590" y="1892597"/>
            <a:ext cx="2731529" cy="2131828"/>
          </a:xfrm>
          <a:prstGeom prst="rect">
            <a:avLst/>
          </a:prstGeom>
          <a:noFill/>
        </p:spPr>
      </p:pic>
      <p:pic>
        <p:nvPicPr>
          <p:cNvPr id="33800" name="Picture 8" descr="https://sun9-73.userapi.com/s/v1/ig2/hlRqnBtSGo5rX2NJqoqgbzuGqddGtHiyzYkUnYUWao1n53UwzZvzg9ef-SQuhfmFn92wmtvVViObN650yn0Id-VC.jpg?quality=95&amp;as=32x43,48x64,72x96,108x144,160x213,240x320,360x480,480x640,540x720,640x853,720x960,1080x1440,1280x1707,1440x1920,1920x2560&amp;from=bu&amp;u=7fWI0ZaqpE01BvB0TvuMAtdH0DQN3SuPExbrvsBkTTQ&amp;cs=64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9015" y="876957"/>
            <a:ext cx="3035622" cy="4125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997</Words>
  <Application>Microsoft Office PowerPoint</Application>
  <PresentationFormat>Экран (16:9)</PresentationFormat>
  <Paragraphs>103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Calibri</vt:lpstr>
      <vt:lpstr>Helvetica Neue</vt:lpstr>
      <vt:lpstr>Helvetica Neue Light</vt:lpstr>
      <vt:lpstr>Montserrat </vt:lpstr>
      <vt:lpstr>Proxima Nova Rg</vt:lpstr>
      <vt:lpstr>Times New Roman</vt:lpstr>
      <vt:lpstr>White</vt:lpstr>
      <vt:lpstr>Проект «Клуб волонтеров финансового просвещения»</vt:lpstr>
      <vt:lpstr>Презентация PowerPoint</vt:lpstr>
      <vt:lpstr>Презентация PowerPoint</vt:lpstr>
      <vt:lpstr>Презентация PowerPoint</vt:lpstr>
      <vt:lpstr>Направления участия Клуба волонтеров финансового просвещения в мероприятиях разного уровня</vt:lpstr>
      <vt:lpstr>Наиболее значимые мероприятия и проекты в рамках повышения финансовой грамотности, в которых Клуб ВФП принмсает активное участие</vt:lpstr>
      <vt:lpstr>Значение Федерального проекта «Мониторинг участников финансового рынка»</vt:lpstr>
      <vt:lpstr>Презентация PowerPoint</vt:lpstr>
      <vt:lpstr>Региональный этап финала Всероссийской олимпиады по финансовой грамотности, устойчивому развитию и защите прав потребителей финансовых услуг «Финатлон для старшеклассников»</vt:lpstr>
      <vt:lpstr>Неделя финансовой грамотности, проводимая в Орловской области</vt:lpstr>
      <vt:lpstr>Участие в создании роликов по повышению финансовой грамотности населения Совместно с Отделением по Орловской области Главного управления Центрального банка Российской Федерации   по Центральному Федеральному округу</vt:lpstr>
      <vt:lpstr>Региональный тур Всероссийского Чемпионата по финансовой грамотности  среди лиц пенсионного возраста</vt:lpstr>
      <vt:lpstr>Всероссийская олимпиада для студентов «Я-профессионал»  по направлению «Экономическая и корпоративная безопасность» </vt:lpstr>
      <vt:lpstr>Фестиваль в честь Дня молодежи «Орел молодежный» </vt:lpstr>
      <vt:lpstr>Иные мероприятия в рамках деятельности Клуба волонтеров финансового просвещения</vt:lpstr>
      <vt:lpstr>Иные мероприятия в рамках деятельности Клуба волонтеров финансового просвещения</vt:lpstr>
      <vt:lpstr>Иные мероприятия в рамках деятельности Клуба волонтеров финансового просвещения</vt:lpstr>
      <vt:lpstr>Иные мероприятия в рамках деятельности Клуба волонтеров финансового просвещения</vt:lpstr>
      <vt:lpstr>Достигнутые результаты в рамках деятельности Клуба волонтеров финансового просвещения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Насибуллина София Хаммятовна</dc:creator>
  <cp:lastModifiedBy>Ирина Коростелкина</cp:lastModifiedBy>
  <cp:revision>186</cp:revision>
  <cp:lastPrinted>2026-03-26T14:26:31Z</cp:lastPrinted>
  <dcterms:modified xsi:type="dcterms:W3CDTF">2026-04-23T16:11:42Z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1433657159</vt:i4>
  </property>
  <property fmtid="{D5CDD505-2E9C-101B-9397-08002B2CF9AE}" pid="3" name="_NewReviewCycle">
    <vt:lpwstr/>
  </property>
  <property fmtid="{D5CDD505-2E9C-101B-9397-08002B2CF9AE}" pid="4" name="_EmailSubject">
    <vt:lpwstr>Пописанное письмо</vt:lpwstr>
  </property>
  <property fmtid="{D5CDD505-2E9C-101B-9397-08002B2CF9AE}" pid="5" name="_AuthorEmail">
    <vt:lpwstr>Kuznetsova@nifi.ru</vt:lpwstr>
  </property>
  <property fmtid="{D5CDD505-2E9C-101B-9397-08002B2CF9AE}" pid="6" name="_AuthorEmailDisplayName">
    <vt:lpwstr>Кузнецова Мария Геннадьевна</vt:lpwstr>
  </property>
</Properties>
</file>