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-438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8" y="4715154"/>
            <a:ext cx="4984961" cy="4466987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8589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55247"/>
            <a:ext cx="8431281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 </a:t>
            </a:r>
            <a:r>
              <a:rPr lang="ru-RU" sz="1200" b="0" dirty="0"/>
              <a:t>цифровые продукты по финансовой грамотности </a:t>
            </a:r>
          </a:p>
          <a:p>
            <a:r>
              <a:rPr lang="ru-RU" sz="1200" dirty="0" smtClean="0"/>
              <a:t>Наименование субъекта:  </a:t>
            </a:r>
            <a:r>
              <a:rPr lang="ru-RU" sz="1200" b="0" dirty="0" smtClean="0"/>
              <a:t>Нижегородская область 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/>
              <a:t>Мин</a:t>
            </a:r>
            <a:r>
              <a:rPr lang="ru-RU" sz="1200" b="0" dirty="0" smtClean="0"/>
              <a:t>истерство </a:t>
            </a:r>
            <a:r>
              <a:rPr lang="ru-RU" sz="1200" b="0" dirty="0"/>
              <a:t>финансов Нижегородской </a:t>
            </a:r>
            <a:r>
              <a:rPr lang="ru-RU" sz="1200" b="0" dirty="0" smtClean="0"/>
              <a:t>области </a:t>
            </a:r>
          </a:p>
          <a:p>
            <a:r>
              <a:rPr lang="ru-RU" sz="1200" b="0" dirty="0" smtClean="0"/>
              <a:t>Капустин </a:t>
            </a:r>
            <a:r>
              <a:rPr lang="ru-RU" sz="1200" b="0" dirty="0"/>
              <a:t>Николай Сергеевич, </a:t>
            </a:r>
            <a:r>
              <a:rPr lang="ru-RU" sz="1200" b="0" dirty="0" smtClean="0"/>
              <a:t>тел. 8(831) 421-91-16, </a:t>
            </a:r>
            <a:r>
              <a:rPr lang="en-US" sz="1200" b="0" dirty="0"/>
              <a:t>e-mail </a:t>
            </a:r>
            <a:r>
              <a:rPr lang="ru-RU" sz="1200" b="0" dirty="0"/>
              <a:t>kapustin_ns@fin.kreml.nnov.ru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5" y="1427357"/>
            <a:ext cx="5522496" cy="1185166"/>
          </a:xfrm>
        </p:spPr>
        <p:txBody>
          <a:bodyPr>
            <a:normAutofit/>
          </a:bodyPr>
          <a:lstStyle/>
          <a:p>
            <a:r>
              <a:rPr lang="ru-RU" dirty="0"/>
              <a:t>Единая информационная </a:t>
            </a:r>
            <a:r>
              <a:rPr lang="ru-RU" dirty="0" smtClean="0"/>
              <a:t>платформа - портал  </a:t>
            </a:r>
            <a:r>
              <a:rPr lang="ru-RU" dirty="0" smtClean="0"/>
              <a:t>«</a:t>
            </a:r>
            <a:r>
              <a:rPr lang="ru-RU" dirty="0"/>
              <a:t>Резидент финансовой культуры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2" descr="F:\BUDGETER\1 БРЕНДБУК\3. Общие файлы\Лого Нижегородской области и Правительства\NNO_LG_ Герб_упрощенный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27734" r="16717" b="25742"/>
          <a:stretch/>
        </p:blipFill>
        <p:spPr bwMode="auto">
          <a:xfrm>
            <a:off x="159658" y="211805"/>
            <a:ext cx="2569028" cy="7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02" y="262022"/>
            <a:ext cx="7243040" cy="682727"/>
          </a:xfrm>
        </p:spPr>
        <p:txBody>
          <a:bodyPr/>
          <a:lstStyle/>
          <a:p>
            <a:r>
              <a:rPr lang="ru-RU" dirty="0"/>
              <a:t>Единая информационная платформа - портал  «Резидент финансовой культуры»</a:t>
            </a: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3099544" y="1256085"/>
            <a:ext cx="5701556" cy="2019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/>
              <a:t>Направление: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>
                <a:solidFill>
                  <a:schemeClr val="tx1"/>
                </a:solidFill>
              </a:rPr>
              <a:t>цифровые продукты по финансовой грамотности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800" dirty="0" smtClean="0">
              <a:solidFill>
                <a:schemeClr val="tx1"/>
              </a:solidFill>
            </a:endParaRPr>
          </a:p>
          <a:p>
            <a:pPr hangingPunct="1"/>
            <a:r>
              <a:rPr lang="ru-RU" sz="1600" dirty="0" smtClean="0"/>
              <a:t>Целевая </a:t>
            </a:r>
            <a:r>
              <a:rPr lang="ru-RU" sz="1600" dirty="0"/>
              <a:t>аудитория: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>
                <a:solidFill>
                  <a:schemeClr val="tx1"/>
                </a:solidFill>
              </a:rPr>
              <a:t>школьники, студенты, взрослое население, пенсионеры </a:t>
            </a:r>
            <a:r>
              <a:rPr lang="ru-RU" sz="1400" b="0" dirty="0">
                <a:solidFill>
                  <a:schemeClr val="tx1"/>
                </a:solidFill>
              </a:rPr>
              <a:t>и </a:t>
            </a:r>
            <a:r>
              <a:rPr lang="ru-RU" sz="1400" b="0" dirty="0" err="1" smtClean="0">
                <a:solidFill>
                  <a:schemeClr val="tx1"/>
                </a:solidFill>
              </a:rPr>
              <a:t>предпенсионеры</a:t>
            </a:r>
            <a:r>
              <a:rPr lang="ru-RU" sz="1400" b="0" dirty="0" smtClean="0">
                <a:solidFill>
                  <a:schemeClr val="tx1"/>
                </a:solidFill>
              </a:rPr>
              <a:t>,</a:t>
            </a:r>
          </a:p>
          <a:p>
            <a:pPr hangingPunct="1"/>
            <a:r>
              <a:rPr lang="ru-RU" sz="1400" b="0" dirty="0" smtClean="0">
                <a:solidFill>
                  <a:schemeClr val="tx1"/>
                </a:solidFill>
              </a:rPr>
              <a:t>представители </a:t>
            </a:r>
            <a:r>
              <a:rPr lang="ru-RU" sz="1400" b="0" dirty="0">
                <a:solidFill>
                  <a:schemeClr val="tx1"/>
                </a:solidFill>
              </a:rPr>
              <a:t>СМП и </a:t>
            </a:r>
            <a:r>
              <a:rPr lang="ru-RU" sz="1400" b="0" dirty="0" err="1">
                <a:solidFill>
                  <a:schemeClr val="tx1"/>
                </a:solidFill>
              </a:rPr>
              <a:t>самозанятые</a:t>
            </a:r>
            <a:r>
              <a:rPr lang="ru-RU" sz="1400" b="0" dirty="0">
                <a:solidFill>
                  <a:schemeClr val="tx1"/>
                </a:solidFill>
              </a:rPr>
              <a:t> граждане </a:t>
            </a:r>
          </a:p>
          <a:p>
            <a:pPr hangingPunct="1"/>
            <a:endParaRPr lang="ru-RU" sz="800" dirty="0" smtClean="0"/>
          </a:p>
          <a:p>
            <a:pPr hangingPunct="1"/>
            <a:r>
              <a:rPr lang="ru-RU" sz="1600" dirty="0" smtClean="0"/>
              <a:t>Охват </a:t>
            </a:r>
            <a:r>
              <a:rPr lang="ru-RU" sz="1600" dirty="0"/>
              <a:t>аудитории: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>
                <a:solidFill>
                  <a:schemeClr val="tx1"/>
                </a:solidFill>
              </a:rPr>
              <a:t>от 5 000 человек в год</a:t>
            </a:r>
          </a:p>
        </p:txBody>
      </p:sp>
      <p:pic>
        <p:nvPicPr>
          <p:cNvPr id="2051" name="Picture 3" descr="C:\Users\kapustin_ns\Downloads\РФК 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909779"/>
            <a:ext cx="2067319" cy="30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apustin_ns\Downloads\14_Dual_sided-v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32885"/>
          <a:stretch/>
        </p:blipFill>
        <p:spPr bwMode="auto">
          <a:xfrm>
            <a:off x="6285374" y="889175"/>
            <a:ext cx="2720875" cy="34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34" y="727910"/>
            <a:ext cx="8328341" cy="34421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Цель  проекта </a:t>
            </a:r>
          </a:p>
          <a:p>
            <a:pPr marL="182563" indent="0">
              <a:buNone/>
            </a:pPr>
            <a:r>
              <a:rPr lang="ru-RU" dirty="0"/>
              <a:t>объединение деятельности по финансовой грамотности на </a:t>
            </a:r>
            <a:r>
              <a:rPr lang="ru-RU" dirty="0" smtClean="0"/>
              <a:t>региональном и </a:t>
            </a:r>
            <a:r>
              <a:rPr lang="ru-RU" dirty="0"/>
              <a:t>муниципальном                                                                                                     </a:t>
            </a:r>
            <a:r>
              <a:rPr lang="ru-RU" dirty="0" smtClean="0"/>
              <a:t>уровне </a:t>
            </a:r>
            <a:r>
              <a:rPr lang="ru-RU" dirty="0"/>
              <a:t>путем внедрения единой информационной </a:t>
            </a:r>
            <a:r>
              <a:rPr lang="ru-RU" dirty="0" smtClean="0"/>
              <a:t>платформы </a:t>
            </a:r>
            <a:r>
              <a:rPr lang="en-US" dirty="0"/>
              <a:t>(https://fincult.nobl.ru/)</a:t>
            </a:r>
            <a:endParaRPr lang="ru-RU" dirty="0" smtClean="0"/>
          </a:p>
          <a:p>
            <a:pPr marL="34313" indent="0">
              <a:lnSpc>
                <a:spcPts val="1200"/>
              </a:lnSpc>
              <a:buNone/>
            </a:pPr>
            <a:r>
              <a:rPr lang="ru-RU" b="1" dirty="0" smtClean="0"/>
              <a:t>Контент платформы:</a:t>
            </a:r>
            <a:endParaRPr lang="ru-RU" dirty="0" smtClean="0"/>
          </a:p>
          <a:p>
            <a:pPr indent="-179388">
              <a:lnSpc>
                <a:spcPts val="1200"/>
              </a:lnSpc>
            </a:pPr>
            <a:r>
              <a:rPr lang="ru-RU" dirty="0"/>
              <a:t>н</a:t>
            </a:r>
            <a:r>
              <a:rPr lang="ru-RU" dirty="0" smtClean="0"/>
              <a:t>овостная лента </a:t>
            </a:r>
          </a:p>
          <a:p>
            <a:pPr indent="-179388">
              <a:lnSpc>
                <a:spcPts val="1200"/>
              </a:lnSpc>
            </a:pPr>
            <a:r>
              <a:rPr lang="ru-RU" dirty="0" smtClean="0"/>
              <a:t>анонсы областных </a:t>
            </a:r>
            <a:r>
              <a:rPr lang="ru-RU" dirty="0" smtClean="0"/>
              <a:t>и муниципальных </a:t>
            </a:r>
            <a:r>
              <a:rPr lang="ru-RU" dirty="0" smtClean="0"/>
              <a:t>мероприятий</a:t>
            </a:r>
          </a:p>
          <a:p>
            <a:pPr indent="-179388">
              <a:lnSpc>
                <a:spcPts val="1200"/>
              </a:lnSpc>
            </a:pPr>
            <a:r>
              <a:rPr lang="ru-RU" dirty="0" smtClean="0"/>
              <a:t>образовательные материалы</a:t>
            </a:r>
            <a:endParaRPr lang="ru-RU" dirty="0"/>
          </a:p>
          <a:p>
            <a:pPr indent="-179388">
              <a:lnSpc>
                <a:spcPts val="1200"/>
              </a:lnSpc>
            </a:pPr>
            <a:r>
              <a:rPr lang="ru-RU" dirty="0"/>
              <a:t>онлайн </a:t>
            </a:r>
            <a:r>
              <a:rPr lang="ru-RU" dirty="0" smtClean="0"/>
              <a:t>тесты</a:t>
            </a:r>
            <a:endParaRPr lang="ru-RU" dirty="0" smtClean="0"/>
          </a:p>
          <a:p>
            <a:pPr indent="-179388">
              <a:lnSpc>
                <a:spcPts val="1200"/>
              </a:lnSpc>
            </a:pPr>
            <a:r>
              <a:rPr lang="ru-RU" dirty="0" smtClean="0"/>
              <a:t>информация </a:t>
            </a:r>
            <a:r>
              <a:rPr lang="ru-RU" dirty="0"/>
              <a:t>о волонтёрских инициативах</a:t>
            </a:r>
          </a:p>
          <a:p>
            <a:pPr indent="-179388">
              <a:lnSpc>
                <a:spcPts val="1200"/>
              </a:lnSpc>
            </a:pPr>
            <a:r>
              <a:rPr lang="ru-RU" dirty="0"/>
              <a:t>н</a:t>
            </a:r>
            <a:r>
              <a:rPr lang="ru-RU" dirty="0" smtClean="0"/>
              <a:t>ормативные </a:t>
            </a:r>
            <a:r>
              <a:rPr lang="ru-RU" dirty="0" smtClean="0"/>
              <a:t>документы</a:t>
            </a:r>
          </a:p>
          <a:p>
            <a:pPr indent="-179388">
              <a:lnSpc>
                <a:spcPts val="1200"/>
              </a:lnSpc>
            </a:pPr>
            <a:r>
              <a:rPr lang="ru-RU" dirty="0" smtClean="0"/>
              <a:t>сведения </a:t>
            </a:r>
            <a:r>
              <a:rPr lang="ru-RU" dirty="0"/>
              <a:t>о федеральных мероприятиях, конкурсах и </a:t>
            </a:r>
            <a:r>
              <a:rPr lang="ru-RU" dirty="0" smtClean="0"/>
              <a:t>акциях</a:t>
            </a:r>
          </a:p>
          <a:p>
            <a:pPr marL="0" indent="0" algn="just">
              <a:buNone/>
            </a:pPr>
            <a:r>
              <a:rPr lang="ru-RU" b="1" dirty="0"/>
              <a:t>Особенности</a:t>
            </a:r>
            <a:r>
              <a:rPr lang="ru-RU" sz="1300" dirty="0"/>
              <a:t> </a:t>
            </a:r>
          </a:p>
          <a:p>
            <a:pPr>
              <a:lnSpc>
                <a:spcPts val="1200"/>
              </a:lnSpc>
            </a:pPr>
            <a:r>
              <a:rPr lang="ru-RU" dirty="0"/>
              <a:t>платформа обеспечивает информирование граждан и вовлечение их в </a:t>
            </a:r>
            <a:r>
              <a:rPr lang="ru-RU" dirty="0" smtClean="0"/>
              <a:t>организацию</a:t>
            </a:r>
          </a:p>
          <a:p>
            <a:pPr marL="0" indent="0">
              <a:lnSpc>
                <a:spcPts val="1200"/>
              </a:lnSpc>
              <a:buNone/>
            </a:pPr>
            <a:r>
              <a:rPr lang="ru-RU" sz="1050" dirty="0" smtClean="0"/>
              <a:t> </a:t>
            </a:r>
            <a:r>
              <a:rPr lang="ru-RU" sz="1000" dirty="0" smtClean="0"/>
              <a:t> </a:t>
            </a:r>
            <a:r>
              <a:rPr lang="ru-RU" sz="1100" dirty="0" smtClean="0"/>
              <a:t>    </a:t>
            </a:r>
            <a:r>
              <a:rPr lang="ru-RU" dirty="0" smtClean="0"/>
              <a:t>  просветительских мероприятий</a:t>
            </a:r>
            <a:endParaRPr lang="ru-RU" dirty="0"/>
          </a:p>
          <a:p>
            <a:pPr>
              <a:lnSpc>
                <a:spcPts val="1200"/>
              </a:lnSpc>
            </a:pPr>
            <a:r>
              <a:rPr lang="ru-RU" dirty="0"/>
              <a:t>доступ к платформе и взаимодействие с пользователем осуществляется через сайт и мобильные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34" y="276471"/>
            <a:ext cx="6888265" cy="320430"/>
          </a:xfrm>
        </p:spPr>
        <p:txBody>
          <a:bodyPr/>
          <a:lstStyle/>
          <a:p>
            <a:r>
              <a:rPr lang="ru-RU" dirty="0" smtClean="0"/>
              <a:t>Описание практики</a:t>
            </a:r>
            <a:endParaRPr lang="ru-RU" sz="1200" dirty="0"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и инструменты для тиражирования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34" y="783962"/>
            <a:ext cx="7877175" cy="3521338"/>
          </a:xfrm>
        </p:spPr>
        <p:txBody>
          <a:bodyPr/>
          <a:lstStyle/>
          <a:p>
            <a:pPr marL="447675" indent="-266700">
              <a:buNone/>
            </a:pPr>
            <a:r>
              <a:rPr lang="ru-RU" sz="1400" b="1" dirty="0"/>
              <a:t>Практика может быть тиражирована в любой регион </a:t>
            </a:r>
            <a:r>
              <a:rPr lang="ru-RU" sz="1400" b="1" dirty="0" smtClean="0"/>
              <a:t>РФ</a:t>
            </a:r>
          </a:p>
          <a:p>
            <a:pPr marL="447675" indent="-266700">
              <a:buNone/>
            </a:pPr>
            <a:endParaRPr lang="ru-RU" sz="100" b="1" dirty="0"/>
          </a:p>
          <a:p>
            <a:pPr marL="180975" indent="0">
              <a:buNone/>
            </a:pPr>
            <a:r>
              <a:rPr lang="ru-RU" sz="1400" b="1" dirty="0" smtClean="0"/>
              <a:t>Создание </a:t>
            </a:r>
            <a:r>
              <a:rPr lang="ru-RU" sz="1400" b="1" dirty="0"/>
              <a:t>региональной экосистемы финансовой грамотности</a:t>
            </a:r>
            <a:r>
              <a:rPr lang="ru-RU" sz="1400" b="1" dirty="0" smtClean="0"/>
              <a:t>:</a:t>
            </a:r>
          </a:p>
          <a:p>
            <a:pPr marL="180975" indent="0" algn="just">
              <a:buNone/>
            </a:pPr>
            <a:r>
              <a:rPr lang="ru-RU" sz="1400" dirty="0"/>
              <a:t>п</a:t>
            </a:r>
            <a:r>
              <a:rPr lang="ru-RU" sz="1400" dirty="0" smtClean="0"/>
              <a:t>латформа </a:t>
            </a:r>
            <a:r>
              <a:rPr lang="ru-RU" sz="1400" dirty="0"/>
              <a:t>выступает ядром для формирования единой региональной экосистемы в сфере финансового просвещения, объединяя государственные, муниципальные, общественные и волонтёрские ресурсы в рамках одного информационного пространства</a:t>
            </a:r>
            <a:r>
              <a:rPr lang="ru-RU" sz="1400" dirty="0" smtClean="0"/>
              <a:t>.</a:t>
            </a:r>
          </a:p>
          <a:p>
            <a:pPr marL="180975" indent="0">
              <a:buNone/>
            </a:pPr>
            <a:endParaRPr lang="ru-RU" sz="400" b="1" dirty="0" smtClean="0"/>
          </a:p>
          <a:p>
            <a:pPr marL="180975" indent="0">
              <a:buNone/>
            </a:pPr>
            <a:r>
              <a:rPr lang="ru-RU" sz="1400" b="1" dirty="0" smtClean="0"/>
              <a:t>Гибкость </a:t>
            </a:r>
            <a:r>
              <a:rPr lang="ru-RU" sz="1400" b="1" dirty="0"/>
              <a:t>и </a:t>
            </a:r>
            <a:r>
              <a:rPr lang="ru-RU" sz="1400" b="1" dirty="0" smtClean="0"/>
              <a:t>масштабируемость:</a:t>
            </a:r>
          </a:p>
          <a:p>
            <a:pPr algn="just"/>
            <a:r>
              <a:rPr lang="ru-RU" sz="1400" dirty="0" smtClean="0"/>
              <a:t>функционал </a:t>
            </a:r>
            <a:r>
              <a:rPr lang="ru-RU" sz="1400" dirty="0"/>
              <a:t>проекта не привязан к специфике конкретного региона и поддерживает размещение любых типов контента: мероприятия, новости, документы, материалы, волонтёрские проекты, игровые практики.</a:t>
            </a:r>
          </a:p>
          <a:p>
            <a:pPr algn="just"/>
            <a:r>
              <a:rPr lang="ru-RU" sz="1400" dirty="0"/>
              <a:t>п</a:t>
            </a:r>
            <a:r>
              <a:rPr lang="ru-RU" sz="1400" dirty="0" smtClean="0"/>
              <a:t>редусмотрена </a:t>
            </a:r>
            <a:r>
              <a:rPr lang="ru-RU" sz="1400" dirty="0"/>
              <a:t>возможность предоставления специального статуса активным пользователям для участия в наполнении портала. </a:t>
            </a:r>
          </a:p>
          <a:p>
            <a:pPr algn="just"/>
            <a:r>
              <a:rPr lang="ru-RU" sz="1400" dirty="0"/>
              <a:t>Проект </a:t>
            </a:r>
            <a:r>
              <a:rPr lang="ru-RU" sz="1400" dirty="0" smtClean="0"/>
              <a:t>дает </a:t>
            </a:r>
            <a:r>
              <a:rPr lang="ru-RU" sz="1400" dirty="0"/>
              <a:t>возможность интеграции данных федерального, регионального и муниципального </a:t>
            </a:r>
            <a:r>
              <a:rPr lang="ru-RU" sz="1400" dirty="0" smtClean="0"/>
              <a:t>уровней </a:t>
            </a:r>
            <a:r>
              <a:rPr lang="ru-RU" sz="1400" dirty="0"/>
              <a:t>в единый массив с учётом особенностей </a:t>
            </a:r>
            <a:r>
              <a:rPr lang="ru-RU" sz="1400" dirty="0" smtClean="0"/>
              <a:t>региона</a:t>
            </a:r>
            <a:r>
              <a:rPr lang="ru-RU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10623</TotalTime>
  <Words>244</Words>
  <Application>Microsoft Office PowerPoint</Application>
  <PresentationFormat>Экран (16:9)</PresentationFormat>
  <Paragraphs>36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Единая информационная платформа - портал  «Резидент финансовой культуры»</vt:lpstr>
      <vt:lpstr>Единая информационная платформа - портал  «Резидент финансовой культуры»</vt:lpstr>
      <vt:lpstr>Описание практики</vt:lpstr>
      <vt:lpstr>Возможности и инструменты для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Капустин Николай Сергеевич</cp:lastModifiedBy>
  <cp:revision>94</cp:revision>
  <cp:lastPrinted>2026-04-16T11:33:15Z</cp:lastPrinted>
  <dcterms:modified xsi:type="dcterms:W3CDTF">2026-04-17T07:07:00Z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