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0"/>
    <p:restoredTop sz="95407" autoAdjust="0"/>
  </p:normalViewPr>
  <p:slideViewPr>
    <p:cSldViewPr snapToGrid="0" snapToObjects="1" showGuides="1">
      <p:cViewPr>
        <p:scale>
          <a:sx n="125" d="100"/>
          <a:sy n="125" d="100"/>
        </p:scale>
        <p:origin x="-1188" y="-51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8589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872367"/>
            <a:ext cx="8431281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 </a:t>
            </a:r>
            <a:r>
              <a:rPr lang="ru-RU" sz="1200" b="0" dirty="0" smtClean="0"/>
              <a:t>финансовое </a:t>
            </a:r>
            <a:r>
              <a:rPr lang="ru-RU" sz="1200" b="0" dirty="0"/>
              <a:t>просвещение детей и молодежи</a:t>
            </a:r>
          </a:p>
          <a:p>
            <a:r>
              <a:rPr lang="ru-RU" sz="1200" dirty="0" smtClean="0"/>
              <a:t>Наименование субъекта:  </a:t>
            </a:r>
            <a:r>
              <a:rPr lang="ru-RU" sz="1200" b="0" dirty="0" smtClean="0"/>
              <a:t>Нижегородская область </a:t>
            </a:r>
            <a:endParaRPr lang="ru-RU" sz="1200" b="0" dirty="0"/>
          </a:p>
          <a:p>
            <a:r>
              <a:rPr lang="ru-RU" sz="1200" dirty="0"/>
              <a:t>Автор практики: </a:t>
            </a:r>
            <a:r>
              <a:rPr lang="ru-RU" sz="1200" b="0" dirty="0" smtClean="0"/>
              <a:t>Министерство </a:t>
            </a:r>
            <a:r>
              <a:rPr lang="ru-RU" sz="1200" b="0" dirty="0"/>
              <a:t>культуры Нижегородской </a:t>
            </a:r>
            <a:r>
              <a:rPr lang="ru-RU" sz="1200" b="0" dirty="0" smtClean="0"/>
              <a:t>области</a:t>
            </a:r>
            <a:r>
              <a:rPr lang="ru-RU" sz="1200" b="0" dirty="0"/>
              <a:t>, ГБПОУ «Нижегородский областной </a:t>
            </a:r>
            <a:r>
              <a:rPr lang="ru-RU" sz="1200" b="0" dirty="0" smtClean="0"/>
              <a:t>колледж </a:t>
            </a:r>
            <a:r>
              <a:rPr lang="ru-RU" sz="1200" b="0" dirty="0"/>
              <a:t>культуры</a:t>
            </a:r>
            <a:r>
              <a:rPr lang="ru-RU" sz="1200" b="0" dirty="0" smtClean="0"/>
              <a:t>»,                                             </a:t>
            </a:r>
            <a:r>
              <a:rPr lang="ru-RU" sz="1200" b="0" dirty="0" smtClean="0"/>
              <a:t>министерство </a:t>
            </a:r>
            <a:r>
              <a:rPr lang="ru-RU" sz="1200" b="0" dirty="0"/>
              <a:t>финансов Нижегородской </a:t>
            </a:r>
            <a:r>
              <a:rPr lang="ru-RU" sz="1200" b="0" dirty="0" smtClean="0"/>
              <a:t>области </a:t>
            </a:r>
          </a:p>
          <a:p>
            <a:r>
              <a:rPr lang="ru-RU" sz="1200" b="0" dirty="0" smtClean="0"/>
              <a:t>Капустин </a:t>
            </a:r>
            <a:r>
              <a:rPr lang="ru-RU" sz="1200" b="0" dirty="0"/>
              <a:t>Николай Сергеевич, </a:t>
            </a:r>
            <a:r>
              <a:rPr lang="ru-RU" sz="1200" b="0" dirty="0" smtClean="0"/>
              <a:t>тел. 8(831) 421-91-16, </a:t>
            </a:r>
            <a:r>
              <a:rPr lang="en-US" sz="1200" b="0" dirty="0"/>
              <a:t>e-mail </a:t>
            </a:r>
            <a:r>
              <a:rPr lang="ru-RU" sz="1200" b="0" dirty="0"/>
              <a:t>kapustin_ns@fin.kreml.nnov.ru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Интерактивный спектакль «Финансовая головоломка» </a:t>
            </a:r>
          </a:p>
        </p:txBody>
      </p:sp>
      <p:pic>
        <p:nvPicPr>
          <p:cNvPr id="7" name="Picture 2" descr="F:\BUDGETER\1 БРЕНДБУК\3. Общие файлы\Лого Нижегородской области и Правительства\NNO_LG_ Герб_упрощенный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t="27734" r="16717" b="25742"/>
          <a:stretch/>
        </p:blipFill>
        <p:spPr bwMode="auto">
          <a:xfrm>
            <a:off x="159658" y="211805"/>
            <a:ext cx="2569028" cy="7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75530"/>
            <a:ext cx="6888265" cy="682727"/>
          </a:xfrm>
        </p:spPr>
        <p:txBody>
          <a:bodyPr/>
          <a:lstStyle/>
          <a:p>
            <a:r>
              <a:rPr lang="ru-RU" dirty="0"/>
              <a:t>Интерактивный спектакль «Финансовая головоломка» 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565893" y="2882957"/>
            <a:ext cx="8524767" cy="1468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 smtClean="0"/>
              <a:t>Направление: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>
                <a:solidFill>
                  <a:schemeClr val="tx1"/>
                </a:solidFill>
              </a:rPr>
              <a:t>финансовое просвещение детей и молодежи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800" dirty="0" smtClean="0">
              <a:solidFill>
                <a:schemeClr val="tx1"/>
              </a:solidFill>
            </a:endParaRPr>
          </a:p>
          <a:p>
            <a:pPr hangingPunct="1"/>
            <a:r>
              <a:rPr lang="ru-RU" sz="1600" dirty="0" smtClean="0"/>
              <a:t>Целевая </a:t>
            </a:r>
            <a:r>
              <a:rPr lang="ru-RU" sz="1600" dirty="0"/>
              <a:t>аудитория: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>
                <a:solidFill>
                  <a:schemeClr val="tx1"/>
                </a:solidFill>
              </a:rPr>
              <a:t>школьники, </a:t>
            </a:r>
            <a:r>
              <a:rPr lang="ru-RU" sz="1400" b="0" dirty="0" smtClean="0">
                <a:solidFill>
                  <a:schemeClr val="tx1"/>
                </a:solidFill>
              </a:rPr>
              <a:t>студенты</a:t>
            </a:r>
            <a:endParaRPr lang="ru-RU" sz="1400" b="0" dirty="0">
              <a:solidFill>
                <a:schemeClr val="tx1"/>
              </a:solidFill>
            </a:endParaRPr>
          </a:p>
          <a:p>
            <a:pPr hangingPunct="1"/>
            <a:endParaRPr lang="ru-RU" sz="800" dirty="0" smtClean="0"/>
          </a:p>
          <a:p>
            <a:pPr hangingPunct="1"/>
            <a:r>
              <a:rPr lang="ru-RU" sz="1600" dirty="0" smtClean="0"/>
              <a:t>Охват </a:t>
            </a:r>
            <a:r>
              <a:rPr lang="ru-RU" sz="1600" dirty="0"/>
              <a:t>аудитории: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>
                <a:solidFill>
                  <a:schemeClr val="tx1"/>
                </a:solidFill>
              </a:rPr>
              <a:t>от 5 000 человек в год</a:t>
            </a:r>
          </a:p>
        </p:txBody>
      </p:sp>
      <p:pic>
        <p:nvPicPr>
          <p:cNvPr id="7" name="Picture 2" descr="https://dk-navashino.nnov.muzkult.ru/media/2026/03/17/110514147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4" y="803717"/>
            <a:ext cx="2547787" cy="1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k-navashino.nnov.muzkult.ru/media/2026/03/17/1105142956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41" y="803717"/>
            <a:ext cx="2548800" cy="1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dk-navashino.nnov.muzkult.ru/media/2026/03/17/1105142869/2VHhPKgbwP7sH52F7Rwm04zZ85-067AHxabdf_pZ_YrdMDgnx4BwuMosqqbu4oyKf52ARu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7" y="803717"/>
            <a:ext cx="2548800" cy="1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4" y="2979420"/>
            <a:ext cx="7877175" cy="1828800"/>
          </a:xfrm>
        </p:spPr>
        <p:txBody>
          <a:bodyPr/>
          <a:lstStyle/>
          <a:p>
            <a:pPr algn="just"/>
            <a:r>
              <a:rPr lang="ru-RU" sz="1300" b="1" dirty="0"/>
              <a:t>Спектакль «Финансовая головоломка»</a:t>
            </a:r>
            <a:r>
              <a:rPr lang="ru-RU" sz="1300" dirty="0"/>
              <a:t> — интерактивный просветительский проект по повышению финансовой грамотности </a:t>
            </a:r>
            <a:r>
              <a:rPr lang="ru-RU" sz="1300" dirty="0" smtClean="0"/>
              <a:t> и </a:t>
            </a:r>
            <a:r>
              <a:rPr lang="ru-RU" sz="1300" dirty="0"/>
              <a:t>профилактике мошенничества.</a:t>
            </a:r>
          </a:p>
          <a:p>
            <a:pPr algn="just"/>
            <a:r>
              <a:rPr lang="ru-RU" sz="1300" b="1" dirty="0"/>
              <a:t>Сюжет:</a:t>
            </a:r>
            <a:r>
              <a:rPr lang="ru-RU" sz="1300" dirty="0"/>
              <a:t> Студент попадает в типичные финансовые ловушки (звонки из «банка», сомнительные покупки, предложения легкого заработка). Его эмоции (Радость, Гнев, Страх, Разум) выведены на сцену как отдельные персонажи, визуализируя борьбу импульсов с логикой.</a:t>
            </a:r>
          </a:p>
          <a:p>
            <a:pPr algn="just"/>
            <a:r>
              <a:rPr lang="ru-RU" sz="1300" b="1" dirty="0"/>
              <a:t>Формат:</a:t>
            </a:r>
            <a:r>
              <a:rPr lang="ru-RU" sz="1300" dirty="0"/>
              <a:t> Активное вовлечение зрителей в обсуждение, коллективный разбор ситуаций и поиск правильных решений.</a:t>
            </a:r>
          </a:p>
          <a:p>
            <a:pPr algn="just"/>
            <a:r>
              <a:rPr lang="ru-RU" sz="1300" b="1" dirty="0"/>
              <a:t>Оформление:</a:t>
            </a:r>
            <a:r>
              <a:rPr lang="ru-RU" sz="1300" dirty="0"/>
              <a:t> Современная хореография, музыка, световые и пиротехнические эффекты для удержания внимания молодежи и повышения усвоения материала.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52670"/>
            <a:ext cx="6888265" cy="682727"/>
          </a:xfrm>
        </p:spPr>
        <p:txBody>
          <a:bodyPr/>
          <a:lstStyle/>
          <a:p>
            <a:r>
              <a:rPr lang="ru-RU" dirty="0" smtClean="0"/>
              <a:t>Описание практики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https://dk-navashino.nnov.muzkult.ru/media/2026/03/17/1105142856/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6" b="26954"/>
          <a:stretch/>
        </p:blipFill>
        <p:spPr bwMode="auto">
          <a:xfrm>
            <a:off x="3596006" y="-4259580"/>
            <a:ext cx="7851341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xn--80afoscdgbnpido8j.xn--p1ai/upload/images/Perevoz_25/FG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" t="29774" r="-59" b="30992"/>
          <a:stretch/>
        </p:blipFill>
        <p:spPr bwMode="auto">
          <a:xfrm>
            <a:off x="602935" y="750570"/>
            <a:ext cx="7881820" cy="20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и инструменты для тиражирования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34" y="853812"/>
            <a:ext cx="7877175" cy="1980828"/>
          </a:xfrm>
        </p:spPr>
        <p:txBody>
          <a:bodyPr/>
          <a:lstStyle/>
          <a:p>
            <a:pPr marL="447675" indent="-266700">
              <a:buNone/>
            </a:pPr>
            <a:r>
              <a:rPr lang="ru-RU" sz="1200" b="1" dirty="0"/>
              <a:t>Практика может быть тиражирована в любой регион </a:t>
            </a:r>
            <a:r>
              <a:rPr lang="ru-RU" sz="1200" b="1" dirty="0" smtClean="0"/>
              <a:t>РФ</a:t>
            </a:r>
          </a:p>
          <a:p>
            <a:pPr marL="447675" indent="-266700">
              <a:buNone/>
            </a:pPr>
            <a:endParaRPr lang="ru-RU" sz="500" b="1" dirty="0" smtClean="0"/>
          </a:p>
          <a:p>
            <a:pPr marL="447675" indent="-266700">
              <a:buNone/>
            </a:pPr>
            <a:r>
              <a:rPr lang="ru-RU" sz="1200" b="1" dirty="0" smtClean="0"/>
              <a:t>Демонстрация спектакля может </a:t>
            </a:r>
            <a:r>
              <a:rPr lang="ru-RU" sz="1200" b="1" dirty="0" smtClean="0"/>
              <a:t>осуществляться :</a:t>
            </a:r>
            <a:endParaRPr lang="en-US" sz="1200" b="1" dirty="0" smtClean="0"/>
          </a:p>
          <a:p>
            <a:pPr marL="447675" indent="-266700">
              <a:buNone/>
            </a:pPr>
            <a:endParaRPr lang="ru-RU" sz="100" b="1" dirty="0"/>
          </a:p>
          <a:p>
            <a:pPr marL="447675" indent="-266700"/>
            <a:r>
              <a:rPr lang="ru-RU" sz="1300" dirty="0" smtClean="0"/>
              <a:t>в </a:t>
            </a:r>
            <a:r>
              <a:rPr lang="ru-RU" sz="1300" dirty="0"/>
              <a:t>образовательных </a:t>
            </a:r>
            <a:r>
              <a:rPr lang="ru-RU" sz="1300" dirty="0" smtClean="0"/>
              <a:t>учреждениях (школы</a:t>
            </a:r>
            <a:r>
              <a:rPr lang="ru-RU" sz="1300" dirty="0"/>
              <a:t>, колледжи, вузы</a:t>
            </a:r>
            <a:r>
              <a:rPr lang="ru-RU" sz="1300" dirty="0" smtClean="0"/>
              <a:t>)</a:t>
            </a:r>
          </a:p>
          <a:p>
            <a:pPr marL="447675" indent="-266700"/>
            <a:r>
              <a:rPr lang="ru-RU" sz="1300" dirty="0" smtClean="0"/>
              <a:t>в учреждениях культуры</a:t>
            </a:r>
            <a:endParaRPr lang="ru-RU" sz="1300" dirty="0"/>
          </a:p>
          <a:p>
            <a:pPr marL="447675" indent="-266700"/>
            <a:r>
              <a:rPr lang="ru-RU" sz="1300" dirty="0" smtClean="0"/>
              <a:t>на </a:t>
            </a:r>
            <a:r>
              <a:rPr lang="ru-RU" sz="1300" dirty="0"/>
              <a:t>городских молодежных форумах и </a:t>
            </a:r>
            <a:r>
              <a:rPr lang="ru-RU" sz="1300" dirty="0" smtClean="0"/>
              <a:t>фестивалях</a:t>
            </a:r>
          </a:p>
        </p:txBody>
      </p:sp>
      <p:pic>
        <p:nvPicPr>
          <p:cNvPr id="4099" name="Picture 3" descr="C:\Users\kapustin_ns\Downloads\Без имени-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33" b="23668"/>
          <a:stretch/>
        </p:blipFill>
        <p:spPr bwMode="auto">
          <a:xfrm>
            <a:off x="633412" y="2972172"/>
            <a:ext cx="8243888" cy="16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73" y="908016"/>
            <a:ext cx="3590527" cy="19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102</Words>
  <Application>Microsoft Office PowerPoint</Application>
  <PresentationFormat>Экран (16:9)</PresentationFormat>
  <Paragraphs>23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White</vt:lpstr>
      <vt:lpstr>Интерактивный спектакль «Финансовая головоломка» </vt:lpstr>
      <vt:lpstr>Интерактивный спектакль «Финансовая головоломка» </vt:lpstr>
      <vt:lpstr>Описание практики </vt:lpstr>
      <vt:lpstr>Возможности и инструменты для тиражирования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Капустин Николай Сергеевич</cp:lastModifiedBy>
  <cp:revision>67</cp:revision>
  <cp:lastPrinted>2026-03-26T14:26:31Z</cp:lastPrinted>
  <dcterms:modified xsi:type="dcterms:W3CDTF">2026-04-15T13:38:13Z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