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  <p:sldMasterId id="2147483655" r:id="rId3"/>
    <p:sldMasterId id="2147483657" r:id="rId4"/>
    <p:sldMasterId id="2147483659" r:id="rId5"/>
    <p:sldMasterId id="2147483661" r:id="rId6"/>
    <p:sldMasterId id="2147483663" r:id="rId7"/>
    <p:sldMasterId id="2147483665" r:id="rId8"/>
    <p:sldMasterId id="2147483667" r:id="rId9"/>
  </p:sldMasterIdLst>
  <p:notesMasterIdLst>
    <p:notesMasterId r:id="rId19"/>
  </p:notesMasterIdLst>
  <p:handoutMasterIdLst>
    <p:handoutMasterId r:id="rId20"/>
  </p:handoutMasterIdLst>
  <p:sldIdLst>
    <p:sldId id="256" r:id="rId10"/>
    <p:sldId id="257" r:id="rId11"/>
    <p:sldId id="258" r:id="rId12"/>
    <p:sldId id="260" r:id="rId13"/>
    <p:sldId id="261" r:id="rId14"/>
    <p:sldId id="262" r:id="rId15"/>
    <p:sldId id="263" r:id="rId16"/>
    <p:sldId id="264" r:id="rId17"/>
    <p:sldId id="266" r:id="rId18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168" y="-4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D3D74-D2E8-43C7-B95B-820F22CB59A7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DED9D-E0A5-4BA1-AA96-6E22242DD4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37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671C1-C19E-4341-8C41-BF79A69EACC3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6FA9C-89A4-40DD-BE5B-B20B16901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54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6FA9C-89A4-40DD-BE5B-B20B169013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17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6800" cy="3485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C6076D-ED8B-4ACF-90AF-72113EDD148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3C65C8-802E-4970-90EF-5B535E20393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DF36D5F-0605-49DC-976C-D015972985F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7C6EE05-582B-42B0-BEA5-21DDCC51F70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8BC511C-477C-4623-8284-62EB47BA60F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7"/>
          </p:nvPr>
        </p:nvSpPr>
        <p:spPr/>
        <p:txBody>
          <a:bodyPr/>
          <a:lstStyle/>
          <a:p>
            <a:fld id="{8B7D7248-8B24-4E93-BA6C-FDA921DBD04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981865D-504C-436F-8A0B-169FBADC1F4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D2BF932-3A08-4542-90FA-AAE25496B5A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Рисунок 4"/>
          <p:cNvPicPr/>
          <p:nvPr/>
        </p:nvPicPr>
        <p:blipFill>
          <a:blip r:embed="rId4"/>
          <a:srcRect t="20134"/>
          <a:stretch/>
        </p:blipFill>
        <p:spPr>
          <a:xfrm>
            <a:off x="0" y="1035720"/>
            <a:ext cx="9143640" cy="410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body"/>
          </p:nvPr>
        </p:nvSpPr>
        <p:spPr>
          <a:xfrm>
            <a:off x="1947600" y="3834720"/>
            <a:ext cx="6350400" cy="595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rmAutofit/>
          </a:bodyPr>
          <a:lstStyle/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400" b="1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Текст лида</a:t>
            </a:r>
            <a:endParaRPr lang="ru-RU" sz="14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1590840" y="1427400"/>
            <a:ext cx="3984480" cy="118476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txBody>
          <a:bodyPr lIns="360000" tIns="0" rIns="180000" bIns="36000" anchor="b">
            <a:norm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24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pic>
        <p:nvPicPr>
          <p:cNvPr id="4" name="Рисунок 6"/>
          <p:cNvPicPr/>
          <p:nvPr/>
        </p:nvPicPr>
        <p:blipFill>
          <a:blip r:embed="rId5"/>
          <a:stretch/>
        </p:blipFill>
        <p:spPr>
          <a:xfrm>
            <a:off x="6942600" y="322200"/>
            <a:ext cx="1910880" cy="4824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Рисунок 5"/>
          <p:cNvPicPr/>
          <p:nvPr/>
        </p:nvPicPr>
        <p:blipFill>
          <a:blip r:embed="rId4"/>
          <a:stretch/>
        </p:blipFill>
        <p:spPr>
          <a:xfrm>
            <a:off x="-14040" y="2520"/>
            <a:ext cx="9157680" cy="515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PlaceHolder 1"/>
          <p:cNvSpPr>
            <a:spLocks noGrp="1"/>
          </p:cNvSpPr>
          <p:nvPr>
            <p:ph type="sldNum" idx="2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4419AD2C-D5D4-4AF1-9BF3-4580C89BA39C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33240" y="1181160"/>
            <a:ext cx="382284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00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51200" y="1181160"/>
            <a:ext cx="3863520" cy="3962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170" b="0" u="none" strike="noStrike">
                <a:solidFill>
                  <a:srgbClr val="000000"/>
                </a:solidFill>
                <a:uFillTx/>
                <a:latin typeface="Proxima Nova Rg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Рисунок 5"/>
          <p:cNvPicPr/>
          <p:nvPr/>
        </p:nvPicPr>
        <p:blipFill>
          <a:blip r:embed="rId4"/>
          <a:stretch/>
        </p:blipFill>
        <p:spPr>
          <a:xfrm>
            <a:off x="-2880" y="-720"/>
            <a:ext cx="9146520" cy="5144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sldNum" idx="3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D484D050-99D4-4407-BAA1-D12E878FA2DB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title"/>
          </p:nvPr>
        </p:nvSpPr>
        <p:spPr>
          <a:xfrm>
            <a:off x="633240" y="2757960"/>
            <a:ext cx="5410080" cy="8679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lt1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24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33240" y="3799080"/>
            <a:ext cx="5410080" cy="8679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Рисунок 2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sldNum" idx="4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52762195-D99B-4A09-9DDD-BEDB8381EA92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680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9655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9655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9655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9655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9655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Рисунок 2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sldNum" idx="5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35B2141B-B028-408C-B426-684194B17F2E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680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D7D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D7D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D7D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D7D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D7D00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Рисунок 2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sldNum" idx="6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17DBDE6A-AE29-48DC-A14F-1BCFFFB2FC0E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680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5205A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5205A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5205A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5205A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5205A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" name="Рисунок 2"/>
          <p:cNvPicPr/>
          <p:nvPr/>
        </p:nvPicPr>
        <p:blipFill>
          <a:blip r:embed="rId4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sldNum" idx="7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45D8003A-EAD2-47B2-95A3-C5A58D1D54C0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680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E9E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E9E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E9E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E9E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E9E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Рисунок 5"/>
          <p:cNvPicPr/>
          <p:nvPr/>
        </p:nvPicPr>
        <p:blipFill>
          <a:blip r:embed="rId4"/>
          <a:stretch/>
        </p:blipFill>
        <p:spPr>
          <a:xfrm>
            <a:off x="1440" y="-7560"/>
            <a:ext cx="9142200" cy="515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sldNum" idx="8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4A2148D7-F79B-4E66-84EB-F5079453341C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title"/>
          </p:nvPr>
        </p:nvSpPr>
        <p:spPr>
          <a:xfrm>
            <a:off x="633240" y="1941480"/>
            <a:ext cx="3306240" cy="563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33240" y="2780280"/>
            <a:ext cx="4191120" cy="1886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"/>
          <p:cNvPicPr/>
          <p:nvPr/>
        </p:nvPicPr>
        <p:blipFill>
          <a:blip r:embed="rId3"/>
          <a:stretch/>
        </p:blipFill>
        <p:spPr>
          <a:xfrm>
            <a:off x="-7200" y="0"/>
            <a:ext cx="9156240" cy="515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Рисунок 5"/>
          <p:cNvPicPr/>
          <p:nvPr/>
        </p:nvPicPr>
        <p:blipFill>
          <a:blip r:embed="rId4"/>
          <a:stretch/>
        </p:blipFill>
        <p:spPr>
          <a:xfrm>
            <a:off x="1440" y="-1440"/>
            <a:ext cx="9146160" cy="514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sldNum" idx="9"/>
          </p:nvPr>
        </p:nvSpPr>
        <p:spPr>
          <a:xfrm>
            <a:off x="8710200" y="4667400"/>
            <a:ext cx="214560" cy="2268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pos="0" algn="l"/>
              </a:tabLst>
              <a:def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pos="0" algn="l"/>
              </a:tabLst>
            </a:pPr>
            <a:fld id="{A6758ADC-667D-4CE9-B7ED-F5F1153DEAED}" type="slidenum">
              <a:rPr lang="ru-RU" sz="810" b="0" u="none" strike="noStrike">
                <a:solidFill>
                  <a:srgbClr val="000000"/>
                </a:solidFill>
                <a:uFillTx/>
                <a:latin typeface="Helvetica Neue Light"/>
                <a:ea typeface="Helvetica Neue Light"/>
              </a:rPr>
              <a:t>‹#›</a:t>
            </a:fld>
            <a:endParaRPr lang="ru-RU" sz="81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title"/>
          </p:nvPr>
        </p:nvSpPr>
        <p:spPr>
          <a:xfrm>
            <a:off x="633240" y="2059200"/>
            <a:ext cx="3306240" cy="384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u="none" strike="noStrike">
                <a:solidFill>
                  <a:schemeClr val="lt1"/>
                </a:solidFill>
                <a:uFillTx/>
                <a:latin typeface="Proxima Nova Rg"/>
                <a:ea typeface="Helvetica Neue Medium"/>
              </a:rPr>
              <a:t>ТЕКСТ ЗАГОЛОВКА</a:t>
            </a:r>
            <a:endParaRPr lang="ru-RU" sz="1800" b="0" u="none" strike="noStrike">
              <a:solidFill>
                <a:srgbClr val="000000"/>
              </a:solidFill>
              <a:uFillTx/>
              <a:latin typeface="Helvetica Neue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33240" y="2780280"/>
            <a:ext cx="4191120" cy="1886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marL="214200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1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428760" lvl="1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2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642960" lvl="2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3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857160" lvl="3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4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  <a:p>
            <a:pPr marL="1071720" lvl="4" indent="-214200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FFFFFF"/>
              </a:buClr>
              <a:buSzPct val="125000"/>
              <a:buFont typeface="Symbol" charset="2"/>
              <a:buChar char="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Proxima Nova Rg"/>
                <a:ea typeface="Helvetica Neue"/>
              </a:rPr>
              <a:t>Уровень текста 5</a:t>
            </a:r>
            <a:endParaRPr lang="ru-RU" sz="1200" b="0" u="none" strike="noStrike">
              <a:solidFill>
                <a:srgbClr val="000000"/>
              </a:solidFill>
              <a:uFillTx/>
              <a:latin typeface="Proxima Nova Rg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"/>
          <p:cNvSpPr/>
          <p:nvPr/>
        </p:nvSpPr>
        <p:spPr>
          <a:xfrm>
            <a:off x="1254600" y="3722040"/>
            <a:ext cx="4378680" cy="63468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321840">
              <a:lnSpc>
                <a:spcPct val="100000"/>
              </a:lnSpc>
              <a:tabLst>
                <a:tab pos="0" algn="l"/>
              </a:tabLst>
            </a:pPr>
            <a:endParaRPr lang="ru-RU" sz="1080" b="0" u="none" strike="noStrike">
              <a:solidFill>
                <a:srgbClr val="FFFFFF"/>
              </a:solidFill>
              <a:uFillTx/>
              <a:latin typeface="Helvetica Neue Medium"/>
              <a:ea typeface="Helvetica Neue Medium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/>
          </p:nvPr>
        </p:nvSpPr>
        <p:spPr>
          <a:xfrm>
            <a:off x="323528" y="3955680"/>
            <a:ext cx="6350400" cy="802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200" b="1" u="none" strike="noStrike" dirty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Направление </a:t>
            </a:r>
            <a:r>
              <a:rPr lang="ru-RU" sz="1200" b="1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практики: финансовое просвещение дете</a:t>
            </a:r>
            <a:r>
              <a:rPr lang="ru-RU" sz="1200" b="1" dirty="0" smtClean="0">
                <a:solidFill>
                  <a:srgbClr val="000000"/>
                </a:solidFill>
                <a:latin typeface="Proxima Nova Rg"/>
                <a:ea typeface="Helvetica Neue"/>
              </a:rPr>
              <a:t>й и молодежи</a:t>
            </a:r>
            <a:endParaRPr lang="ru-RU" sz="1200" b="0" u="none" strike="noStrike" dirty="0">
              <a:solidFill>
                <a:srgbClr val="000000"/>
              </a:solidFill>
              <a:uFillTx/>
              <a:latin typeface="Proxima Nova Rg"/>
            </a:endParaRPr>
          </a:p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200" b="1" u="none" strike="noStrike" dirty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Наименование </a:t>
            </a:r>
            <a:r>
              <a:rPr lang="ru-RU" sz="1200" b="1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субъекта: Вологодская область  </a:t>
            </a:r>
            <a:endParaRPr lang="ru-RU" sz="1200" dirty="0">
              <a:solidFill>
                <a:srgbClr val="000000"/>
              </a:solidFill>
              <a:latin typeface="Proxima Nova Rg"/>
              <a:ea typeface="Helvetica Neue"/>
            </a:endParaRPr>
          </a:p>
          <a:p>
            <a:pPr indent="0" defTabSz="278640">
              <a:lnSpc>
                <a:spcPct val="100000"/>
              </a:lnSpc>
              <a:spcAft>
                <a:spcPts val="400"/>
              </a:spcAft>
              <a:buNone/>
              <a:tabLst>
                <a:tab pos="0" algn="l"/>
              </a:tabLst>
            </a:pPr>
            <a:r>
              <a:rPr lang="ru-RU" sz="1200" b="1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Автор </a:t>
            </a:r>
            <a:r>
              <a:rPr lang="ru-RU" sz="1200" b="1" u="none" strike="noStrike" dirty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практики: </a:t>
            </a:r>
            <a:r>
              <a:rPr lang="ru-RU" sz="1200" b="1" dirty="0" smtClean="0">
                <a:solidFill>
                  <a:srgbClr val="000000"/>
                </a:solidFill>
                <a:latin typeface="Proxima Nova Rg"/>
                <a:ea typeface="Helvetica Neue"/>
              </a:rPr>
              <a:t>БУ СО ВО «Великоустюгский центр помощи детям, оставшимся без попечения родителей», директор Н.Н. Долгина, </a:t>
            </a:r>
            <a:r>
              <a:rPr lang="ru-RU" sz="1200" b="1" dirty="0" smtClean="0">
                <a:effectLst/>
                <a:latin typeface="Proxima Nova Rg"/>
                <a:ea typeface="Tahoma"/>
              </a:rPr>
              <a:t>телефон: (817 38) 2 33 24, электронная почта: </a:t>
            </a:r>
            <a:r>
              <a:rPr lang="en-US" sz="1200" b="1" dirty="0" err="1" smtClean="0">
                <a:effectLst/>
                <a:latin typeface="Proxima Nova Rg"/>
                <a:ea typeface="Times New Roman"/>
              </a:rPr>
              <a:t>cpdvu</a:t>
            </a:r>
            <a:r>
              <a:rPr lang="ru-RU" sz="1200" b="1" dirty="0" smtClean="0">
                <a:effectLst/>
                <a:latin typeface="Proxima Nova Rg"/>
                <a:ea typeface="Times New Roman"/>
              </a:rPr>
              <a:t>@</a:t>
            </a:r>
            <a:r>
              <a:rPr lang="en-US" sz="1200" b="1" dirty="0" err="1" smtClean="0">
                <a:effectLst/>
                <a:latin typeface="Proxima Nova Rg"/>
                <a:ea typeface="Times New Roman"/>
              </a:rPr>
              <a:t>cpdvu</a:t>
            </a:r>
            <a:r>
              <a:rPr lang="ru-RU" sz="1200" b="1" dirty="0" smtClean="0">
                <a:effectLst/>
                <a:latin typeface="Proxima Nova Rg"/>
                <a:ea typeface="Times New Roman"/>
              </a:rPr>
              <a:t>.</a:t>
            </a:r>
            <a:r>
              <a:rPr lang="en-US" sz="1200" b="1" dirty="0" err="1" smtClean="0">
                <a:effectLst/>
                <a:latin typeface="Proxima Nova Rg"/>
                <a:ea typeface="Times New Roman"/>
              </a:rPr>
              <a:t>gov</a:t>
            </a:r>
            <a:r>
              <a:rPr lang="ru-RU" sz="1200" b="1" dirty="0" smtClean="0">
                <a:effectLst/>
                <a:latin typeface="Proxima Nova Rg"/>
                <a:ea typeface="Times New Roman"/>
              </a:rPr>
              <a:t>35.</a:t>
            </a:r>
            <a:r>
              <a:rPr lang="en-US" sz="1200" b="1" dirty="0" err="1" smtClean="0">
                <a:effectLst/>
                <a:latin typeface="Proxima Nova Rg"/>
                <a:ea typeface="Times New Roman"/>
              </a:rPr>
              <a:t>ru</a:t>
            </a:r>
            <a:endParaRPr lang="ru-RU" sz="1200" b="1" u="none" strike="noStrike" dirty="0">
              <a:solidFill>
                <a:srgbClr val="000000"/>
              </a:solidFill>
              <a:uFillTx/>
              <a:latin typeface="Proxima Nova Rg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title"/>
          </p:nvPr>
        </p:nvSpPr>
        <p:spPr>
          <a:xfrm>
            <a:off x="827584" y="1707654"/>
            <a:ext cx="5832648" cy="118476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txBody>
          <a:bodyPr lIns="360000" tIns="0" rIns="180000" bIns="36000" anchor="b">
            <a:normAutofit fontScale="90000"/>
          </a:bodyPr>
          <a:lstStyle/>
          <a:p>
            <a:pPr indent="0" algn="ctr" defTabSz="2786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Proxima Nova Rg"/>
                <a:ea typeface="Helvetica Neue Medium"/>
              </a:rPr>
              <a:t>Практика «Вектор – предприниматель!» </a:t>
            </a:r>
            <a:br>
              <a:rPr lang="ru-RU" sz="2400" b="1" dirty="0" smtClean="0">
                <a:solidFill>
                  <a:srgbClr val="000000"/>
                </a:solidFill>
                <a:latin typeface="Proxima Nova Rg"/>
                <a:ea typeface="Helvetica Neue Medium"/>
              </a:rPr>
            </a:br>
            <a:r>
              <a:rPr lang="ru-RU" sz="2400" b="1" dirty="0" smtClean="0">
                <a:solidFill>
                  <a:srgbClr val="000000"/>
                </a:solidFill>
                <a:latin typeface="Proxima Nova Rg"/>
                <a:ea typeface="Helvetica Neue Medium"/>
              </a:rPr>
              <a:t>по повышению финансовой грамотности детей, нуждающихся в поддержке государства</a:t>
            </a:r>
            <a:endParaRPr lang="ru-RU" sz="2400" b="0" u="none" strike="noStrike" dirty="0">
              <a:solidFill>
                <a:srgbClr val="000000"/>
              </a:solidFill>
              <a:uFillTx/>
              <a:latin typeface="Helvetica Neue"/>
            </a:endParaRPr>
          </a:p>
        </p:txBody>
      </p:sp>
      <p:pic>
        <p:nvPicPr>
          <p:cNvPr id="7170" name="Picture 2" descr="C:\Users\User\Desktop\Герб_Вологодской_област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7494"/>
            <a:ext cx="773582" cy="97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599"/>
            <a:ext cx="25431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sz="1800" b="1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 Medium"/>
              </a:rPr>
              <a:t>Практика «Вектор – предприниматель!»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33240" y="915566"/>
            <a:ext cx="7876800" cy="375147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r>
              <a:rPr lang="ru-RU" sz="1600" b="0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Целевая аудитория – школьники</a:t>
            </a:r>
          </a:p>
          <a:p>
            <a:pPr indent="0">
              <a:spcBef>
                <a:spcPts val="1417"/>
              </a:spcBef>
              <a:buNone/>
            </a:pPr>
            <a:r>
              <a:rPr lang="ru-RU" sz="1600" dirty="0" smtClean="0">
                <a:solidFill>
                  <a:srgbClr val="000000"/>
                </a:solidFill>
                <a:latin typeface="Proxima Nova Rg"/>
                <a:ea typeface="Helvetica Neue"/>
              </a:rPr>
              <a:t>Охват аудитории – от 100 до 1000 человек в год</a:t>
            </a:r>
          </a:p>
          <a:p>
            <a:pPr indent="0">
              <a:spcBef>
                <a:spcPts val="1417"/>
              </a:spcBef>
              <a:buNone/>
            </a:pPr>
            <a:r>
              <a:rPr lang="ru-RU" sz="1600" b="0" u="none" strike="noStrike" dirty="0" smtClean="0">
                <a:solidFill>
                  <a:srgbClr val="000000"/>
                </a:solidFill>
                <a:uFillTx/>
                <a:latin typeface="Proxima Nova Rg"/>
                <a:ea typeface="Helvetica Neue"/>
              </a:rPr>
              <a:t>Практика реализуется </a:t>
            </a:r>
            <a:r>
              <a:rPr lang="ru-RU" sz="1600" dirty="0" smtClean="0">
                <a:effectLst/>
                <a:latin typeface="Proxima Nova Rg"/>
                <a:ea typeface="Calibri"/>
              </a:rPr>
              <a:t>в нескольких направлениях (векторах)</a:t>
            </a:r>
            <a:endParaRPr lang="ru-RU" sz="1600" b="0" u="none" strike="noStrike" dirty="0">
              <a:solidFill>
                <a:srgbClr val="000000"/>
              </a:solidFill>
              <a:uFillTx/>
              <a:latin typeface="Proxima Nova Rg"/>
              <a:ea typeface="Helvetica Neue"/>
            </a:endParaRPr>
          </a:p>
        </p:txBody>
      </p:sp>
      <p:pic>
        <p:nvPicPr>
          <p:cNvPr id="1026" name="Picture 2" descr="C:\Users\User\Desktop\ОМП Фин грамотность\2025\Публикация о циклах занятий\KiVIwnf8-6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77885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ОМП Фин грамотность\2025\Публикация о циклах занятий\LyfvswMaOU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48699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ОМП Фин грамотность\2025\Публикация о циклах занятий\cIsc1tEfd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95" y="2449722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effectLst/>
                <a:latin typeface="Proxima Nova Rg"/>
                <a:ea typeface="Calibri"/>
              </a:rPr>
              <a:t>«Вектор «Старт – предприниматель»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33240" y="915566"/>
            <a:ext cx="7876800" cy="375147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>
              <a:spcBef>
                <a:spcPts val="1417"/>
              </a:spcBef>
              <a:buNone/>
            </a:pPr>
            <a:r>
              <a:rPr lang="ru-RU" sz="1400" dirty="0">
                <a:latin typeface="Proxima Nova Rg"/>
                <a:ea typeface="Calibri"/>
              </a:rPr>
              <a:t>Ц</a:t>
            </a:r>
            <a:r>
              <a:rPr lang="ru-RU" sz="1400" dirty="0" smtClean="0">
                <a:effectLst/>
                <a:latin typeface="Proxima Nova Rg"/>
                <a:ea typeface="Calibri"/>
              </a:rPr>
              <a:t>иклы занятий для детей, направленные на воспитание ответственности за принятие решений в сфере личных финансов; понимание принципов функционирования финансовой системы современного государства; формирование умения анализировать проблему и определять финансовые и государственные учреждения, в которые необходимо обратиться для их решения; обучение</a:t>
            </a:r>
            <a:r>
              <a:rPr lang="ru-RU" sz="1400" dirty="0" smtClean="0">
                <a:effectLst/>
                <a:latin typeface="Proxima Nova Rg"/>
                <a:ea typeface="Times New Roman"/>
              </a:rPr>
              <a:t> осуществлять краткосрочное и долгосрочное планирование поведения в сфере финансов</a:t>
            </a:r>
            <a:endParaRPr lang="ru-RU" sz="1400" b="0" u="none" strike="noStrike" dirty="0">
              <a:solidFill>
                <a:srgbClr val="000000"/>
              </a:solidFill>
              <a:uFillTx/>
              <a:latin typeface="Proxima Nova Rg"/>
              <a:ea typeface="Helvetica Neue"/>
            </a:endParaRPr>
          </a:p>
        </p:txBody>
      </p:sp>
      <p:pic>
        <p:nvPicPr>
          <p:cNvPr id="2050" name="Picture 2" descr="C:\Users\User\Desktop\ОМП Фин грамотность\2025\Проект пресс-релиза о конкурсе метод разработок\hSzSat2cNFdVNkag2l6u9hDW10xkg_zyut0p_aF8reptYz_KgXBqR02MzHeFXKu9I4i91ra6iIjghU3Fx9jVlCj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91730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067694"/>
            <a:ext cx="1944216" cy="258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effectLst/>
                <a:latin typeface="Proxima Nova Rg"/>
                <a:ea typeface="Calibri"/>
              </a:rPr>
              <a:t>«Вектор «Наши друзья - профессионалы»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33240" y="987574"/>
            <a:ext cx="7876800" cy="367946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>
              <a:spcBef>
                <a:spcPts val="1417"/>
              </a:spcBef>
              <a:buNone/>
            </a:pPr>
            <a:r>
              <a:rPr lang="ru-RU" sz="1400" dirty="0">
                <a:latin typeface="Proxima Nova Rg"/>
                <a:ea typeface="Calibri"/>
              </a:rPr>
              <a:t>В</a:t>
            </a:r>
            <a:r>
              <a:rPr lang="ru-RU" sz="1400" dirty="0" smtClean="0">
                <a:effectLst/>
                <a:latin typeface="Proxima Nova Rg"/>
                <a:ea typeface="Calibri"/>
              </a:rPr>
              <a:t>стречи детей с профессионалами, направленные на расширение практических знаний и умений в области финансовой грамотности. Все мероприятия организованы в сотрудничестве с социальными партнерами: представители полиции, органов опеки и попечительства, прокуратуры, банков, налоговой службы пенсионного фонда</a:t>
            </a:r>
            <a:endParaRPr lang="ru-RU" sz="1400" b="0" u="none" strike="noStrike" dirty="0">
              <a:solidFill>
                <a:srgbClr val="000000"/>
              </a:solidFill>
              <a:uFillTx/>
              <a:latin typeface="Proxima Nova Rg"/>
              <a:ea typeface="Helvetica Neue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7694"/>
            <a:ext cx="2880320" cy="2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User\Desktop\aIvvndZcLuy8vTN8k-EYSsE5YOLjR8UYBUgU87z_7iPF0q6sQ_CbhxPVU1Fy9XSevPiGy4I_YrJMR5ZLkiTKE10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783"/>
            <a:ext cx="3245982" cy="24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effectLst/>
                <a:latin typeface="Proxima Nova Rg"/>
                <a:ea typeface="Calibri"/>
              </a:rPr>
              <a:t>«Вектор «Студия «</a:t>
            </a:r>
            <a:r>
              <a:rPr lang="ru-RU" b="1" dirty="0" err="1" smtClean="0">
                <a:effectLst/>
                <a:latin typeface="Proxima Nova Rg"/>
                <a:ea typeface="Calibri"/>
              </a:rPr>
              <a:t>Медиаволонтёрство</a:t>
            </a:r>
            <a:r>
              <a:rPr lang="ru-RU" b="1" dirty="0" smtClean="0">
                <a:effectLst/>
                <a:latin typeface="Proxima Nova Rg"/>
                <a:ea typeface="Calibri"/>
              </a:rPr>
              <a:t>»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33240" y="987574"/>
            <a:ext cx="7876800" cy="3679466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>
              <a:spcBef>
                <a:spcPts val="1417"/>
              </a:spcBef>
              <a:buNone/>
            </a:pPr>
            <a:r>
              <a:rPr lang="ru-RU" sz="1400" dirty="0">
                <a:latin typeface="Proxima Nova Rg"/>
                <a:ea typeface="Calibri"/>
              </a:rPr>
              <a:t>С</a:t>
            </a:r>
            <a:r>
              <a:rPr lang="ru-RU" sz="1400" dirty="0" smtClean="0">
                <a:effectLst/>
                <a:latin typeface="Proxima Nova Rg"/>
                <a:ea typeface="Calibri"/>
              </a:rPr>
              <a:t>оздание и распространение мультфильмов, буклетов, информационных листов, презентаций, видеосюжетов по вопросам финансовой грамотности. Все созданные </a:t>
            </a:r>
            <a:r>
              <a:rPr lang="ru-RU" sz="1400" dirty="0" err="1" smtClean="0">
                <a:effectLst/>
                <a:latin typeface="Proxima Nova Rg"/>
                <a:ea typeface="Calibri"/>
              </a:rPr>
              <a:t>медиапродукты</a:t>
            </a:r>
            <a:r>
              <a:rPr lang="ru-RU" sz="1400" dirty="0" smtClean="0">
                <a:effectLst/>
                <a:latin typeface="Proxima Nova Rg"/>
                <a:ea typeface="Calibri"/>
              </a:rPr>
              <a:t> размещаются в социальных сетях Интернет.</a:t>
            </a:r>
            <a:endParaRPr lang="ru-RU" sz="1400" b="0" u="none" strike="noStrike" dirty="0">
              <a:solidFill>
                <a:srgbClr val="000000"/>
              </a:solidFill>
              <a:uFillTx/>
              <a:latin typeface="Proxima Nova Rg"/>
              <a:ea typeface="Helvetica Neue"/>
            </a:endParaRPr>
          </a:p>
        </p:txBody>
      </p:sp>
      <p:pic>
        <p:nvPicPr>
          <p:cNvPr id="4098" name="Picture 2" descr="C:\Users\User\Desktop\ОМП Фин грамотность\2025\Публикация о медиаволонтерстве\Комикс МЧС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9662"/>
            <a:ext cx="2179778" cy="308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2026-04-15_11-02-2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81757"/>
            <a:ext cx="3622353" cy="207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84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effectLst/>
                <a:latin typeface="Proxima Nova Rg"/>
                <a:ea typeface="Calibri"/>
              </a:rPr>
              <a:t>«Вектор «Бизнес-проект - Детский взгляд»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11560" y="1203598"/>
            <a:ext cx="7876800" cy="34858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dirty="0" smtClean="0"/>
              <a:t>Конкурс</a:t>
            </a:r>
            <a:r>
              <a:rPr lang="ru-RU" sz="1400" dirty="0"/>
              <a:t>, </a:t>
            </a:r>
            <a:r>
              <a:rPr lang="ru-RU" sz="1400" dirty="0" smtClean="0"/>
              <a:t>направленный </a:t>
            </a:r>
            <a:r>
              <a:rPr lang="ru-RU" sz="1400" dirty="0"/>
              <a:t>на повышение знаний и умений детей в области создания </a:t>
            </a:r>
            <a:endParaRPr lang="ru-RU" sz="1400" dirty="0" smtClean="0"/>
          </a:p>
          <a:p>
            <a:r>
              <a:rPr lang="ru-RU" sz="1400" dirty="0" smtClean="0"/>
              <a:t>бизнес-проектов</a:t>
            </a:r>
            <a:r>
              <a:rPr lang="ru-RU" sz="1400" dirty="0"/>
              <a:t>.</a:t>
            </a:r>
          </a:p>
        </p:txBody>
      </p:sp>
      <p:pic>
        <p:nvPicPr>
          <p:cNvPr id="5122" name="Picture 2" descr="C:\Users\User\Downloads\2026-04-15_11-06-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7654"/>
            <a:ext cx="3437094" cy="277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C:\Users\User\Desktop\ОМП Фин грамотность\2025\Проект пресс-релиза о конкурсе метод разработок\2025-11-06_08-46-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851671"/>
            <a:ext cx="3528392" cy="195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90" y="3446115"/>
            <a:ext cx="1131590" cy="113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4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latin typeface="Proxima Nova Rg"/>
                <a:ea typeface="Helvetica Neue Medium"/>
              </a:rPr>
              <a:t>Областные мероприятия для детей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33240" y="1131590"/>
            <a:ext cx="7876800" cy="353545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Noto Sans"/>
              </a:rPr>
              <a:t>областной образовательный проект 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Noto Sans"/>
              </a:rPr>
              <a:t>ФинКвест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Noto Sans"/>
              </a:rPr>
              <a:t> «Город денег»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Noto Sans"/>
              </a:rPr>
              <a:t>- </a:t>
            </a:r>
            <a:r>
              <a:rPr lang="ru-RU" sz="1400" dirty="0" smtClean="0">
                <a:solidFill>
                  <a:srgbClr val="1A1A1A"/>
                </a:solidFill>
                <a:effectLst/>
                <a:latin typeface="Proxima Nova Rg"/>
                <a:ea typeface="Times New Roman"/>
                <a:cs typeface="Noto Sans"/>
              </a:rPr>
              <a:t>областной конкурс плакатов «Дружу с финансами»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1A1A1A"/>
                </a:solidFill>
                <a:effectLst/>
                <a:latin typeface="Proxima Nova Rg"/>
                <a:ea typeface="Times New Roman"/>
                <a:cs typeface="Noto Sans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областной марафон «Финансовый ринг»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-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Noto Sans"/>
              </a:rPr>
              <a:t>единые занятия «Деньги в нашей жизни» с приглашением гостей-профессионалов.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endParaRPr lang="ru-RU" sz="12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11710"/>
            <a:ext cx="4387353" cy="191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User\Desktop\Вступление на Общественном совете 11.12.2025\Фото\Дружу с финансами\1    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11710"/>
            <a:ext cx="3470179" cy="247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59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123478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latin typeface="Proxima Nova Rg"/>
                <a:ea typeface="Helvetica Neue Medium"/>
              </a:rPr>
              <a:t>«Вектор «Опыт – специалистам» </a:t>
            </a:r>
            <a:br>
              <a:rPr lang="ru-RU" b="1" dirty="0" smtClean="0">
                <a:latin typeface="Proxima Nova Rg"/>
                <a:ea typeface="Helvetica Neue Medium"/>
              </a:rPr>
            </a:br>
            <a:r>
              <a:rPr lang="ru-RU" b="1" dirty="0" smtClean="0">
                <a:latin typeface="Proxima Nova Rg"/>
                <a:ea typeface="Helvetica Neue Medium"/>
              </a:rPr>
              <a:t>Областные мероприятия для специалистов </a:t>
            </a:r>
            <a:br>
              <a:rPr lang="ru-RU" b="1" dirty="0" smtClean="0">
                <a:latin typeface="Proxima Nova Rg"/>
                <a:ea typeface="Helvetica Neue Medium"/>
              </a:rPr>
            </a:br>
            <a:r>
              <a:rPr lang="ru-RU" b="1" dirty="0" smtClean="0">
                <a:latin typeface="Proxima Nova Rg"/>
                <a:ea typeface="Helvetica Neue Medium"/>
              </a:rPr>
              <a:t>социальной сферы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33240" y="1059582"/>
            <a:ext cx="7876800" cy="3607458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- проводятся 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стажировочные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 мероприятия (в том числе в онлайн-формате) по обмену практическим опытом  работы, индивидуальные консультации;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организован областной конкурс методических разработок мероприятий для детей «Путь 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Noto Sans"/>
              </a:rPr>
              <a:t>к успеху», призванный содействовать профессиональному развитию специалистов организаций в вопросах финансовой грамотности детей.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Noto Sans"/>
            </a:endParaRPr>
          </a:p>
          <a:p>
            <a:endParaRPr lang="ru-RU" sz="1200" dirty="0"/>
          </a:p>
        </p:txBody>
      </p:sp>
      <p:pic>
        <p:nvPicPr>
          <p:cNvPr id="6" name="Picture 2" descr="C:\Users\User\Desktop\Вступление на Общественном совете 11.12.2025\Фото\2025-12-04_13-22-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83718"/>
            <a:ext cx="3951017" cy="220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kyucpNxrC43-UP_pRfZZzxQeDEoXW46nL1O32A48CqySqVmHSvoIrxPa63mibJry6dlOcW1w6GeSnCNgcuyfmID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08347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4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 idx="4294967295"/>
          </p:nvPr>
        </p:nvSpPr>
        <p:spPr>
          <a:xfrm>
            <a:off x="633240" y="383040"/>
            <a:ext cx="6887880" cy="682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</a:pPr>
            <a:r>
              <a:rPr lang="ru-RU" b="1" dirty="0" smtClean="0">
                <a:latin typeface="Proxima Nova Rg"/>
                <a:ea typeface="Helvetica Neue Medium"/>
              </a:rPr>
              <a:t>Достигнутые результаты</a:t>
            </a:r>
            <a:endParaRPr lang="ru-RU" sz="1800" b="1" u="none" strike="noStrike" dirty="0">
              <a:solidFill>
                <a:srgbClr val="000000"/>
              </a:solidFill>
              <a:uFillTx/>
              <a:latin typeface="Proxima Nova Rg"/>
              <a:ea typeface="Helvetica Neue Medium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idx="4294967295"/>
          </p:nvPr>
        </p:nvSpPr>
        <p:spPr>
          <a:xfrm>
            <a:off x="633240" y="915566"/>
            <a:ext cx="7876800" cy="375147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lvl="0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- ежегодно циклами специальных занятий охвачено до 100 воспитанников центра помощи детям, а также детей из семей, находящихся в трудной жизненной ситуации Великоустюгского муниципального округа;</a:t>
            </a:r>
          </a:p>
          <a:p>
            <a:pPr lvl="0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- ежегодно до 300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Calibri"/>
                <a:cs typeface="Symbol"/>
              </a:rPr>
              <a:t>воспитанников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imes New Roman"/>
                <a:cs typeface="Symbol"/>
              </a:rPr>
              <a:t>специализированных учреждений  для несовершеннолетних, нуждающихся в социальной реабилитации, Вологодской области принимают участие в информационно-просветительских мероприятиях;</a:t>
            </a:r>
            <a:endParaRPr lang="ru-RU" sz="1400" dirty="0" smtClean="0">
              <a:solidFill>
                <a:srgbClr val="000000"/>
              </a:solidFill>
              <a:effectLst/>
              <a:latin typeface="Proxima Nova Rg"/>
              <a:ea typeface="Tahoma"/>
              <a:cs typeface="Symbol"/>
            </a:endParaRPr>
          </a:p>
          <a:p>
            <a:pPr lvl="0" algn="just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- у  100% детей-участников повысился уровень 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сформированности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 навыков  обращения с деньгами, правильного отношения к финансовым ресурсам и их целевому предназначению, дети умеют демонстрировать навыки 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самопрезентации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Proxima Nova Rg"/>
                <a:ea typeface="Tahoma"/>
                <a:cs typeface="Symbol"/>
              </a:rPr>
              <a:t>, организаторские и коммуникативные навыки;</a:t>
            </a:r>
          </a:p>
        </p:txBody>
      </p:sp>
      <p:pic>
        <p:nvPicPr>
          <p:cNvPr id="7" name="Picture 3" descr="C:\Users\User\Desktop\Вступление на Общественном совете 11.12.2025\Фото\Фото финансовый ринг\8_k4uwrnQ-W5AjHRzIhToSIFG_vVtFOf8rsFOLvxudwih31OxlWJ_OAW2r_JF6Mb3I6LmBO5mzZ6Xa7Pw6AgKUW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931790"/>
            <a:ext cx="3041482" cy="173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ceHolder 2"/>
          <p:cNvSpPr txBox="1">
            <a:spLocks/>
          </p:cNvSpPr>
          <p:nvPr/>
        </p:nvSpPr>
        <p:spPr>
          <a:xfrm>
            <a:off x="611560" y="3075806"/>
            <a:ext cx="4320480" cy="1951274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/>
          <a:p>
            <a:pPr algn="just"/>
            <a:r>
              <a:rPr lang="ru-RU" sz="1400" dirty="0" smtClean="0">
                <a:latin typeface="Proxima Nova Rg"/>
                <a:ea typeface="Tahoma"/>
              </a:rPr>
              <a:t>- ежегодно порядка 70 специалистов сферы социального обслуживания Вологодской области повышают профессиональную компетенцию в области повышения финансовой грамотности детей, нуждающихся в поддержке государства.</a:t>
            </a:r>
            <a:endParaRPr lang="ru-RU" sz="1400" dirty="0">
              <a:latin typeface="Proxima Nova Rg"/>
            </a:endParaRPr>
          </a:p>
        </p:txBody>
      </p:sp>
    </p:spTree>
    <p:extLst>
      <p:ext uri="{BB962C8B-B14F-4D97-AF65-F5344CB8AC3E}">
        <p14:creationId xmlns:p14="http://schemas.microsoft.com/office/powerpoint/2010/main" val="152406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</TotalTime>
  <Words>463</Words>
  <Application>Microsoft Office PowerPoint</Application>
  <PresentationFormat>Экран (16:9)</PresentationFormat>
  <Paragraphs>32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White</vt:lpstr>
      <vt:lpstr>White</vt:lpstr>
      <vt:lpstr>White</vt:lpstr>
      <vt:lpstr>White</vt:lpstr>
      <vt:lpstr>White</vt:lpstr>
      <vt:lpstr>White</vt:lpstr>
      <vt:lpstr>White</vt:lpstr>
      <vt:lpstr>White</vt:lpstr>
      <vt:lpstr>White</vt:lpstr>
      <vt:lpstr>Практика «Вектор – предприниматель!»  по повышению финансовой грамотности детей, нуждающихся в поддержке государства</vt:lpstr>
      <vt:lpstr>Практика «Вектор – предприниматель!»</vt:lpstr>
      <vt:lpstr>«Вектор «Старт – предприниматель»</vt:lpstr>
      <vt:lpstr>«Вектор «Наши друзья - профессионалы»</vt:lpstr>
      <vt:lpstr>«Вектор «Студия «Медиаволонтёрство»</vt:lpstr>
      <vt:lpstr>«Вектор «Бизнес-проект - Детский взгляд»</vt:lpstr>
      <vt:lpstr>Областные мероприятия для детей</vt:lpstr>
      <vt:lpstr>«Вектор «Опыт – специалистам»  Областные мероприятия для специалистов  социальной сферы</vt:lpstr>
      <vt:lpstr>Достигнутые результаты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Насибуллина София Хаммятовна</dc:creator>
  <dc:description/>
  <cp:lastModifiedBy>Шаркунова Карина Алексеевна</cp:lastModifiedBy>
  <cp:revision>91</cp:revision>
  <cp:lastPrinted>2026-03-26T14:26:31Z</cp:lastPrinted>
  <dcterms:modified xsi:type="dcterms:W3CDTF">2026-04-21T07:56:17Z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(16:9)</vt:lpwstr>
  </property>
  <property fmtid="{D5CDD505-2E9C-101B-9397-08002B2CF9AE}" pid="4" name="Slides">
    <vt:i4>4</vt:i4>
  </property>
  <property fmtid="{D5CDD505-2E9C-101B-9397-08002B2CF9AE}" pid="5" name="_AdHocReviewCycleID">
    <vt:i4>1433657159</vt:i4>
  </property>
  <property fmtid="{D5CDD505-2E9C-101B-9397-08002B2CF9AE}" pid="6" name="_AuthorEmail">
    <vt:lpwstr>Kuznetsova@nifi.ru</vt:lpwstr>
  </property>
  <property fmtid="{D5CDD505-2E9C-101B-9397-08002B2CF9AE}" pid="7" name="_AuthorEmailDisplayName">
    <vt:lpwstr>Кузнецова Мария Геннадьевна</vt:lpwstr>
  </property>
  <property fmtid="{D5CDD505-2E9C-101B-9397-08002B2CF9AE}" pid="8" name="_EmailSubject">
    <vt:lpwstr>Пописанное письмо</vt:lpwstr>
  </property>
  <property fmtid="{D5CDD505-2E9C-101B-9397-08002B2CF9AE}" pid="9" name="_NewReviewCycle">
    <vt:lpwstr/>
  </property>
</Properties>
</file>