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2" r:id="rId4"/>
    <p:sldId id="301" r:id="rId5"/>
    <p:sldId id="299" r:id="rId6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Стратегия" id="{21FAB6A8-B6F7-854C-8B0F-B72A1A654E92}">
          <p14:sldIdLst>
            <p14:sldId id="256"/>
            <p14:sldId id="259"/>
            <p14:sldId id="262"/>
            <p14:sldId id="301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214" userDrawn="1">
          <p15:clr>
            <a:srgbClr val="A4A3A4"/>
          </p15:clr>
        </p15:guide>
        <p15:guide id="4" pos="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B00"/>
    <a:srgbClr val="B9BDC0"/>
    <a:srgbClr val="009655"/>
    <a:srgbClr val="01509F"/>
    <a:srgbClr val="F07D00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8"/>
    <p:restoredTop sz="96404" autoAdjust="0"/>
  </p:normalViewPr>
  <p:slideViewPr>
    <p:cSldViewPr snapToGrid="0" snapToObjects="1" showGuides="1">
      <p:cViewPr varScale="1">
        <p:scale>
          <a:sx n="142" d="100"/>
          <a:sy n="142" d="100"/>
        </p:scale>
        <p:origin x="600" y="120"/>
      </p:cViewPr>
      <p:guideLst>
        <p:guide orient="horz" pos="214"/>
        <p:guide pos="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68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/>
              <a:t>В «В» может быть нужно «образовательного сообщества»?</a:t>
            </a:r>
          </a:p>
          <a:p>
            <a:pPr marL="457200" indent="-457200">
              <a:buAutoNum type="arabicPeriod"/>
            </a:pPr>
            <a:r>
              <a:rPr lang="ru-RU" dirty="0"/>
              <a:t>«С» – в конце не хватает слова «населения»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1749341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 пункт. Хочется поменять местами – внедрение и актуализация</a:t>
            </a:r>
          </a:p>
          <a:p>
            <a:r>
              <a:rPr lang="ru-RU" dirty="0"/>
              <a:t>2 пункт. Не понятно про разработку ПО </a:t>
            </a:r>
            <a:r>
              <a:rPr lang="ru-RU" dirty="0" err="1"/>
              <a:t>по</a:t>
            </a:r>
            <a:r>
              <a:rPr lang="ru-RU" dirty="0"/>
              <a:t> финансовой грамотности</a:t>
            </a:r>
          </a:p>
          <a:p>
            <a:r>
              <a:rPr lang="ru-RU" dirty="0"/>
              <a:t>3 пункт.  1 и 2 пункт можно объединить. </a:t>
            </a:r>
          </a:p>
          <a:p>
            <a:r>
              <a:rPr lang="ru-RU" dirty="0"/>
              <a:t>«в области раскрытия информации о финансовых услугах»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35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947745" y="3834742"/>
            <a:ext cx="6350681" cy="1142611"/>
          </a:xfrm>
        </p:spPr>
        <p:txBody>
          <a:bodyPr>
            <a:noAutofit/>
          </a:bodyPr>
          <a:lstStyle/>
          <a:p>
            <a:r>
              <a:rPr lang="ru-RU" sz="1100" dirty="0">
                <a:solidFill>
                  <a:schemeClr val="tx1"/>
                </a:solidFill>
                <a:latin typeface="Proxima Nova "/>
                <a:ea typeface="Arial"/>
                <a:cs typeface="Arial"/>
              </a:rPr>
              <a:t>Направление практики: </a:t>
            </a:r>
            <a:r>
              <a:rPr lang="ru-RU" sz="1100" b="0" dirty="0">
                <a:solidFill>
                  <a:schemeClr val="tx1"/>
                </a:solidFill>
                <a:latin typeface="Proxima Nova "/>
                <a:ea typeface="Arial"/>
                <a:cs typeface="Arial"/>
              </a:rPr>
              <a:t>специальные проекты со СМИ, </a:t>
            </a:r>
            <a:r>
              <a:rPr lang="ru-RU" sz="1100" b="0" dirty="0" err="1">
                <a:solidFill>
                  <a:schemeClr val="tx1"/>
                </a:solidFill>
                <a:latin typeface="Proxima Nova "/>
                <a:ea typeface="Arial"/>
                <a:cs typeface="Arial"/>
              </a:rPr>
              <a:t>блогерами</a:t>
            </a:r>
            <a:r>
              <a:rPr lang="ru-RU" sz="1100" b="0" dirty="0">
                <a:solidFill>
                  <a:schemeClr val="tx1"/>
                </a:solidFill>
                <a:latin typeface="Proxima Nova "/>
                <a:ea typeface="Arial"/>
                <a:cs typeface="Arial"/>
              </a:rPr>
              <a:t> и в социальных сетях</a:t>
            </a:r>
          </a:p>
          <a:p>
            <a:r>
              <a:rPr lang="ru-RU" sz="1100" dirty="0">
                <a:solidFill>
                  <a:schemeClr val="tx1"/>
                </a:solidFill>
                <a:latin typeface="Proxima Nova "/>
                <a:ea typeface="Arial"/>
                <a:cs typeface="Arial"/>
              </a:rPr>
              <a:t>Наименование субъекта: </a:t>
            </a:r>
            <a:r>
              <a:rPr lang="ru-RU" sz="1100" b="0" dirty="0">
                <a:solidFill>
                  <a:schemeClr val="tx1"/>
                </a:solidFill>
                <a:latin typeface="Proxima Nova "/>
                <a:ea typeface="Arial"/>
                <a:cs typeface="Arial"/>
              </a:rPr>
              <a:t>Сахалинская область  </a:t>
            </a:r>
          </a:p>
          <a:p>
            <a:r>
              <a:rPr lang="ru-RU" sz="1100" dirty="0">
                <a:solidFill>
                  <a:schemeClr val="tx1"/>
                </a:solidFill>
                <a:latin typeface="Proxima Nova "/>
                <a:ea typeface="Arial"/>
                <a:cs typeface="Arial"/>
              </a:rPr>
              <a:t>Автор практики: </a:t>
            </a:r>
            <a:r>
              <a:rPr lang="ru-RU" sz="1100" b="0" dirty="0">
                <a:solidFill>
                  <a:schemeClr val="tx1"/>
                </a:solidFill>
                <a:latin typeface="Proxima Nova "/>
                <a:ea typeface="Arial"/>
                <a:cs typeface="Arial"/>
              </a:rPr>
              <a:t>Отделение Банка России по Сахалинской области (</a:t>
            </a:r>
            <a:r>
              <a:rPr lang="ru-RU" sz="1100" b="0" dirty="0" err="1">
                <a:solidFill>
                  <a:schemeClr val="tx1"/>
                </a:solidFill>
                <a:latin typeface="Proxima Nova "/>
                <a:ea typeface="Arial"/>
                <a:cs typeface="Arial"/>
              </a:rPr>
              <a:t>Когут</a:t>
            </a:r>
            <a:r>
              <a:rPr lang="ru-RU" sz="1100" b="0" dirty="0">
                <a:solidFill>
                  <a:schemeClr val="tx1"/>
                </a:solidFill>
                <a:latin typeface="Proxima Nova "/>
                <a:ea typeface="Arial"/>
                <a:cs typeface="Arial"/>
              </a:rPr>
              <a:t> Иван Михайлович – заместитель управляющего – начальник экономического отдела Отделения Банка России </a:t>
            </a:r>
            <a:r>
              <a:rPr lang="ru-RU" sz="1100" b="0" dirty="0" smtClean="0">
                <a:solidFill>
                  <a:schemeClr val="tx1"/>
                </a:solidFill>
                <a:latin typeface="Proxima Nova "/>
                <a:ea typeface="Arial"/>
                <a:cs typeface="Arial"/>
              </a:rPr>
              <a:t>по </a:t>
            </a:r>
            <a:r>
              <a:rPr lang="ru-RU" sz="1100" b="0" dirty="0">
                <a:solidFill>
                  <a:schemeClr val="tx1"/>
                </a:solidFill>
                <a:latin typeface="Proxima Nova "/>
                <a:ea typeface="Arial"/>
                <a:cs typeface="Arial"/>
              </a:rPr>
              <a:t>Сахалинской области), Региональный Центр «Мой бизнес»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06" y="1427357"/>
            <a:ext cx="6707520" cy="1185166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Proxima Nova "/>
                <a:ea typeface="Proxima Nova Rg"/>
                <a:cs typeface="Proxima Nova Rg"/>
              </a:rPr>
              <a:t>РАЗДЕЛ «ФИНАНСОВАЯ ГРАМОТНОСТЬ </a:t>
            </a:r>
            <a:r>
              <a:rPr lang="en-US" sz="2200" dirty="0" smtClean="0">
                <a:latin typeface="Proxima Nova Rg" panose="02000506030000020004"/>
                <a:ea typeface="Proxima Nova Rg"/>
                <a:cs typeface="Proxima Nova Rg"/>
              </a:rPr>
              <a:t/>
            </a:r>
            <a:br>
              <a:rPr lang="en-US" sz="2200" dirty="0" smtClean="0">
                <a:latin typeface="Proxima Nova Rg" panose="02000506030000020004"/>
                <a:ea typeface="Proxima Nova Rg"/>
                <a:cs typeface="Proxima Nova Rg"/>
              </a:rPr>
            </a:br>
            <a:r>
              <a:rPr lang="ru-RU" sz="2200" dirty="0" smtClean="0">
                <a:latin typeface="Proxima Nova "/>
                <a:ea typeface="Proxima Nova Rg"/>
                <a:cs typeface="Proxima Nova Rg"/>
              </a:rPr>
              <a:t>ДЛЯ БИЗНЕСА И НЕ ТОЛЬКО!» НА САЙТЕ РЕГИОНАЛЬНОГО ЦЕНТРА «МОЙ БИЗНЕС»</a:t>
            </a:r>
            <a:endParaRPr lang="ru-RU" sz="2200" dirty="0">
              <a:latin typeface="Proxima Nova 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526082"/>
            <a:ext cx="1360129" cy="3421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122" y="503337"/>
            <a:ext cx="826913" cy="369598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138241" y="406701"/>
            <a:ext cx="1436490" cy="486554"/>
            <a:chOff x="2890543" y="403029"/>
            <a:chExt cx="1343432" cy="45503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" t="28219" r="7203" b="12975"/>
            <a:stretch/>
          </p:blipFill>
          <p:spPr>
            <a:xfrm>
              <a:off x="2890543" y="485368"/>
              <a:ext cx="1269759" cy="372695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3687936" y="403029"/>
              <a:ext cx="546039" cy="186347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83" y="326629"/>
            <a:ext cx="1019554" cy="7210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92" y="491478"/>
            <a:ext cx="836480" cy="63154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Прямоугольник"/>
          <p:cNvSpPr/>
          <p:nvPr/>
        </p:nvSpPr>
        <p:spPr>
          <a:xfrm>
            <a:off x="645795" y="4234815"/>
            <a:ext cx="732739" cy="49536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E4C79-6208-2C46-9C0D-E9E0FCED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26" y="630073"/>
            <a:ext cx="2587462" cy="709995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009655"/>
                </a:solidFill>
              </a:rPr>
              <a:t>ЦЕЛЬ ПРОЕКТА</a:t>
            </a:r>
            <a:endParaRPr lang="ru-RU" sz="1400" dirty="0">
              <a:solidFill>
                <a:srgbClr val="009655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F9D61A-6872-D745-A166-AC8F2F957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26" y="1037582"/>
            <a:ext cx="3858784" cy="113955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ru-RU" dirty="0">
                <a:latin typeface="Proxima Nova "/>
                <a:ea typeface="Arial"/>
                <a:cs typeface="Arial"/>
              </a:rPr>
              <a:t>Повышение финансовой грамотности субъектов малого и среднего предпринимательства и </a:t>
            </a:r>
            <a:r>
              <a:rPr lang="ru-RU" dirty="0" err="1">
                <a:latin typeface="Proxima Nova "/>
                <a:ea typeface="Arial"/>
                <a:cs typeface="Arial"/>
              </a:rPr>
              <a:t>самозанятых</a:t>
            </a:r>
            <a:r>
              <a:rPr lang="ru-RU" dirty="0">
                <a:latin typeface="Proxima Nova "/>
              </a:rPr>
              <a:t>, содействие развитию финансовой культуры бизнес-среды для обеспечения финансовой устойчивости и увеличения рентабельности бизнеса, а также повышение финансовой грамотности </a:t>
            </a:r>
            <a:r>
              <a:rPr lang="ru-RU" dirty="0">
                <a:solidFill>
                  <a:schemeClr val="tx1"/>
                </a:solidFill>
                <a:latin typeface="Proxima Nova "/>
              </a:rPr>
              <a:t>различных целевых </a:t>
            </a:r>
            <a:r>
              <a:rPr lang="ru-RU" dirty="0" smtClean="0">
                <a:solidFill>
                  <a:schemeClr val="tx1"/>
                </a:solidFill>
                <a:latin typeface="Proxima Nova "/>
              </a:rPr>
              <a:t>аудиторий.</a:t>
            </a:r>
            <a:endParaRPr lang="ru-RU" dirty="0">
              <a:latin typeface="Proxima Nova "/>
              <a:ea typeface="Arial"/>
              <a:cs typeface="Arial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5D9E1B87-FCD5-7E41-AD45-36C5B45C3E0D}"/>
              </a:ext>
            </a:extLst>
          </p:cNvPr>
          <p:cNvSpPr txBox="1">
            <a:spLocks/>
          </p:cNvSpPr>
          <p:nvPr/>
        </p:nvSpPr>
        <p:spPr>
          <a:xfrm>
            <a:off x="5044303" y="2545998"/>
            <a:ext cx="2587462" cy="709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400" dirty="0" smtClean="0"/>
              <a:t>ЦЕЛЕВАЯ АУДИТОРИЯ</a:t>
            </a:r>
            <a:endParaRPr lang="ru-RU" sz="1400" dirty="0"/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DAB44ED1-7871-4E46-A0EF-7F0623E447F0}"/>
              </a:ext>
            </a:extLst>
          </p:cNvPr>
          <p:cNvSpPr txBox="1">
            <a:spLocks/>
          </p:cNvSpPr>
          <p:nvPr/>
        </p:nvSpPr>
        <p:spPr>
          <a:xfrm>
            <a:off x="5096557" y="3000616"/>
            <a:ext cx="476657" cy="47657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6DDE5AD8-C229-EF41-9253-0FC2612F8422}"/>
              </a:ext>
            </a:extLst>
          </p:cNvPr>
          <p:cNvSpPr txBox="1">
            <a:spLocks/>
          </p:cNvSpPr>
          <p:nvPr/>
        </p:nvSpPr>
        <p:spPr>
          <a:xfrm>
            <a:off x="5096557" y="3616515"/>
            <a:ext cx="476657" cy="47657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2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8ED195D1-1AE0-7C4A-AE5B-0F807E46C46C}"/>
              </a:ext>
            </a:extLst>
          </p:cNvPr>
          <p:cNvSpPr txBox="1">
            <a:spLocks/>
          </p:cNvSpPr>
          <p:nvPr/>
        </p:nvSpPr>
        <p:spPr>
          <a:xfrm>
            <a:off x="5096557" y="4234451"/>
            <a:ext cx="476657" cy="47657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12073" y="3102711"/>
            <a:ext cx="3202473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Proxima Nova "/>
                <a:ea typeface="Arial"/>
                <a:cs typeface="Arial"/>
              </a:rPr>
              <a:t>Субъекты МСП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12074" y="3718610"/>
            <a:ext cx="3115067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chemeClr val="tx1"/>
                </a:solidFill>
                <a:latin typeface="Proxima Nova "/>
                <a:ea typeface="Arial"/>
                <a:cs typeface="Arial"/>
              </a:rPr>
              <a:t>Самозанятые</a:t>
            </a:r>
            <a:endParaRPr lang="ru-RU" dirty="0">
              <a:solidFill>
                <a:schemeClr val="tx1"/>
              </a:solidFill>
              <a:latin typeface="Proxima Nova "/>
              <a:ea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12074" y="4240747"/>
            <a:ext cx="2994044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Proxima Nova "/>
                <a:ea typeface="Arial"/>
                <a:cs typeface="Arial"/>
              </a:rPr>
              <a:t>Экономически активное </a:t>
            </a:r>
            <a:endParaRPr lang="ru-RU" dirty="0" smtClean="0">
              <a:solidFill>
                <a:schemeClr val="tx1"/>
              </a:solidFill>
              <a:latin typeface="Proxima Nova "/>
              <a:ea typeface="Arial"/>
              <a:cs typeface="Arial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Proxima Nova "/>
                <a:ea typeface="Arial"/>
                <a:cs typeface="Arial"/>
              </a:rPr>
              <a:t>население</a:t>
            </a:r>
            <a:endParaRPr lang="ru-RU" dirty="0">
              <a:solidFill>
                <a:schemeClr val="tx1"/>
              </a:solidFill>
              <a:latin typeface="Proxima Nova "/>
              <a:ea typeface="Arial"/>
              <a:cs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" t="692" r="2659" b="2354"/>
          <a:stretch/>
        </p:blipFill>
        <p:spPr>
          <a:xfrm>
            <a:off x="645794" y="2316478"/>
            <a:ext cx="3813571" cy="2441531"/>
          </a:xfrm>
          <a:prstGeom prst="rect">
            <a:avLst/>
          </a:prstGeom>
          <a:ln w="19050">
            <a:solidFill>
              <a:srgbClr val="B9BDC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302" y="472552"/>
            <a:ext cx="1983515" cy="19835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Прямоугольник"/>
          <p:cNvSpPr/>
          <p:nvPr/>
        </p:nvSpPr>
        <p:spPr>
          <a:xfrm>
            <a:off x="5005976" y="603022"/>
            <a:ext cx="1118946" cy="4860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20" name="Прямоугольник"/>
          <p:cNvSpPr/>
          <p:nvPr/>
        </p:nvSpPr>
        <p:spPr>
          <a:xfrm>
            <a:off x="4804857" y="678682"/>
            <a:ext cx="1341361" cy="334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383A6-1271-8B42-9547-3E0A09ED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75" y="799665"/>
            <a:ext cx="6888265" cy="682727"/>
          </a:xfrm>
        </p:spPr>
        <p:txBody>
          <a:bodyPr/>
          <a:lstStyle/>
          <a:p>
            <a:r>
              <a:rPr lang="ru-RU" dirty="0" smtClean="0"/>
              <a:t>ДОСТИГНУТЫЕ РЕЗУЛЬТАТЫ ПРОЕКТА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359964"/>
            <a:ext cx="1309914" cy="3295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5758" y="1174788"/>
            <a:ext cx="10951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600" dirty="0">
                <a:solidFill>
                  <a:srgbClr val="F07B00"/>
                </a:solidFill>
                <a:latin typeface="Proxima Nova "/>
                <a:ea typeface="Arial"/>
                <a:cs typeface="Arial"/>
              </a:rPr>
              <a:t>2023 год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17075" y="1166308"/>
            <a:ext cx="10951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600" dirty="0" smtClean="0">
                <a:solidFill>
                  <a:srgbClr val="F07B00"/>
                </a:solidFill>
                <a:latin typeface="Proxima Nova "/>
                <a:ea typeface="Arial"/>
                <a:cs typeface="Arial"/>
              </a:rPr>
              <a:t>2025 </a:t>
            </a:r>
            <a:r>
              <a:rPr lang="ru-RU" sz="1600" dirty="0">
                <a:solidFill>
                  <a:srgbClr val="F07B00"/>
                </a:solidFill>
                <a:latin typeface="Proxima Nova "/>
                <a:ea typeface="Arial"/>
                <a:cs typeface="Arial"/>
              </a:rPr>
              <a:t>год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91051" y="1157911"/>
            <a:ext cx="28376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600" dirty="0" smtClean="0">
                <a:solidFill>
                  <a:srgbClr val="F07B00"/>
                </a:solidFill>
                <a:latin typeface="Proxima Nova "/>
                <a:ea typeface="Arial"/>
                <a:cs typeface="Arial"/>
              </a:rPr>
              <a:t>За период 2023-2025 годы</a:t>
            </a:r>
            <a:endParaRPr lang="ru-RU" sz="1600" dirty="0">
              <a:solidFill>
                <a:srgbClr val="F07B00"/>
              </a:solidFill>
              <a:latin typeface="Proxima Nova "/>
              <a:ea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5759" y="1595782"/>
            <a:ext cx="20013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000" b="0" dirty="0">
                <a:latin typeface="Proxima Nova "/>
              </a:rPr>
              <a:t>Проект реализуется </a:t>
            </a:r>
            <a:endParaRPr lang="en-US" sz="1000" b="0" dirty="0" smtClean="0">
              <a:latin typeface="Proxima Nova "/>
            </a:endParaRPr>
          </a:p>
          <a:p>
            <a:pPr algn="l"/>
            <a:r>
              <a:rPr lang="ru-RU" sz="1000" b="0" dirty="0" smtClean="0">
                <a:latin typeface="Proxima Nova "/>
              </a:rPr>
              <a:t>с </a:t>
            </a:r>
            <a:r>
              <a:rPr lang="ru-RU" sz="1000" b="0" dirty="0">
                <a:latin typeface="Proxima Nova "/>
              </a:rPr>
              <a:t>2023 года по настоящее время.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717075" y="1595782"/>
            <a:ext cx="28099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1000" b="0" dirty="0"/>
              <a:t>Расширена тематика для взрослого населения на тему личных и семейных финансов. Осуществляется регулярное наполнение разделов. За 2025 год количество посетителей составило порядка </a:t>
            </a:r>
            <a:r>
              <a:rPr lang="ru-RU" sz="1000" dirty="0"/>
              <a:t>50 тысяч</a:t>
            </a:r>
            <a:r>
              <a:rPr lang="ru-RU" sz="1000" b="0" dirty="0"/>
              <a:t>, количество просмотров </a:t>
            </a:r>
            <a:r>
              <a:rPr lang="ru-RU" sz="1000" b="0" dirty="0" smtClean="0"/>
              <a:t>– </a:t>
            </a:r>
            <a:r>
              <a:rPr lang="ru-RU" sz="1000" dirty="0"/>
              <a:t>более 130 тысяч.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99760" y="1595782"/>
            <a:ext cx="2477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000" b="0" dirty="0"/>
              <a:t>Количество посетителей составило </a:t>
            </a:r>
            <a:r>
              <a:rPr lang="ru-RU" sz="1000" dirty="0"/>
              <a:t>почти 240 тысяч</a:t>
            </a:r>
            <a:r>
              <a:rPr lang="ru-RU" sz="1000" b="0" dirty="0"/>
              <a:t>, количество просмотров – </a:t>
            </a:r>
            <a:r>
              <a:rPr lang="ru-RU" sz="1000" dirty="0" smtClean="0"/>
              <a:t>более </a:t>
            </a:r>
            <a:r>
              <a:rPr lang="ru-RU" sz="1000" dirty="0"/>
              <a:t>560 тысяч.</a:t>
            </a:r>
          </a:p>
          <a:p>
            <a:pPr algn="l"/>
            <a:endParaRPr lang="ru-RU" sz="1000" b="0" dirty="0">
              <a:solidFill>
                <a:srgbClr val="3D3D3B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98875" y="1522051"/>
            <a:ext cx="7639731" cy="0"/>
          </a:xfrm>
          <a:prstGeom prst="line">
            <a:avLst/>
          </a:prstGeom>
          <a:noFill/>
          <a:ln w="9525" cap="flat">
            <a:solidFill>
              <a:srgbClr val="F07B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Прямоугольник 23"/>
          <p:cNvSpPr/>
          <p:nvPr/>
        </p:nvSpPr>
        <p:spPr>
          <a:xfrm>
            <a:off x="715758" y="2958729"/>
            <a:ext cx="3038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400" dirty="0" smtClean="0">
                <a:solidFill>
                  <a:srgbClr val="F07B00"/>
                </a:solidFill>
                <a:latin typeface="Proxima Nova "/>
                <a:ea typeface="Arial"/>
                <a:cs typeface="Arial"/>
              </a:rPr>
              <a:t>АКТУАЛЬНЫЕ ТЕМЫ РАЗДЕЛА:</a:t>
            </a:r>
            <a:endParaRPr lang="ru-RU" sz="1400" dirty="0">
              <a:solidFill>
                <a:srgbClr val="F07B00"/>
              </a:solidFill>
              <a:latin typeface="Proxima Nova "/>
              <a:ea typeface="Arial"/>
              <a:cs typeface="Arial"/>
            </a:endParaRPr>
          </a:p>
        </p:txBody>
      </p:sp>
      <p:pic>
        <p:nvPicPr>
          <p:cNvPr id="27" name="Picture 84"/>
          <p:cNvPicPr/>
          <p:nvPr/>
        </p:nvPicPr>
        <p:blipFill>
          <a:blip r:embed="rId4"/>
          <a:stretch/>
        </p:blipFill>
        <p:spPr>
          <a:xfrm>
            <a:off x="4197380" y="3908487"/>
            <a:ext cx="882322" cy="882322"/>
          </a:xfrm>
          <a:prstGeom prst="rect">
            <a:avLst/>
          </a:prstGeom>
        </p:spPr>
      </p:pic>
      <p:sp>
        <p:nvSpPr>
          <p:cNvPr id="32" name="Shape 63"/>
          <p:cNvSpPr txBox="1"/>
          <p:nvPr/>
        </p:nvSpPr>
        <p:spPr>
          <a:xfrm>
            <a:off x="4129752" y="3359418"/>
            <a:ext cx="127207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0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Финансовое</a:t>
            </a:r>
            <a:r>
              <a:rPr sz="10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мошенничество</a:t>
            </a:r>
            <a:endParaRPr sz="1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" name="Shape 65"/>
          <p:cNvSpPr txBox="1"/>
          <p:nvPr/>
        </p:nvSpPr>
        <p:spPr>
          <a:xfrm>
            <a:off x="2568272" y="3354967"/>
            <a:ext cx="132970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0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Ответственность</a:t>
            </a:r>
            <a:r>
              <a:rPr sz="10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предпринимателя</a:t>
            </a:r>
            <a:endParaRPr sz="1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Shape 66"/>
          <p:cNvSpPr txBox="1"/>
          <p:nvPr/>
        </p:nvSpPr>
        <p:spPr>
          <a:xfrm>
            <a:off x="794352" y="3354967"/>
            <a:ext cx="176791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0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Для</a:t>
            </a:r>
            <a:r>
              <a:rPr sz="10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чего</a:t>
            </a:r>
            <a:r>
              <a:rPr sz="10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мне</a:t>
            </a:r>
            <a:r>
              <a:rPr sz="10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нужен</a:t>
            </a:r>
            <a:r>
              <a:rPr sz="10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самозапрет</a:t>
            </a:r>
            <a:r>
              <a:rPr sz="10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на</a:t>
            </a:r>
            <a:r>
              <a:rPr sz="10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выдачу</a:t>
            </a:r>
            <a:r>
              <a:rPr sz="10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кредитов</a:t>
            </a:r>
            <a:r>
              <a:rPr sz="10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?</a:t>
            </a:r>
            <a:endParaRPr sz="1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" name="Shape 69"/>
          <p:cNvSpPr txBox="1"/>
          <p:nvPr/>
        </p:nvSpPr>
        <p:spPr>
          <a:xfrm>
            <a:off x="798875" y="4162534"/>
            <a:ext cx="160072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0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Дропы</a:t>
            </a:r>
            <a:r>
              <a:rPr sz="10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– </a:t>
            </a:r>
            <a:r>
              <a:rPr sz="10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как</a:t>
            </a:r>
            <a:r>
              <a:rPr sz="10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распознать</a:t>
            </a:r>
            <a:r>
              <a:rPr sz="10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угрозу</a:t>
            </a:r>
            <a:r>
              <a:rPr sz="10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?</a:t>
            </a:r>
            <a:endParaRPr sz="1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" name="Shape 75"/>
          <p:cNvSpPr txBox="1"/>
          <p:nvPr/>
        </p:nvSpPr>
        <p:spPr>
          <a:xfrm>
            <a:off x="2568273" y="4162534"/>
            <a:ext cx="13297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0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Инструменты</a:t>
            </a:r>
            <a:r>
              <a:rPr sz="10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для</a:t>
            </a:r>
            <a:r>
              <a:rPr sz="10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развития</a:t>
            </a:r>
            <a:r>
              <a:rPr sz="10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бизнеса</a:t>
            </a:r>
            <a:endParaRPr sz="1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44" y="2266675"/>
            <a:ext cx="3488220" cy="2274726"/>
          </a:xfrm>
          <a:prstGeom prst="rect">
            <a:avLst/>
          </a:prstGeom>
          <a:ln w="19050">
            <a:solidFill>
              <a:srgbClr val="B9BDC0"/>
            </a:solidFill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314" y="2519600"/>
            <a:ext cx="3483138" cy="2271209"/>
          </a:xfrm>
          <a:prstGeom prst="rect">
            <a:avLst/>
          </a:prstGeom>
          <a:ln w="19050">
            <a:solidFill>
              <a:srgbClr val="B9BDC0"/>
            </a:solidFill>
          </a:ln>
        </p:spPr>
      </p:pic>
      <p:sp>
        <p:nvSpPr>
          <p:cNvPr id="37" name="Прямоугольник 36"/>
          <p:cNvSpPr/>
          <p:nvPr/>
        </p:nvSpPr>
        <p:spPr>
          <a:xfrm flipV="1">
            <a:off x="794352" y="3459902"/>
            <a:ext cx="45719" cy="45719"/>
          </a:xfrm>
          <a:prstGeom prst="rect">
            <a:avLst/>
          </a:prstGeom>
          <a:solidFill>
            <a:srgbClr val="F07B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1" name="Прямоугольник 40"/>
          <p:cNvSpPr/>
          <p:nvPr/>
        </p:nvSpPr>
        <p:spPr>
          <a:xfrm flipV="1">
            <a:off x="794352" y="4264764"/>
            <a:ext cx="45719" cy="45719"/>
          </a:xfrm>
          <a:prstGeom prst="rect">
            <a:avLst/>
          </a:prstGeom>
          <a:solidFill>
            <a:srgbClr val="F07B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2" name="Прямоугольник 41"/>
          <p:cNvSpPr/>
          <p:nvPr/>
        </p:nvSpPr>
        <p:spPr>
          <a:xfrm flipV="1">
            <a:off x="2559699" y="3459902"/>
            <a:ext cx="45719" cy="45719"/>
          </a:xfrm>
          <a:prstGeom prst="rect">
            <a:avLst/>
          </a:prstGeom>
          <a:solidFill>
            <a:srgbClr val="F07B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3" name="Прямоугольник 42"/>
          <p:cNvSpPr/>
          <p:nvPr/>
        </p:nvSpPr>
        <p:spPr>
          <a:xfrm flipV="1">
            <a:off x="2559699" y="4264764"/>
            <a:ext cx="45719" cy="45719"/>
          </a:xfrm>
          <a:prstGeom prst="rect">
            <a:avLst/>
          </a:prstGeom>
          <a:solidFill>
            <a:srgbClr val="F07B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4" name="Прямоугольник 43"/>
          <p:cNvSpPr/>
          <p:nvPr/>
        </p:nvSpPr>
        <p:spPr>
          <a:xfrm flipV="1">
            <a:off x="4115465" y="3459902"/>
            <a:ext cx="45719" cy="45719"/>
          </a:xfrm>
          <a:prstGeom prst="rect">
            <a:avLst/>
          </a:prstGeom>
          <a:solidFill>
            <a:srgbClr val="F07B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383150"/>
            <a:ext cx="6459912" cy="68272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Proxima Nova Rg"/>
                <a:ea typeface="Proxima Nova Rg"/>
                <a:cs typeface="Proxima Nova Rg"/>
              </a:rPr>
              <a:t>РАЗДЕЛ «ФИНАНСОВАЯ ГРАМОТНОСТЬ ДЛЯ БИЗНЕСА </a:t>
            </a:r>
            <a:r>
              <a:rPr lang="en-US" dirty="0" smtClean="0">
                <a:latin typeface="Proxima Nova Rg"/>
                <a:ea typeface="Proxima Nova Rg"/>
                <a:cs typeface="Proxima Nova Rg"/>
              </a:rPr>
              <a:t/>
            </a:r>
            <a:br>
              <a:rPr lang="en-US" dirty="0" smtClean="0">
                <a:latin typeface="Proxima Nova Rg"/>
                <a:ea typeface="Proxima Nova Rg"/>
                <a:cs typeface="Proxima Nova Rg"/>
              </a:rPr>
            </a:br>
            <a:r>
              <a:rPr lang="ru-RU" dirty="0" smtClean="0">
                <a:latin typeface="Proxima Nova Rg"/>
                <a:ea typeface="Proxima Nova Rg"/>
                <a:cs typeface="Proxima Nova Rg"/>
              </a:rPr>
              <a:t>И НЕ ТОЛЬКО!» НА САЙТЕ РЕГИОНАЛЬНОГО ЦЕНТРА «МОЙ БИЗНЕС»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F9D61A-6872-D745-A166-AC8F2F957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26" y="2716505"/>
            <a:ext cx="3642392" cy="1958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000" dirty="0">
                <a:solidFill>
                  <a:schemeClr val="tx1"/>
                </a:solidFill>
                <a:latin typeface="Proxima Nova "/>
              </a:rPr>
              <a:t>Совместный проект Отделения Банка России по Сахалинской области, Регионального Центра «Мой бизнес» в г. Южно-Сахалинске и Министерства экономического развития Сахалинской области представляет собой отдельную страницу по финансовой грамотности на сайте регионального Центра «Мой бизнес». </a:t>
            </a:r>
          </a:p>
          <a:p>
            <a:pPr marL="0" indent="0">
              <a:buNone/>
            </a:pPr>
            <a:r>
              <a:rPr lang="ru-RU" sz="1000" dirty="0">
                <a:solidFill>
                  <a:schemeClr val="tx1"/>
                </a:solidFill>
                <a:latin typeface="Proxima Nova "/>
              </a:rPr>
              <a:t>Представители бизнеса могут получать информацию о различных источниках привлечения средств для развития бизнеса, а также о том как защитить себя и свой бизнес от финансового и </a:t>
            </a:r>
            <a:r>
              <a:rPr lang="ru-RU" sz="1000" dirty="0" err="1">
                <a:solidFill>
                  <a:schemeClr val="tx1"/>
                </a:solidFill>
                <a:latin typeface="Proxima Nova "/>
              </a:rPr>
              <a:t>кибермошенничества</a:t>
            </a:r>
            <a:r>
              <a:rPr lang="ru-RU" sz="1000" dirty="0">
                <a:solidFill>
                  <a:schemeClr val="tx1"/>
                </a:solidFill>
                <a:latin typeface="Proxima Nova "/>
              </a:rPr>
              <a:t>. Информация периодически обновляется и пополняется.  </a:t>
            </a: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54F9D61A-6872-D745-A166-AC8F2F957A55}"/>
              </a:ext>
            </a:extLst>
          </p:cNvPr>
          <p:cNvSpPr txBox="1">
            <a:spLocks/>
          </p:cNvSpPr>
          <p:nvPr/>
        </p:nvSpPr>
        <p:spPr>
          <a:xfrm>
            <a:off x="4902926" y="2716505"/>
            <a:ext cx="3526972" cy="1693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buNone/>
            </a:pPr>
            <a:r>
              <a:rPr lang="ru-RU" sz="1000" dirty="0">
                <a:solidFill>
                  <a:schemeClr val="tx1"/>
                </a:solidFill>
                <a:latin typeface="Proxima Nova "/>
              </a:rPr>
              <a:t>Повышение финансовой грамотности субъектов малого и среднего предпринимательства позволит повысить их уверенность в своих действиях как на этапе старта, так и на протяжении всей жизнедеятельности компании, а также минимизировать потери и увеличить доходность бизнеса, что, в свою очередь, влияет на нормальное функционирование и рентабельность бизнеса в регионе</a:t>
            </a:r>
            <a:r>
              <a:rPr lang="ru-RU" sz="1000" dirty="0" smtClean="0">
                <a:solidFill>
                  <a:schemeClr val="tx1"/>
                </a:solidFill>
                <a:latin typeface="Proxima Nova "/>
              </a:rPr>
              <a:t>.</a:t>
            </a:r>
          </a:p>
          <a:p>
            <a:pPr marL="0" indent="0">
              <a:buNone/>
            </a:pPr>
            <a:r>
              <a:rPr lang="ru-RU" sz="1000" dirty="0" smtClean="0">
                <a:solidFill>
                  <a:schemeClr val="tx1"/>
                </a:solidFill>
                <a:latin typeface="Proxima Nova "/>
              </a:rPr>
              <a:t>Сотрудники Отделения Банка России выступают экспертами при подготовке материалов для страницы по финансовой грамотности на сайте.</a:t>
            </a:r>
            <a:endParaRPr lang="ru-RU" sz="1000" dirty="0">
              <a:solidFill>
                <a:schemeClr val="tx1"/>
              </a:solidFill>
              <a:latin typeface="Proxima Nova "/>
            </a:endParaRPr>
          </a:p>
        </p:txBody>
      </p:sp>
      <p:pic>
        <p:nvPicPr>
          <p:cNvPr id="7" name="Picture 84"/>
          <p:cNvPicPr/>
          <p:nvPr/>
        </p:nvPicPr>
        <p:blipFill>
          <a:blip r:embed="rId2"/>
          <a:stretch/>
        </p:blipFill>
        <p:spPr>
          <a:xfrm>
            <a:off x="7988737" y="823389"/>
            <a:ext cx="882322" cy="882322"/>
          </a:xfrm>
          <a:prstGeom prst="rect">
            <a:avLst/>
          </a:prstGeom>
        </p:spPr>
      </p:pic>
      <p:pic>
        <p:nvPicPr>
          <p:cNvPr id="8" name="Picture 87"/>
          <p:cNvPicPr/>
          <p:nvPr/>
        </p:nvPicPr>
        <p:blipFill rotWithShape="1">
          <a:blip r:embed="rId3"/>
          <a:srcRect t="11196" b="15593"/>
          <a:stretch/>
        </p:blipFill>
        <p:spPr>
          <a:xfrm>
            <a:off x="633412" y="1223682"/>
            <a:ext cx="3119877" cy="12169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1254375"/>
            <a:ext cx="2782116" cy="116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781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 idx="1"/>
          </p:nvPr>
        </p:nvSpPr>
        <p:spPr>
          <a:xfrm>
            <a:off x="431800" y="2931088"/>
            <a:ext cx="4861697" cy="52621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marL="0" indent="0">
              <a:buNone/>
            </a:pPr>
            <a:r>
              <a:rPr lang="ru-RU" sz="1400" b="1" dirty="0" smtClean="0">
                <a:latin typeface="Proxima Nova "/>
                <a:ea typeface="Arial"/>
                <a:cs typeface="Arial"/>
              </a:rPr>
              <a:t>ВОЗМОЖНОСТИ И ИНСТРУМЕНТЫ </a:t>
            </a:r>
            <a:r>
              <a:rPr lang="en-US" sz="1400" b="1" dirty="0">
                <a:latin typeface="Proxima Nova "/>
                <a:ea typeface="Arial"/>
                <a:cs typeface="Arial"/>
              </a:rPr>
              <a:t/>
            </a:r>
            <a:br>
              <a:rPr lang="en-US" sz="1400" b="1" dirty="0">
                <a:latin typeface="Proxima Nova "/>
                <a:ea typeface="Arial"/>
                <a:cs typeface="Arial"/>
              </a:rPr>
            </a:br>
            <a:r>
              <a:rPr lang="ru-RU" sz="1400" b="1" dirty="0" smtClean="0">
                <a:latin typeface="Proxima Nova "/>
                <a:ea typeface="Arial"/>
                <a:cs typeface="Arial"/>
              </a:rPr>
              <a:t>ДЛЯ ТИРАЖИРОВАНИЯ:</a:t>
            </a:r>
            <a:endParaRPr lang="ru-RU" sz="1400" b="1" dirty="0">
              <a:latin typeface="Proxima Nova "/>
              <a:ea typeface="Arial"/>
              <a:cs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4294967295"/>
          </p:nvPr>
        </p:nvSpPr>
        <p:spPr>
          <a:xfrm>
            <a:off x="431800" y="3661190"/>
            <a:ext cx="5410549" cy="995119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</a:pPr>
            <a:r>
              <a:rPr sz="1400" dirty="0" err="1">
                <a:solidFill>
                  <a:schemeClr val="bg1"/>
                </a:solidFill>
                <a:latin typeface="Proxima Nova "/>
                <a:ea typeface="Arial"/>
                <a:cs typeface="Arial"/>
              </a:rPr>
              <a:t>Сайт</a:t>
            </a:r>
            <a:r>
              <a:rPr sz="1400" dirty="0">
                <a:solidFill>
                  <a:schemeClr val="bg1"/>
                </a:solidFill>
                <a:latin typeface="Proxima Nova "/>
                <a:ea typeface="Arial"/>
                <a:cs typeface="Arial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Proxima Nova "/>
                <a:ea typeface="Arial"/>
                <a:cs typeface="Arial"/>
              </a:rPr>
              <a:t>регионального</a:t>
            </a:r>
            <a:r>
              <a:rPr sz="1400" dirty="0">
                <a:solidFill>
                  <a:schemeClr val="bg1"/>
                </a:solidFill>
                <a:latin typeface="Proxima Nova "/>
                <a:ea typeface="Arial"/>
                <a:cs typeface="Arial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Proxima Nova "/>
                <a:ea typeface="Arial"/>
                <a:cs typeface="Arial"/>
              </a:rPr>
              <a:t>Центра</a:t>
            </a:r>
            <a:r>
              <a:rPr sz="1400" dirty="0">
                <a:solidFill>
                  <a:schemeClr val="bg1"/>
                </a:solidFill>
                <a:latin typeface="Proxima Nova "/>
                <a:ea typeface="Arial"/>
                <a:cs typeface="Arial"/>
              </a:rPr>
              <a:t> «</a:t>
            </a:r>
            <a:r>
              <a:rPr sz="1400" dirty="0" err="1">
                <a:solidFill>
                  <a:schemeClr val="bg1"/>
                </a:solidFill>
                <a:latin typeface="Proxima Nova "/>
                <a:ea typeface="Arial"/>
                <a:cs typeface="Arial"/>
              </a:rPr>
              <a:t>Мой</a:t>
            </a:r>
            <a:r>
              <a:rPr sz="1400" dirty="0">
                <a:solidFill>
                  <a:schemeClr val="bg1"/>
                </a:solidFill>
                <a:latin typeface="Proxima Nova "/>
                <a:ea typeface="Arial"/>
                <a:cs typeface="Arial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Proxima Nova "/>
                <a:ea typeface="Arial"/>
                <a:cs typeface="Arial"/>
              </a:rPr>
              <a:t>бизнес</a:t>
            </a:r>
            <a:r>
              <a:rPr sz="1400" dirty="0">
                <a:solidFill>
                  <a:schemeClr val="bg1"/>
                </a:solidFill>
                <a:latin typeface="Proxima Nova "/>
                <a:ea typeface="Arial"/>
                <a:cs typeface="Arial"/>
              </a:rPr>
              <a:t>».</a:t>
            </a:r>
          </a:p>
          <a:p>
            <a:pPr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</a:pPr>
            <a:r>
              <a:rPr sz="1400" dirty="0" err="1">
                <a:solidFill>
                  <a:schemeClr val="bg1"/>
                </a:solidFill>
                <a:latin typeface="Proxima Nova "/>
                <a:ea typeface="Arial"/>
                <a:cs typeface="Arial"/>
              </a:rPr>
              <a:t>Использование</a:t>
            </a:r>
            <a:r>
              <a:rPr sz="1400" dirty="0">
                <a:solidFill>
                  <a:schemeClr val="bg1"/>
                </a:solidFill>
                <a:latin typeface="Proxima Nova "/>
                <a:ea typeface="Arial"/>
                <a:cs typeface="Arial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Proxima Nova "/>
                <a:ea typeface="Arial"/>
                <a:cs typeface="Arial"/>
              </a:rPr>
              <a:t>материалов</a:t>
            </a:r>
            <a:r>
              <a:rPr sz="1400" dirty="0">
                <a:solidFill>
                  <a:schemeClr val="bg1"/>
                </a:solidFill>
                <a:latin typeface="Proxima Nova "/>
                <a:ea typeface="Arial"/>
                <a:cs typeface="Arial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Proxima Nova "/>
                <a:ea typeface="Arial"/>
                <a:cs typeface="Arial"/>
              </a:rPr>
              <a:t>на</a:t>
            </a:r>
            <a:r>
              <a:rPr sz="1400" dirty="0">
                <a:solidFill>
                  <a:schemeClr val="bg1"/>
                </a:solidFill>
                <a:latin typeface="Proxima Nova "/>
                <a:ea typeface="Arial"/>
                <a:cs typeface="Arial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Proxima Nova "/>
                <a:ea typeface="Arial"/>
                <a:cs typeface="Arial"/>
              </a:rPr>
              <a:t>занятиях</a:t>
            </a:r>
            <a:r>
              <a:rPr sz="1400" dirty="0">
                <a:solidFill>
                  <a:schemeClr val="bg1"/>
                </a:solidFill>
                <a:latin typeface="Proxima Nova "/>
                <a:ea typeface="Arial"/>
                <a:cs typeface="Arial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Proxima Nova "/>
                <a:ea typeface="Arial"/>
                <a:cs typeface="Arial"/>
              </a:rPr>
              <a:t>по</a:t>
            </a:r>
            <a:r>
              <a:rPr sz="1400" dirty="0">
                <a:solidFill>
                  <a:schemeClr val="bg1"/>
                </a:solidFill>
                <a:latin typeface="Proxima Nova "/>
                <a:ea typeface="Arial"/>
                <a:cs typeface="Arial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Proxima Nova "/>
                <a:ea typeface="Arial"/>
                <a:cs typeface="Arial"/>
              </a:rPr>
              <a:t>финансовой</a:t>
            </a:r>
            <a:r>
              <a:rPr sz="1400" dirty="0">
                <a:solidFill>
                  <a:schemeClr val="bg1"/>
                </a:solidFill>
                <a:latin typeface="Proxima Nova "/>
                <a:ea typeface="Arial"/>
                <a:cs typeface="Arial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Proxima Nova "/>
                <a:ea typeface="Arial"/>
                <a:cs typeface="Arial"/>
              </a:rPr>
              <a:t>грамотности</a:t>
            </a:r>
            <a:r>
              <a:rPr sz="1400" dirty="0">
                <a:solidFill>
                  <a:schemeClr val="bg1"/>
                </a:solidFill>
                <a:latin typeface="Proxima Nova "/>
                <a:ea typeface="Arial"/>
                <a:cs typeface="Arial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Proxima Nova "/>
                <a:ea typeface="Arial"/>
                <a:cs typeface="Arial"/>
              </a:rPr>
              <a:t>для</a:t>
            </a:r>
            <a:r>
              <a:rPr sz="1400" dirty="0">
                <a:solidFill>
                  <a:schemeClr val="bg1"/>
                </a:solidFill>
                <a:latin typeface="Proxima Nova "/>
                <a:ea typeface="Arial"/>
                <a:cs typeface="Arial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Proxima Nova "/>
                <a:ea typeface="Arial"/>
                <a:cs typeface="Arial"/>
              </a:rPr>
              <a:t>субъектов</a:t>
            </a:r>
            <a:r>
              <a:rPr sz="1400" dirty="0">
                <a:solidFill>
                  <a:schemeClr val="bg1"/>
                </a:solidFill>
                <a:latin typeface="Proxima Nova "/>
                <a:ea typeface="Arial"/>
                <a:cs typeface="Arial"/>
              </a:rPr>
              <a:t> МСП и </a:t>
            </a:r>
            <a:r>
              <a:rPr sz="1400" dirty="0" err="1">
                <a:solidFill>
                  <a:schemeClr val="bg1"/>
                </a:solidFill>
                <a:latin typeface="Proxima Nova "/>
                <a:ea typeface="Arial"/>
                <a:cs typeface="Arial"/>
              </a:rPr>
              <a:t>самозанятых</a:t>
            </a:r>
            <a:r>
              <a:rPr sz="1400" dirty="0">
                <a:solidFill>
                  <a:schemeClr val="bg1"/>
                </a:solidFill>
                <a:latin typeface="Proxima Nova "/>
                <a:ea typeface="Arial"/>
                <a:cs typeface="Arial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8341" y="1408445"/>
            <a:ext cx="52164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dirty="0">
                <a:latin typeface="Proxima Nova "/>
                <a:ea typeface="Proxima Nova Rg"/>
                <a:cs typeface="Proxima Nova Rg"/>
              </a:rPr>
              <a:t>РАЗДЕЛ «ФИНАНСОВАЯ ГРАМОТНОСТЬ </a:t>
            </a:r>
            <a:r>
              <a:rPr lang="en-US" sz="1800" dirty="0">
                <a:latin typeface="Proxima Nova "/>
                <a:ea typeface="Proxima Nova Rg"/>
                <a:cs typeface="Proxima Nova Rg"/>
              </a:rPr>
              <a:t/>
            </a:r>
            <a:br>
              <a:rPr lang="en-US" sz="1800" dirty="0">
                <a:latin typeface="Proxima Nova "/>
                <a:ea typeface="Proxima Nova Rg"/>
                <a:cs typeface="Proxima Nova Rg"/>
              </a:rPr>
            </a:br>
            <a:r>
              <a:rPr lang="ru-RU" sz="1800" dirty="0">
                <a:latin typeface="Proxima Nova "/>
                <a:ea typeface="Proxima Nova Rg"/>
                <a:cs typeface="Proxima Nova Rg"/>
              </a:rPr>
              <a:t>ДЛЯ БИЗНЕСА И НЕ ТОЛЬКО!» НА САЙТЕ РЕГИОНАЛЬНОГО ЦЕНТРА «МОЙ БИЗНЕС»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1" y="287665"/>
            <a:ext cx="1042309" cy="104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082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1205</TotalTime>
  <Words>438</Words>
  <Application>Microsoft Office PowerPoint</Application>
  <PresentationFormat>Экран (16:9)</PresentationFormat>
  <Paragraphs>43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Helvetica Neue</vt:lpstr>
      <vt:lpstr>Helvetica Neue Light</vt:lpstr>
      <vt:lpstr>Helvetica Neue Medium</vt:lpstr>
      <vt:lpstr>Proxima Nova </vt:lpstr>
      <vt:lpstr>Proxima Nova Rg</vt:lpstr>
      <vt:lpstr>Wingdings</vt:lpstr>
      <vt:lpstr>White</vt:lpstr>
      <vt:lpstr>РАЗДЕЛ «ФИНАНСОВАЯ ГРАМОТНОСТЬ  ДЛЯ БИЗНЕСА И НЕ ТОЛЬКО!» НА САЙТЕ РЕГИОНАЛЬНОГО ЦЕНТРА «МОЙ БИЗНЕС»</vt:lpstr>
      <vt:lpstr>ЦЕЛЬ ПРОЕКТА</vt:lpstr>
      <vt:lpstr>ДОСТИГНУТЫЕ РЕЗУЛЬТАТЫ ПРОЕКТА</vt:lpstr>
      <vt:lpstr>РАЗДЕЛ «ФИНАНСОВАЯ ГРАМОТНОСТЬ ДЛЯ БИЗНЕСА  И НЕ ТОЛЬКО!» НА САЙТЕ РЕГИОНАЛЬНОГО ЦЕНТРА «МОЙ БИЗНЕС»</vt:lpstr>
      <vt:lpstr>ВОЗМОЖНОСТИ И ИНСТРУМЕНТЫ  ДЛЯ ТИРАЖИРОВАНИЯ: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Акмен Валерия Валерьевна</dc:creator>
  <cp:lastModifiedBy>Акмен Валерия Валерьевна</cp:lastModifiedBy>
  <cp:revision>75</cp:revision>
  <dcterms:modified xsi:type="dcterms:W3CDTF">2026-04-27T03:47:04Z</dcterms:modified>
</cp:coreProperties>
</file>