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2" r:id="rId4"/>
    <p:sldId id="301" r:id="rId5"/>
    <p:sldId id="302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Стратегия" id="{21FAB6A8-B6F7-854C-8B0F-B72A1A654E92}">
          <p14:sldIdLst>
            <p14:sldId id="256"/>
            <p14:sldId id="259"/>
            <p14:sldId id="262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4" userDrawn="1">
          <p15:clr>
            <a:srgbClr val="A4A3A4"/>
          </p15:clr>
        </p15:guide>
        <p15:guide id="4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9F"/>
    <a:srgbClr val="F07B00"/>
    <a:srgbClr val="B9BDC0"/>
    <a:srgbClr val="009655"/>
    <a:srgbClr val="F07D00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/>
    <p:restoredTop sz="96404" autoAdjust="0"/>
  </p:normalViewPr>
  <p:slideViewPr>
    <p:cSldViewPr snapToGrid="0" snapToObjects="1" showGuides="1">
      <p:cViewPr>
        <p:scale>
          <a:sx n="110" d="100"/>
          <a:sy n="110" d="100"/>
        </p:scale>
        <p:origin x="726" y="642"/>
      </p:cViewPr>
      <p:guideLst>
        <p:guide orient="horz" pos="214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68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/>
              <a:t>В «В» может быть нужно «образовательного сообщества»?</a:t>
            </a:r>
          </a:p>
          <a:p>
            <a:pPr marL="457200" indent="-457200">
              <a:buAutoNum type="arabicPeriod"/>
            </a:pPr>
            <a:r>
              <a:rPr lang="ru-RU" dirty="0"/>
              <a:t>«С» – в конце не хватает слова «населения»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74934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пункт. Хочется поменять местами – внедрение и актуализация</a:t>
            </a:r>
          </a:p>
          <a:p>
            <a:r>
              <a:rPr lang="ru-RU" dirty="0"/>
              <a:t>2 пункт. Не понятно про разработку ПО </a:t>
            </a:r>
            <a:r>
              <a:rPr lang="ru-RU" dirty="0" err="1"/>
              <a:t>по</a:t>
            </a:r>
            <a:r>
              <a:rPr lang="ru-RU" dirty="0"/>
              <a:t> финансовой грамотности</a:t>
            </a:r>
          </a:p>
          <a:p>
            <a:r>
              <a:rPr lang="ru-RU" dirty="0"/>
              <a:t>3 пункт.  1 и 2 пункт можно объединить. </a:t>
            </a:r>
          </a:p>
          <a:p>
            <a:r>
              <a:rPr lang="ru-RU" dirty="0"/>
              <a:t>«в области раскрытия информации о финансовых услугах»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5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3F58697-DF21-4C90-A458-868289FB1DF2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6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FFADF3F-0DFD-4866-B146-607FDFA4AA7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9" r:id="rId11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47745" y="3834742"/>
            <a:ext cx="6350681" cy="1142611"/>
          </a:xfrm>
        </p:spPr>
        <p:txBody>
          <a:bodyPr>
            <a:noAutofit/>
          </a:bodyPr>
          <a:lstStyle/>
          <a:p>
            <a:r>
              <a:rPr lang="ru-RU" sz="1100" dirty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Направление практики: </a:t>
            </a:r>
            <a:r>
              <a:rPr lang="ru-RU" sz="1100" b="0" dirty="0" smtClean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финансовое просвещение детей и молодежи</a:t>
            </a:r>
            <a:endParaRPr lang="ru-RU" sz="1100" b="0" dirty="0">
              <a:solidFill>
                <a:schemeClr val="tx1"/>
              </a:solidFill>
              <a:latin typeface="Proxima Nova Lt" panose="02000506030000020004" pitchFamily="50" charset="0"/>
              <a:ea typeface="Arial"/>
              <a:cs typeface="Arial"/>
            </a:endParaRPr>
          </a:p>
          <a:p>
            <a:r>
              <a:rPr lang="ru-RU" sz="1100" dirty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Наименование субъекта: </a:t>
            </a:r>
            <a:r>
              <a:rPr lang="ru-RU" sz="1100" b="0" dirty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Сахалинская область  </a:t>
            </a:r>
          </a:p>
          <a:p>
            <a:r>
              <a:rPr lang="ru-RU" sz="1100" dirty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Автор практики</a:t>
            </a:r>
            <a:r>
              <a:rPr lang="ru-RU" sz="1000" b="0" dirty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: </a:t>
            </a:r>
            <a:r>
              <a:rPr lang="en-US" sz="1000" b="0" dirty="0" err="1">
                <a:latin typeface="Proxima Nova Lt" panose="02000506030000020004" pitchFamily="50" charset="0"/>
              </a:rPr>
              <a:t>Тымовский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территориальный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центр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занятости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населения</a:t>
            </a:r>
            <a:r>
              <a:rPr lang="ru-RU" sz="1000" b="0" dirty="0" smtClean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, </a:t>
            </a:r>
            <a:r>
              <a:rPr lang="en-US" sz="1000" b="0" dirty="0" err="1">
                <a:latin typeface="Proxima Nova Lt" panose="02000506030000020004" pitchFamily="50" charset="0"/>
              </a:rPr>
              <a:t>Тарасова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Оксана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smtClean="0">
                <a:latin typeface="Proxima Nova Lt" panose="02000506030000020004" pitchFamily="50" charset="0"/>
              </a:rPr>
              <a:t>Валерьевна</a:t>
            </a:r>
            <a:r>
              <a:rPr lang="ru-RU" sz="1000" b="0" dirty="0" smtClean="0">
                <a:latin typeface="Proxima Nova Lt" panose="02000506030000020004" pitchFamily="50" charset="0"/>
              </a:rPr>
              <a:t> - </a:t>
            </a:r>
            <a:r>
              <a:rPr lang="en-US" sz="1000" b="0" dirty="0" err="1">
                <a:latin typeface="Proxima Nova Lt" panose="02000506030000020004" pitchFamily="50" charset="0"/>
              </a:rPr>
              <a:t>инспектор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отдела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предоставления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мер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государственной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поддержки</a:t>
            </a:r>
            <a:r>
              <a:rPr lang="en-US" sz="1000" b="0" dirty="0">
                <a:latin typeface="Proxima Nova Lt" panose="02000506030000020004" pitchFamily="50" charset="0"/>
              </a:rPr>
              <a:t> в </a:t>
            </a:r>
            <a:r>
              <a:rPr lang="en-US" sz="1000" b="0" dirty="0" err="1">
                <a:latin typeface="Proxima Nova Lt" panose="02000506030000020004" pitchFamily="50" charset="0"/>
              </a:rPr>
              <a:t>сфере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занятости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Тымовского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территориального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центра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занятости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населения</a:t>
            </a:r>
            <a:endParaRPr lang="ru-RU" sz="1000" b="0" dirty="0">
              <a:solidFill>
                <a:schemeClr val="tx1"/>
              </a:solidFill>
              <a:latin typeface="Proxima Nova Lt" panose="02000506030000020004" pitchFamily="50" charset="0"/>
              <a:ea typeface="Arial"/>
              <a:cs typeface="Arial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380289"/>
            <a:ext cx="4608188" cy="118516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Proxima Nova Lt" panose="02000506030000020004" pitchFamily="50" charset="0"/>
              </a:rPr>
              <a:t>ИНТЕРАКТИВНЫЙ КВИЗ «ДЕНЬГИ, МЫ И БИЗНЕС»</a:t>
            </a:r>
            <a:endParaRPr lang="ru-RU" dirty="0">
              <a:latin typeface="Proxima Nova Lt" panose="02000506030000020004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66" y="381423"/>
            <a:ext cx="1162431" cy="822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88" y="504574"/>
            <a:ext cx="836480" cy="631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r="11539" b="56141"/>
          <a:stretch/>
        </p:blipFill>
        <p:spPr>
          <a:xfrm>
            <a:off x="416858" y="480704"/>
            <a:ext cx="1270747" cy="8303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"/>
          <p:cNvSpPr/>
          <p:nvPr/>
        </p:nvSpPr>
        <p:spPr>
          <a:xfrm>
            <a:off x="645795" y="4234815"/>
            <a:ext cx="732739" cy="4953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E4C79-6208-2C46-9C0D-E9E0FCED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26" y="630073"/>
            <a:ext cx="2587462" cy="709995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9655"/>
                </a:solidFill>
                <a:latin typeface="Proxima Nova Lt" panose="02000506030000020004" pitchFamily="50" charset="0"/>
              </a:rPr>
              <a:t>ЦЕЛЬ ПРОЕКТА</a:t>
            </a:r>
            <a:endParaRPr lang="ru-RU" sz="1400" dirty="0">
              <a:solidFill>
                <a:srgbClr val="009655"/>
              </a:solidFill>
              <a:latin typeface="Proxima Nova Lt" panose="02000506030000020004" pitchFamily="50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D61A-6872-D745-A166-AC8F2F95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25" y="1037582"/>
            <a:ext cx="4034277" cy="87862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ru-RU" dirty="0" smtClean="0">
                <a:latin typeface="Proxima Nova Lt" panose="02000506030000020004" pitchFamily="50" charset="0"/>
              </a:rPr>
              <a:t>Сделать </a:t>
            </a:r>
            <a:r>
              <a:rPr lang="ru-RU" dirty="0">
                <a:latin typeface="Proxima Nova Lt" panose="02000506030000020004" pitchFamily="50" charset="0"/>
              </a:rPr>
              <a:t>обучение финансовой грамотности более доступным и интересным для молодёжи, вовлечь участников в обсуждение важных тем, которые помогут им лучше ориентироваться в мире денег и бизнеса. </a:t>
            </a:r>
            <a:endParaRPr lang="ru-RU" dirty="0">
              <a:solidFill>
                <a:srgbClr val="FF0000"/>
              </a:solidFill>
              <a:latin typeface="Proxima Nova Lt" panose="02000506030000020004" pitchFamily="50" charset="0"/>
              <a:ea typeface="Arial"/>
              <a:cs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D9E1B87-FCD5-7E41-AD45-36C5B45C3E0D}"/>
              </a:ext>
            </a:extLst>
          </p:cNvPr>
          <p:cNvSpPr txBox="1">
            <a:spLocks/>
          </p:cNvSpPr>
          <p:nvPr/>
        </p:nvSpPr>
        <p:spPr>
          <a:xfrm>
            <a:off x="5044303" y="2545998"/>
            <a:ext cx="2587462" cy="70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400" dirty="0" smtClean="0">
                <a:latin typeface="Proxima Nova Lt" panose="02000506030000020004" pitchFamily="50" charset="0"/>
              </a:rPr>
              <a:t>ЦЕЛЕВАЯ АУДИТОРИЯ</a:t>
            </a:r>
            <a:endParaRPr lang="ru-RU" sz="1400" dirty="0">
              <a:latin typeface="Proxima Nova Lt" panose="02000506030000020004" pitchFamily="50" charset="0"/>
            </a:endParaRP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DAB44ED1-7871-4E46-A0EF-7F0623E447F0}"/>
              </a:ext>
            </a:extLst>
          </p:cNvPr>
          <p:cNvSpPr txBox="1">
            <a:spLocks/>
          </p:cNvSpPr>
          <p:nvPr/>
        </p:nvSpPr>
        <p:spPr>
          <a:xfrm>
            <a:off x="5096557" y="3000616"/>
            <a:ext cx="476657" cy="4765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Proxima Nova "/>
              </a:rPr>
              <a:t>1</a:t>
            </a:r>
            <a:endParaRPr lang="ru-RU" sz="2000" b="1" dirty="0">
              <a:solidFill>
                <a:schemeClr val="bg1"/>
              </a:solidFill>
              <a:latin typeface="Proxima Nova "/>
            </a:endParaRP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6DDE5AD8-C229-EF41-9253-0FC2612F8422}"/>
              </a:ext>
            </a:extLst>
          </p:cNvPr>
          <p:cNvSpPr txBox="1">
            <a:spLocks/>
          </p:cNvSpPr>
          <p:nvPr/>
        </p:nvSpPr>
        <p:spPr>
          <a:xfrm>
            <a:off x="5096557" y="3616515"/>
            <a:ext cx="476657" cy="4765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Proxima Nova "/>
              </a:rPr>
              <a:t>2</a:t>
            </a:r>
            <a:endParaRPr lang="ru-RU" sz="2000" b="1" dirty="0">
              <a:solidFill>
                <a:schemeClr val="bg1"/>
              </a:solidFill>
              <a:latin typeface="Proxima Nova 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4586" y="3102711"/>
            <a:ext cx="992579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Школьники</a:t>
            </a:r>
            <a:endParaRPr lang="ru-RU" dirty="0">
              <a:solidFill>
                <a:schemeClr val="tx1"/>
              </a:solidFill>
              <a:latin typeface="Proxima Nova Lt" panose="02000506030000020004" pitchFamily="50" charset="0"/>
              <a:ea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9050" y="3718610"/>
            <a:ext cx="853119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Proxima Nova Lt" panose="02000506030000020004" pitchFamily="50" charset="0"/>
                <a:ea typeface="Arial"/>
                <a:cs typeface="Arial"/>
              </a:rPr>
              <a:t>Студенты</a:t>
            </a:r>
            <a:endParaRPr lang="ru-RU" dirty="0">
              <a:solidFill>
                <a:schemeClr val="tx1"/>
              </a:solidFill>
              <a:latin typeface="Proxima Nova Lt" panose="02000506030000020004" pitchFamily="50" charset="0"/>
              <a:ea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4303" y="4208080"/>
            <a:ext cx="1660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buClr>
                <a:srgbClr val="004E9E"/>
              </a:buClr>
            </a:pPr>
            <a:r>
              <a:rPr lang="ru-RU" sz="1200" dirty="0">
                <a:latin typeface="Proxima Nova Lt" panose="02000506030000020004" pitchFamily="50" charset="0"/>
              </a:rPr>
              <a:t>Охват аудитории:</a:t>
            </a:r>
          </a:p>
          <a:p>
            <a:pPr algn="l" hangingPunct="1">
              <a:buClr>
                <a:srgbClr val="004E9E"/>
              </a:buClr>
            </a:pPr>
            <a:r>
              <a:rPr lang="ru-RU" sz="1200" dirty="0" smtClean="0">
                <a:latin typeface="Proxima Nova Lt" panose="02000506030000020004" pitchFamily="50" charset="0"/>
              </a:rPr>
              <a:t>до </a:t>
            </a:r>
            <a:r>
              <a:rPr lang="ru-RU" sz="1200" dirty="0">
                <a:latin typeface="Proxima Nova Lt" panose="02000506030000020004" pitchFamily="50" charset="0"/>
              </a:rPr>
              <a:t>100 чел/год</a:t>
            </a:r>
            <a:endParaRPr lang="ru-RU" sz="1200" dirty="0">
              <a:latin typeface="Proxima Nova Lt" panose="02000506030000020004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03" y="634972"/>
            <a:ext cx="1791926" cy="1791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3517" r="2759" b="810"/>
          <a:stretch/>
        </p:blipFill>
        <p:spPr>
          <a:xfrm>
            <a:off x="642224" y="1858321"/>
            <a:ext cx="4030708" cy="27611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Прямоугольник"/>
          <p:cNvSpPr/>
          <p:nvPr/>
        </p:nvSpPr>
        <p:spPr>
          <a:xfrm>
            <a:off x="5005976" y="603022"/>
            <a:ext cx="1118946" cy="48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383A6-1271-8B42-9547-3E0A09ED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65277"/>
            <a:ext cx="6888265" cy="313406"/>
          </a:xfrm>
        </p:spPr>
        <p:txBody>
          <a:bodyPr/>
          <a:lstStyle/>
          <a:p>
            <a:r>
              <a:rPr lang="ru-RU" dirty="0" smtClean="0">
                <a:latin typeface="Proxima Nova Lt" panose="02000506030000020004" pitchFamily="50" charset="0"/>
              </a:rPr>
              <a:t>КРАТКОЕ ОПИСАНИЕ ПРАКТИКИ</a:t>
            </a:r>
            <a:endParaRPr lang="ru-RU" dirty="0">
              <a:latin typeface="Proxima Nova Lt" panose="0200050603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8789" y="773507"/>
            <a:ext cx="2640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tabLst>
                <a:tab pos="0" algn="l"/>
              </a:tabLst>
            </a:pPr>
            <a:r>
              <a:rPr lang="ru-RU" sz="1200" dirty="0" smtClean="0">
                <a:latin typeface="Proxima Nova Lt" panose="02000506030000020004" pitchFamily="50" charset="0"/>
              </a:rPr>
              <a:t>КВИЗ ВКЛЮЧАЕТ </a:t>
            </a:r>
          </a:p>
          <a:p>
            <a:pPr algn="l" hangingPunct="1">
              <a:tabLst>
                <a:tab pos="0" algn="l"/>
              </a:tabLst>
            </a:pPr>
            <a:r>
              <a:rPr lang="ru-RU" sz="1200" dirty="0" smtClean="0">
                <a:latin typeface="Proxima Nova Lt" panose="02000506030000020004" pitchFamily="50" charset="0"/>
              </a:rPr>
              <a:t>4 ТЕМАТИЧЕСКИЕ КАТЕГОРИИ:</a:t>
            </a:r>
            <a:endParaRPr lang="ru-RU" sz="1200" dirty="0">
              <a:latin typeface="Proxima Nova Lt" panose="02000506030000020004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85" y="3821229"/>
            <a:ext cx="4127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spcBef>
                <a:spcPts val="1417"/>
              </a:spcBef>
            </a:pPr>
            <a:r>
              <a:rPr lang="en-US" sz="1000" b="0" dirty="0" err="1">
                <a:latin typeface="Proxima Nova Lt" panose="02000506030000020004" pitchFamily="50" charset="0"/>
              </a:rPr>
              <a:t>Это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образовательный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формат</a:t>
            </a:r>
            <a:r>
              <a:rPr lang="en-US" sz="1000" b="0" dirty="0">
                <a:latin typeface="Proxima Nova Lt" panose="02000506030000020004" pitchFamily="50" charset="0"/>
              </a:rPr>
              <a:t>, </a:t>
            </a:r>
            <a:r>
              <a:rPr lang="en-US" sz="1000" b="0" dirty="0" err="1">
                <a:latin typeface="Proxima Nova Lt" panose="02000506030000020004" pitchFamily="50" charset="0"/>
              </a:rPr>
              <a:t>направленный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на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развитие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финансовой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грамотности</a:t>
            </a:r>
            <a:r>
              <a:rPr lang="en-US" sz="1000" b="0" dirty="0">
                <a:latin typeface="Proxima Nova Lt" panose="02000506030000020004" pitchFamily="50" charset="0"/>
              </a:rPr>
              <a:t> и </a:t>
            </a:r>
            <a:r>
              <a:rPr lang="en-US" sz="1000" b="0" dirty="0" err="1">
                <a:latin typeface="Proxima Nova Lt" panose="02000506030000020004" pitchFamily="50" charset="0"/>
              </a:rPr>
              <a:t>базовых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предпринимательских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компетенций</a:t>
            </a:r>
            <a:r>
              <a:rPr lang="en-US" sz="1000" b="0" dirty="0">
                <a:latin typeface="Proxima Nova Lt" panose="02000506030000020004" pitchFamily="50" charset="0"/>
              </a:rPr>
              <a:t> у </a:t>
            </a:r>
            <a:r>
              <a:rPr lang="en-US" sz="1000" b="0" dirty="0" err="1">
                <a:latin typeface="Proxima Nova Lt" panose="02000506030000020004" pitchFamily="50" charset="0"/>
              </a:rPr>
              <a:t>участников</a:t>
            </a:r>
            <a:r>
              <a:rPr lang="en-US" sz="1000" b="0" dirty="0">
                <a:latin typeface="Proxima Nova Lt" panose="02000506030000020004" pitchFamily="50" charset="0"/>
              </a:rPr>
              <a:t> (</a:t>
            </a:r>
            <a:r>
              <a:rPr lang="en-US" sz="1000" b="0" dirty="0" err="1">
                <a:latin typeface="Proxima Nova Lt" panose="02000506030000020004" pitchFamily="50" charset="0"/>
              </a:rPr>
              <a:t>школьников</a:t>
            </a:r>
            <a:r>
              <a:rPr lang="en-US" sz="1000" b="0" dirty="0">
                <a:latin typeface="Proxima Nova Lt" panose="02000506030000020004" pitchFamily="50" charset="0"/>
              </a:rPr>
              <a:t> и </a:t>
            </a:r>
            <a:r>
              <a:rPr lang="en-US" sz="1000" b="0" dirty="0" err="1">
                <a:latin typeface="Proxima Nova Lt" panose="02000506030000020004" pitchFamily="50" charset="0"/>
              </a:rPr>
              <a:t>студентов</a:t>
            </a:r>
            <a:r>
              <a:rPr lang="en-US" sz="1000" b="0" dirty="0">
                <a:latin typeface="Proxima Nova Lt" panose="02000506030000020004" pitchFamily="50" charset="0"/>
              </a:rPr>
              <a:t>), </a:t>
            </a:r>
            <a:r>
              <a:rPr lang="en-US" sz="1000" b="0" dirty="0" err="1">
                <a:latin typeface="Proxima Nova Lt" panose="02000506030000020004" pitchFamily="50" charset="0"/>
              </a:rPr>
              <a:t>который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предполагает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командную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работу</a:t>
            </a:r>
            <a:r>
              <a:rPr lang="en-US" sz="1000" b="0" dirty="0">
                <a:latin typeface="Proxima Nova Lt" panose="02000506030000020004" pitchFamily="50" charset="0"/>
              </a:rPr>
              <a:t>, </a:t>
            </a:r>
            <a:r>
              <a:rPr lang="en-US" sz="1000" b="0" dirty="0" err="1">
                <a:latin typeface="Proxima Nova Lt" panose="02000506030000020004" pitchFamily="50" charset="0"/>
              </a:rPr>
              <a:t>способствующую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развитию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навыков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коммуникации</a:t>
            </a:r>
            <a:r>
              <a:rPr lang="en-US" sz="1000" b="0" dirty="0">
                <a:latin typeface="Proxima Nova Lt" panose="02000506030000020004" pitchFamily="50" charset="0"/>
              </a:rPr>
              <a:t>, </a:t>
            </a:r>
            <a:r>
              <a:rPr lang="en-US" sz="1000" b="0" dirty="0" err="1">
                <a:latin typeface="Proxima Nova Lt" panose="02000506030000020004" pitchFamily="50" charset="0"/>
              </a:rPr>
              <a:t>критического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мышления</a:t>
            </a:r>
            <a:r>
              <a:rPr lang="en-US" sz="1000" b="0" dirty="0">
                <a:latin typeface="Proxima Nova Lt" panose="02000506030000020004" pitchFamily="50" charset="0"/>
              </a:rPr>
              <a:t> и </a:t>
            </a:r>
            <a:r>
              <a:rPr lang="en-US" sz="1000" b="0" dirty="0" err="1">
                <a:latin typeface="Proxima Nova Lt" panose="02000506030000020004" pitchFamily="50" charset="0"/>
              </a:rPr>
              <a:t>принятия</a:t>
            </a:r>
            <a:r>
              <a:rPr lang="en-US" sz="1000" b="0" dirty="0">
                <a:latin typeface="Proxima Nova Lt" panose="02000506030000020004" pitchFamily="50" charset="0"/>
              </a:rPr>
              <a:t> </a:t>
            </a:r>
            <a:r>
              <a:rPr lang="en-US" sz="1000" b="0" dirty="0" err="1">
                <a:latin typeface="Proxima Nova Lt" panose="02000506030000020004" pitchFamily="50" charset="0"/>
              </a:rPr>
              <a:t>решений</a:t>
            </a:r>
            <a:r>
              <a:rPr lang="en-US" sz="1000" b="0" dirty="0">
                <a:latin typeface="Proxima Nova Lt" panose="02000506030000020004" pitchFamily="50" charset="0"/>
              </a:rPr>
              <a:t>.</a:t>
            </a:r>
            <a:endParaRPr lang="ru-RU" sz="1000" b="0" dirty="0">
              <a:latin typeface="Proxima Nova Lt" panose="02000506030000020004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753" y="897522"/>
            <a:ext cx="41141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spcBef>
                <a:spcPts val="1417"/>
              </a:spcBef>
            </a:pPr>
            <a:r>
              <a:rPr lang="ru-RU" sz="1000" dirty="0">
                <a:solidFill>
                  <a:srgbClr val="01509F"/>
                </a:solidFill>
                <a:latin typeface="Proxima Nova Lt" panose="02000506030000020004" pitchFamily="50" charset="0"/>
              </a:rPr>
              <a:t>Интерактивный </a:t>
            </a:r>
            <a:r>
              <a:rPr lang="ru-RU" sz="1000" dirty="0" err="1">
                <a:solidFill>
                  <a:srgbClr val="01509F"/>
                </a:solidFill>
                <a:latin typeface="Proxima Nova Lt" panose="02000506030000020004" pitchFamily="50" charset="0"/>
              </a:rPr>
              <a:t>квиз</a:t>
            </a:r>
            <a:r>
              <a:rPr lang="ru-RU" sz="1000" dirty="0">
                <a:solidFill>
                  <a:srgbClr val="01509F"/>
                </a:solidFill>
                <a:latin typeface="Proxima Nova Lt" panose="02000506030000020004" pitchFamily="50" charset="0"/>
              </a:rPr>
              <a:t> «Деньги, мы и бизнес» </a:t>
            </a:r>
            <a:r>
              <a:rPr lang="ru-RU" sz="1000" b="0" dirty="0">
                <a:latin typeface="Proxima Nova Lt" panose="02000506030000020004" pitchFamily="50" charset="0"/>
              </a:rPr>
              <a:t>— это командная интеллектуальная игра, направленная на повышение финансовой грамотности и знакомство с основами бизнеса. </a:t>
            </a:r>
            <a:r>
              <a:rPr lang="ru-RU" sz="1000" b="0" dirty="0" smtClean="0">
                <a:latin typeface="Proxima Nova Lt" panose="02000506030000020004" pitchFamily="50" charset="0"/>
              </a:rPr>
              <a:t>Участники </a:t>
            </a:r>
            <a:r>
              <a:rPr lang="ru-RU" sz="1000" b="0" dirty="0">
                <a:latin typeface="Proxima Nova Lt" panose="02000506030000020004" pitchFamily="50" charset="0"/>
              </a:rPr>
              <a:t>отвечают на вопросы, связанные с финансами, предпринимательской деятельностью, историей успеха и другими тематиками, связанными с бизнесом.</a:t>
            </a:r>
            <a:endParaRPr lang="ru-RU" sz="1000" b="0" dirty="0">
              <a:latin typeface="Proxima Nova Lt" panose="02000506030000020004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83" y="1267279"/>
            <a:ext cx="4081406" cy="2295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84" y="3639150"/>
            <a:ext cx="1999306" cy="1124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83" y="3639149"/>
            <a:ext cx="1999305" cy="11246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781" r="-1" b="14824"/>
          <a:stretch/>
        </p:blipFill>
        <p:spPr>
          <a:xfrm>
            <a:off x="431800" y="2044934"/>
            <a:ext cx="3757024" cy="16736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42" y="373463"/>
            <a:ext cx="6977879" cy="68272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Proxima Nova Lt" panose="02000506030000020004" pitchFamily="50" charset="0"/>
              </a:rPr>
              <a:t>ДОСТИГНУТЫЕ РЕЗУЛЬТАТЫ:</a:t>
            </a:r>
            <a:endParaRPr lang="ru-RU" dirty="0">
              <a:latin typeface="Proxima Nova Lt" panose="02000506030000020004" pitchFamily="50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609571" y="3982287"/>
            <a:ext cx="4336252" cy="1127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050120" indent="-228600" hangingPunct="1">
              <a:spcBef>
                <a:spcPts val="600"/>
              </a:spcBef>
              <a:spcAft>
                <a:spcPts val="0"/>
              </a:spcAft>
              <a:buClr>
                <a:srgbClr val="01509F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повышается </a:t>
            </a:r>
            <a:r>
              <a:rPr lang="ru-RU" sz="1000" dirty="0" err="1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вовлечённость</a:t>
            </a:r>
            <a:r>
              <a:rPr lang="ru-RU" sz="10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 за счёт игрового формата;</a:t>
            </a:r>
          </a:p>
          <a:p>
            <a:pPr marL="1050120" indent="-228600" hangingPunct="1">
              <a:spcBef>
                <a:spcPts val="600"/>
              </a:spcBef>
              <a:spcAft>
                <a:spcPts val="0"/>
              </a:spcAft>
              <a:buClr>
                <a:srgbClr val="01509F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снижается страх перед темой «деньги и бизнес»;</a:t>
            </a:r>
          </a:p>
          <a:p>
            <a:pPr marL="1050120" indent="-228600" hangingPunct="1">
              <a:spcBef>
                <a:spcPts val="600"/>
              </a:spcBef>
              <a:spcAft>
                <a:spcPts val="0"/>
              </a:spcAft>
              <a:buClr>
                <a:srgbClr val="01509F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участники лучше усваивают материал через практику и </a:t>
            </a:r>
            <a:r>
              <a:rPr lang="ru-RU" sz="1000" dirty="0" err="1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интерактив</a:t>
            </a:r>
            <a:r>
              <a:rPr lang="ru-RU" sz="10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.</a:t>
            </a:r>
          </a:p>
          <a:p>
            <a:pPr hangingPunct="1">
              <a:spcBef>
                <a:spcPts val="1417"/>
              </a:spcBef>
              <a:spcAft>
                <a:spcPts val="0"/>
              </a:spcAft>
              <a:buFontTx/>
              <a:buNone/>
            </a:pPr>
            <a:endParaRPr lang="ru-RU" sz="1000" dirty="0" smtClean="0">
              <a:solidFill>
                <a:srgbClr val="222222"/>
              </a:solidFill>
              <a:latin typeface="Proxima Nova Lt" panose="02000506030000020004" pitchFamily="50" charset="0"/>
              <a:cs typeface="Arial"/>
            </a:endParaRPr>
          </a:p>
          <a:p>
            <a:pPr hangingPunct="1">
              <a:spcBef>
                <a:spcPts val="1417"/>
              </a:spcBef>
              <a:spcAft>
                <a:spcPts val="0"/>
              </a:spcAft>
              <a:buFontTx/>
              <a:buNone/>
            </a:pPr>
            <a:endParaRPr lang="ru-RU" sz="1000" dirty="0">
              <a:latin typeface="Proxima Nova Lt" panose="02000506030000020004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990" y="825357"/>
            <a:ext cx="3853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spcBef>
                <a:spcPts val="1417"/>
              </a:spcBef>
            </a:pPr>
            <a:r>
              <a:rPr lang="ru-RU" sz="1400" dirty="0" err="1">
                <a:solidFill>
                  <a:srgbClr val="01509F"/>
                </a:solidFill>
                <a:latin typeface="Proxima Nova Lt" panose="02000506030000020004" pitchFamily="50" charset="0"/>
                <a:cs typeface="Arial"/>
              </a:rPr>
              <a:t>Квиз</a:t>
            </a:r>
            <a:r>
              <a:rPr lang="ru-RU" sz="1400" dirty="0">
                <a:solidFill>
                  <a:srgbClr val="01509F"/>
                </a:solidFill>
                <a:latin typeface="Proxima Nova Lt" panose="02000506030000020004" pitchFamily="50" charset="0"/>
                <a:cs typeface="Arial"/>
              </a:rPr>
              <a:t> проводился 4 раза (с 2024 года), общее количество принимающих участие в мероприятии – до 60 человек.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3990" y="1938626"/>
            <a:ext cx="2843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spcBef>
                <a:spcPts val="975"/>
              </a:spcBef>
              <a:spcAft>
                <a:spcPts val="975"/>
              </a:spcAft>
            </a:pPr>
            <a:r>
              <a:rPr lang="ru-RU" sz="12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В РЕЗУЛЬТАТЕ РЕАЛИЗАЦИИ ПРАКТИКИ УЧАСТНИКИ:</a:t>
            </a:r>
            <a:endParaRPr lang="ru-RU" sz="1200" dirty="0">
              <a:solidFill>
                <a:srgbClr val="222222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56473" y="249098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50120" indent="-228600" algn="l" hangingPunct="1">
              <a:lnSpc>
                <a:spcPct val="150000"/>
              </a:lnSpc>
              <a:buClr>
                <a:srgbClr val="01509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осваивают базовые понятия финансовой грамотности;</a:t>
            </a:r>
          </a:p>
          <a:p>
            <a:pPr marL="1050120" indent="-228600" algn="l" hangingPunct="1">
              <a:lnSpc>
                <a:spcPct val="150000"/>
              </a:lnSpc>
              <a:buClr>
                <a:srgbClr val="01509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понимают ключевые принципы предпринимательской деятельности;</a:t>
            </a:r>
          </a:p>
          <a:p>
            <a:pPr marL="1050120" indent="-228600" algn="l" hangingPunct="1">
              <a:lnSpc>
                <a:spcPct val="150000"/>
              </a:lnSpc>
              <a:buClr>
                <a:srgbClr val="01509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развивают навыки анализа финансовых ситуаций и принятия решений;</a:t>
            </a:r>
          </a:p>
          <a:p>
            <a:pPr marL="1050120" indent="-228600" algn="l" hangingPunct="1">
              <a:lnSpc>
                <a:spcPct val="150000"/>
              </a:lnSpc>
              <a:buClr>
                <a:srgbClr val="01509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формируют ответственное отношение к личным финансам;</a:t>
            </a:r>
          </a:p>
          <a:p>
            <a:pPr marL="1050120" indent="-228600" algn="l" hangingPunct="1">
              <a:lnSpc>
                <a:spcPct val="150000"/>
              </a:lnSpc>
              <a:buClr>
                <a:srgbClr val="01509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повышают уровень финансовой культуры;</a:t>
            </a:r>
          </a:p>
          <a:p>
            <a:pPr marL="1050120" indent="-228600" algn="l" hangingPunct="1">
              <a:lnSpc>
                <a:spcPct val="150000"/>
              </a:lnSpc>
              <a:buClr>
                <a:srgbClr val="01509F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10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развивают </a:t>
            </a:r>
            <a:r>
              <a:rPr lang="ru-RU" sz="1000" b="0" dirty="0" err="1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soft</a:t>
            </a:r>
            <a:r>
              <a:rPr lang="ru-RU" sz="10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ru-RU" sz="1000" b="0" dirty="0" err="1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skills</a:t>
            </a:r>
            <a:r>
              <a:rPr lang="ru-RU" sz="10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: командную работу, аргументацию, скорость </a:t>
            </a:r>
            <a:r>
              <a:rPr lang="ru-RU" sz="1000" b="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мышления </a:t>
            </a:r>
            <a:endParaRPr lang="ru-RU" sz="1000" b="0" dirty="0">
              <a:latin typeface="Proxima Nova Lt" panose="02000506030000020004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6023" y="3512220"/>
            <a:ext cx="2843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spcBef>
                <a:spcPts val="975"/>
              </a:spcBef>
              <a:spcAft>
                <a:spcPts val="975"/>
              </a:spcAft>
            </a:pPr>
            <a:r>
              <a:rPr lang="ru-RU" sz="12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ДОПОЛНИТЕЛЬНО</a:t>
            </a:r>
            <a:r>
              <a:rPr lang="ru-RU" sz="120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: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325" r="492" b="1810"/>
          <a:stretch/>
        </p:blipFill>
        <p:spPr>
          <a:xfrm>
            <a:off x="4421029" y="835044"/>
            <a:ext cx="3512484" cy="25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8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727268" y="2800432"/>
            <a:ext cx="4746171" cy="1737087"/>
          </a:xfrm>
        </p:spPr>
        <p:txBody>
          <a:bodyPr>
            <a:normAutofit/>
          </a:bodyPr>
          <a:lstStyle/>
          <a:p>
            <a:pPr marL="1050120" lvl="0" indent="-228600">
              <a:spcBef>
                <a:spcPts val="1417"/>
              </a:spcBef>
              <a:spcAft>
                <a:spcPts val="0"/>
              </a:spcAft>
              <a:buClr>
                <a:srgbClr val="01509F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адаптация </a:t>
            </a:r>
            <a:r>
              <a:rPr lang="ru-RU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под разный возраст (школа, колледж, вуз);</a:t>
            </a:r>
          </a:p>
          <a:p>
            <a:pPr marL="1050120" lvl="0" indent="-228600">
              <a:spcBef>
                <a:spcPts val="1417"/>
              </a:spcBef>
              <a:spcAft>
                <a:spcPts val="0"/>
              </a:spcAft>
              <a:buClr>
                <a:srgbClr val="01509F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интеграция в учебные курсы по экономике или обществознанию;</a:t>
            </a:r>
          </a:p>
          <a:p>
            <a:pPr marL="1050120" lvl="0" indent="-228600">
              <a:spcBef>
                <a:spcPts val="1417"/>
              </a:spcBef>
              <a:spcAft>
                <a:spcPts val="0"/>
              </a:spcAft>
              <a:buClr>
                <a:srgbClr val="01509F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использование на мероприятиях (форумы, недели финансовой грамотности)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354739" y="356997"/>
            <a:ext cx="4330474" cy="682727"/>
          </a:xfrm>
          <a:prstGeom prst="rect">
            <a:avLst/>
          </a:prstGeom>
        </p:spPr>
        <p:txBody>
          <a:bodyPr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ru-RU" dirty="0" smtClean="0">
                <a:latin typeface="Proxima Nova Lt" panose="02000506030000020004" pitchFamily="50" charset="0"/>
              </a:rPr>
              <a:t>ВОЗМОЖНОСТИ И ИНСТРУМЕНТЫ ДЛЯ ТИРАЖИРОВАНИЯ</a:t>
            </a:r>
            <a:endParaRPr lang="ru-RU" dirty="0">
              <a:latin typeface="Proxima Nova Lt" panose="0200050603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2663" y="1305100"/>
            <a:ext cx="3581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975"/>
              </a:spcBef>
              <a:spcAft>
                <a:spcPts val="975"/>
              </a:spcAft>
            </a:pPr>
            <a:r>
              <a:rPr lang="ru-RU" sz="1200" dirty="0">
                <a:solidFill>
                  <a:srgbClr val="01509F"/>
                </a:solidFill>
                <a:latin typeface="Proxima Nova Lt" panose="02000506030000020004" pitchFamily="50" charset="0"/>
                <a:cs typeface="Arial"/>
              </a:rPr>
              <a:t>Практика легко масштабируется и может быть внедрена </a:t>
            </a:r>
            <a:r>
              <a:rPr lang="ru-RU" sz="1200" dirty="0" smtClean="0">
                <a:solidFill>
                  <a:srgbClr val="01509F"/>
                </a:solidFill>
                <a:latin typeface="Proxima Nova Lt" panose="02000506030000020004" pitchFamily="50" charset="0"/>
                <a:cs typeface="Arial"/>
              </a:rPr>
              <a:t>в </a:t>
            </a:r>
            <a:r>
              <a:rPr lang="ru-RU" sz="1200" dirty="0">
                <a:solidFill>
                  <a:srgbClr val="01509F"/>
                </a:solidFill>
                <a:latin typeface="Proxima Nova Lt" panose="02000506030000020004" pitchFamily="50" charset="0"/>
                <a:cs typeface="Arial"/>
              </a:rPr>
              <a:t>различных образовательных и просветительских средах.</a:t>
            </a:r>
            <a:endParaRPr lang="ru-RU" sz="1200" dirty="0">
              <a:solidFill>
                <a:srgbClr val="01509F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73891" y="3175841"/>
            <a:ext cx="3931194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0120" lvl="0" indent="-228600" algn="l">
              <a:spcBef>
                <a:spcPts val="1417"/>
              </a:spcBef>
              <a:buClr>
                <a:srgbClr val="01509F"/>
              </a:buClr>
              <a:buFont typeface="Wingdings" panose="05000000000000000000" pitchFamily="2" charset="2"/>
              <a:buChar char="§"/>
            </a:pPr>
            <a:r>
              <a:rPr lang="ru-RU" sz="1200" b="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презентация </a:t>
            </a:r>
            <a:r>
              <a:rPr lang="ru-RU" sz="12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(</a:t>
            </a:r>
            <a:r>
              <a:rPr lang="ru-RU" sz="1200" b="0" dirty="0" err="1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PowerPoint</a:t>
            </a:r>
            <a:r>
              <a:rPr lang="ru-RU" sz="12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);</a:t>
            </a:r>
          </a:p>
          <a:p>
            <a:pPr marL="1050120" lvl="0" indent="-228600" algn="l">
              <a:spcBef>
                <a:spcPts val="1417"/>
              </a:spcBef>
              <a:buClr>
                <a:srgbClr val="01509F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таймеры и системы подсчёта баллов;</a:t>
            </a:r>
          </a:p>
          <a:p>
            <a:pPr marL="1050120" lvl="0" indent="-228600" algn="l">
              <a:spcBef>
                <a:spcPts val="1417"/>
              </a:spcBef>
              <a:buClr>
                <a:srgbClr val="01509F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методические рекомендации для ведущего.</a:t>
            </a:r>
            <a:endParaRPr lang="ru-RU" sz="1200" b="0" dirty="0">
              <a:solidFill>
                <a:srgbClr val="222222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739" y="2864892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975"/>
              </a:spcBef>
              <a:spcAft>
                <a:spcPts val="975"/>
              </a:spcAft>
            </a:pPr>
            <a:r>
              <a:rPr lang="ru-RU" sz="14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ИНСТРУМЕНТЫ:</a:t>
            </a:r>
            <a:endParaRPr lang="ru-RU" sz="1400" dirty="0">
              <a:solidFill>
                <a:srgbClr val="222222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2663" y="2216808"/>
            <a:ext cx="2504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975"/>
              </a:spcBef>
              <a:spcAft>
                <a:spcPts val="975"/>
              </a:spcAft>
            </a:pPr>
            <a:r>
              <a:rPr lang="ru-RU" sz="1400" dirty="0" smtClean="0">
                <a:solidFill>
                  <a:srgbClr val="222222"/>
                </a:solidFill>
                <a:latin typeface="Proxima Nova Lt" panose="02000506030000020004" pitchFamily="50" charset="0"/>
                <a:cs typeface="Arial"/>
              </a:rPr>
              <a:t>ВОЗМОЖНОСТИ ТИРАЖИРОВАНИЯ:</a:t>
            </a:r>
            <a:endParaRPr lang="ru-RU" sz="1400" dirty="0">
              <a:solidFill>
                <a:srgbClr val="222222"/>
              </a:solidFill>
              <a:latin typeface="Proxima Nova Lt" panose="02000506030000020004" pitchFamily="50" charset="0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" y="1039723"/>
            <a:ext cx="3647347" cy="15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1264</TotalTime>
  <Words>418</Words>
  <Application>Microsoft Office PowerPoint</Application>
  <PresentationFormat>Экран (16:9)</PresentationFormat>
  <Paragraphs>48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Helvetica Neue</vt:lpstr>
      <vt:lpstr>Helvetica Neue Light</vt:lpstr>
      <vt:lpstr>Helvetica Neue Medium</vt:lpstr>
      <vt:lpstr>Proxima Nova </vt:lpstr>
      <vt:lpstr>Proxima Nova Lt</vt:lpstr>
      <vt:lpstr>Proxima Nova Rg</vt:lpstr>
      <vt:lpstr>Wingdings</vt:lpstr>
      <vt:lpstr>White</vt:lpstr>
      <vt:lpstr>ИНТЕРАКТИВНЫЙ КВИЗ «ДЕНЬГИ, МЫ И БИЗНЕС»</vt:lpstr>
      <vt:lpstr>ЦЕЛЬ ПРОЕКТА</vt:lpstr>
      <vt:lpstr>КРАТКОЕ ОПИСАНИЕ ПРАКТИКИ</vt:lpstr>
      <vt:lpstr>ДОСТИГНУТЫЕ РЕЗУЛЬТАТЫ: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Акмен Валерия Валерьевна</cp:lastModifiedBy>
  <cp:revision>88</cp:revision>
  <dcterms:modified xsi:type="dcterms:W3CDTF">2026-04-27T05:14:25Z</dcterms:modified>
</cp:coreProperties>
</file>