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</p:sldIdLst>
  <p:sldSz cx="9144000" cy="5143500" type="screen16x9"/>
  <p:notesSz cx="6808788" cy="9940925"/>
  <p:defaultTextStyle>
    <a:defPPr marL="0" marR="0" indent="0" algn="l" defTabSz="356616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702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17830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35661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53492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713232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891540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069848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248156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426464" algn="ctr" defTabSz="321945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17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166" userDrawn="1">
          <p15:clr>
            <a:srgbClr val="A4A3A4"/>
          </p15:clr>
        </p15:guide>
        <p15:guide id="4" pos="15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B9B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220"/>
    <p:restoredTop sz="95407" autoAdjust="0"/>
  </p:normalViewPr>
  <p:slideViewPr>
    <p:cSldViewPr snapToGrid="0" snapToObjects="1" showGuides="1">
      <p:cViewPr>
        <p:scale>
          <a:sx n="100" d="100"/>
          <a:sy n="100" d="100"/>
        </p:scale>
        <p:origin x="-1944" y="-1002"/>
      </p:cViewPr>
      <p:guideLst>
        <p:guide orient="horz" pos="166"/>
        <p:guide pos="15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2" d="100"/>
          <a:sy n="92" d="100"/>
        </p:scale>
        <p:origin x="40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0842707F-0FE1-B2BC-B71F-9ABB57BEDF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E4DA359E-5C92-6136-4DCA-6EF65FD2856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6737" y="0"/>
            <a:ext cx="2950475" cy="49877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2D1446-30AF-464D-840D-A21B3ADE5002}" type="datetimeFigureOut">
              <a:rPr lang="ru-RU" smtClean="0"/>
              <a:t>27.04.2026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6F32B7D9-2471-084E-4AA0-5DCA5B7123E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DD33A25-7280-B650-196D-6CE91F5EC8F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6737" y="9442154"/>
            <a:ext cx="2950475" cy="49877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DFCA-F47D-574F-B024-92F7C02B1B2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35847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24638" cy="372745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07839" y="4721940"/>
            <a:ext cx="4993111" cy="447341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4356434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1pPr>
    <a:lvl2pPr indent="8915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2pPr>
    <a:lvl3pPr indent="17830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3pPr>
    <a:lvl4pPr indent="26746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4pPr>
    <a:lvl5pPr indent="356616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5pPr>
    <a:lvl6pPr indent="445770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6pPr>
    <a:lvl7pPr indent="534924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7pPr>
    <a:lvl8pPr indent="624078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8pPr>
    <a:lvl9pPr indent="713232" defTabSz="178308" latinLnBrk="0">
      <a:lnSpc>
        <a:spcPct val="117999"/>
      </a:lnSpc>
      <a:defRPr sz="858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7356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EA9FF16F-A76F-804E-BF85-29A89291E1B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34"/>
          <a:stretch/>
        </p:blipFill>
        <p:spPr>
          <a:xfrm>
            <a:off x="0" y="1035586"/>
            <a:ext cx="9144000" cy="4107914"/>
          </a:xfrm>
          <a:prstGeom prst="rect">
            <a:avLst/>
          </a:prstGeom>
        </p:spPr>
      </p:pic>
      <p:sp>
        <p:nvSpPr>
          <p:cNvPr id="1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947746" y="3834743"/>
            <a:ext cx="6350680" cy="595312"/>
          </a:xfrm>
          <a:prstGeom prst="rect">
            <a:avLst/>
          </a:prstGeo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SzTx/>
              <a:buNone/>
              <a:defRPr sz="1400" b="1" i="0">
                <a:latin typeface="Proxima Nova Rg" panose="02000506030000020004" pitchFamily="2" charset="0"/>
              </a:defRPr>
            </a:lvl1pPr>
            <a:lvl2pPr marL="0" indent="0" algn="l">
              <a:spcBef>
                <a:spcPts val="0"/>
              </a:spcBef>
              <a:buSzTx/>
              <a:buNone/>
              <a:defRPr sz="1823"/>
            </a:lvl2pPr>
            <a:lvl3pPr marL="0" indent="0" algn="l">
              <a:spcBef>
                <a:spcPts val="0"/>
              </a:spcBef>
              <a:buSzTx/>
              <a:buNone/>
              <a:defRPr sz="1823"/>
            </a:lvl3pPr>
            <a:lvl4pPr marL="0" indent="0" algn="l">
              <a:spcBef>
                <a:spcPts val="0"/>
              </a:spcBef>
              <a:buSzTx/>
              <a:buNone/>
              <a:defRPr sz="1823"/>
            </a:lvl4pPr>
            <a:lvl5pPr marL="0" indent="0" algn="l">
              <a:spcBef>
                <a:spcPts val="0"/>
              </a:spcBef>
              <a:buSzTx/>
              <a:buNone/>
              <a:defRPr sz="1823"/>
            </a:lvl5pPr>
          </a:lstStyle>
          <a:p>
            <a:r>
              <a:rPr lang="ru-RU" dirty="0"/>
              <a:t>Текст </a:t>
            </a:r>
            <a:r>
              <a:rPr lang="ru-RU" dirty="0" err="1"/>
              <a:t>лида</a:t>
            </a:r>
            <a:endParaRPr dirty="0"/>
          </a:p>
        </p:txBody>
      </p:sp>
      <p:sp>
        <p:nvSpPr>
          <p:cNvPr id="11" name="Текст заголовка"/>
          <p:cNvSpPr txBox="1">
            <a:spLocks noGrp="1"/>
          </p:cNvSpPr>
          <p:nvPr>
            <p:ph type="title" hasCustomPrompt="1"/>
          </p:nvPr>
        </p:nvSpPr>
        <p:spPr>
          <a:xfrm>
            <a:off x="1590907" y="1427357"/>
            <a:ext cx="3984704" cy="1185166"/>
          </a:xfrm>
          <a:prstGeom prst="rect">
            <a:avLst/>
          </a:prstGeom>
          <a:solidFill>
            <a:schemeClr val="bg1"/>
          </a:solidFill>
        </p:spPr>
        <p:txBody>
          <a:bodyPr lIns="360000" rIns="180000" bIns="36000" anchor="b">
            <a:normAutofit/>
          </a:bodyPr>
          <a:lstStyle>
            <a:lvl1pPr algn="l">
              <a:defRPr sz="2400" b="1">
                <a:latin typeface="Proxima Nova Rg" panose="02000506030000020004" pitchFamily="2" charset="0"/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E27C914-3C09-5EA8-0AC3-0D2B47AEC56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42483" y="322141"/>
            <a:ext cx="1911350" cy="482600"/>
          </a:xfrm>
          <a:prstGeom prst="rect">
            <a:avLst/>
          </a:prstGeom>
        </p:spPr>
      </p:pic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Текст заголовк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7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1620"/>
            </a:lvl1pPr>
            <a:lvl2pPr>
              <a:defRPr sz="1620"/>
            </a:lvl2pPr>
            <a:lvl3pPr>
              <a:defRPr sz="1620"/>
            </a:lvl3pPr>
            <a:lvl4pPr>
              <a:defRPr sz="1620"/>
            </a:lvl4pPr>
            <a:lvl5pPr>
              <a:defRPr sz="1620"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5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4068" y="2393"/>
            <a:ext cx="9158068" cy="5151413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5" y="1181100"/>
            <a:ext cx="3823249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10" name="Рисунок 9">
            <a:extLst>
              <a:ext uri="{FF2B5EF4-FFF2-40B4-BE49-F238E27FC236}">
                <a16:creationId xmlns:a16="http://schemas.microsoft.com/office/drawing/2014/main" xmlns="" id="{C5D7F0B0-78C8-E64F-B784-F79EB9F7C77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651375" y="1181100"/>
            <a:ext cx="3863975" cy="3962400"/>
          </a:xfrm>
        </p:spPr>
        <p:txBody>
          <a:bodyPr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6680794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807" y="-699"/>
            <a:ext cx="9146807" cy="5145078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2758094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3798916"/>
            <a:ext cx="5410549" cy="86833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29497083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785051393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2"/>
              </a:buClr>
              <a:defRPr/>
            </a:lvl1pPr>
            <a:lvl2pPr>
              <a:buClr>
                <a:schemeClr val="accent2"/>
              </a:buClr>
              <a:defRPr/>
            </a:lvl2pPr>
            <a:lvl3pPr>
              <a:buClr>
                <a:schemeClr val="accent2"/>
              </a:buClr>
              <a:defRPr/>
            </a:lvl3pPr>
            <a:lvl4pPr>
              <a:buClr>
                <a:schemeClr val="accent2"/>
              </a:buClr>
              <a:defRPr/>
            </a:lvl4pPr>
            <a:lvl5pPr>
              <a:buClr>
                <a:schemeClr val="accent2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28396638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3"/>
              </a:buClr>
              <a:defRPr/>
            </a:lvl1pPr>
            <a:lvl2pPr>
              <a:buClr>
                <a:schemeClr val="accent3"/>
              </a:buClr>
              <a:defRPr/>
            </a:lvl2pPr>
            <a:lvl3pPr>
              <a:buClr>
                <a:schemeClr val="accent3"/>
              </a:buClr>
              <a:defRPr/>
            </a:lvl3pPr>
            <a:lvl4pPr>
              <a:buClr>
                <a:schemeClr val="accent3"/>
              </a:buClr>
              <a:defRPr/>
            </a:lvl4pPr>
            <a:lvl5pPr>
              <a:buClr>
                <a:schemeClr val="accent3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3696136292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Фото —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85977F01-5340-4B41-8F8C-9DFD51AC680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6" name="Текст заголовка">
            <a:extLst>
              <a:ext uri="{FF2B5EF4-FFF2-40B4-BE49-F238E27FC236}">
                <a16:creationId xmlns:a16="http://schemas.microsoft.com/office/drawing/2014/main" xmlns="" id="{48D99A02-40A8-6541-9E75-3E1561C26EC9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7" name="Уровень текста 1…">
            <a:extLst>
              <a:ext uri="{FF2B5EF4-FFF2-40B4-BE49-F238E27FC236}">
                <a16:creationId xmlns:a16="http://schemas.microsoft.com/office/drawing/2014/main" xmlns="" id="{7F145048-5936-7641-BC7E-8D9EE13F57B0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buClr>
                <a:schemeClr val="accent4"/>
              </a:buClr>
              <a:defRPr/>
            </a:lvl1pPr>
            <a:lvl2pPr>
              <a:buClr>
                <a:schemeClr val="accent4"/>
              </a:buClr>
              <a:defRPr/>
            </a:lvl2pPr>
            <a:lvl3pPr>
              <a:buClr>
                <a:schemeClr val="accent4"/>
              </a:buClr>
              <a:defRPr/>
            </a:lvl3pPr>
            <a:lvl4pPr>
              <a:buClr>
                <a:schemeClr val="accent4"/>
              </a:buClr>
              <a:defRPr/>
            </a:lvl4pPr>
            <a:lvl5pPr>
              <a:buClr>
                <a:schemeClr val="accent4"/>
              </a:buClr>
              <a:defRPr/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965017056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2" y="-7734"/>
            <a:ext cx="9142608" cy="5155415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1941566"/>
            <a:ext cx="3306686" cy="5636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450671444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Заголовок — по центр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84B1C211-0A69-9D4F-85BA-769EAC3C851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93" y="-1414"/>
            <a:ext cx="9146514" cy="5144914"/>
          </a:xfrm>
          <a:prstGeom prst="rect">
            <a:avLst/>
          </a:prstGeom>
        </p:spPr>
      </p:pic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  <p:sp>
        <p:nvSpPr>
          <p:cNvPr id="4" name="Текст заголовка">
            <a:extLst>
              <a:ext uri="{FF2B5EF4-FFF2-40B4-BE49-F238E27FC236}">
                <a16:creationId xmlns:a16="http://schemas.microsoft.com/office/drawing/2014/main" xmlns="" id="{6934C481-B760-7442-B36D-F3EEAF4A5B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33413" y="2059259"/>
            <a:ext cx="3306686" cy="3850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ТЕКСТ ЗАГОЛОВКА</a:t>
            </a:r>
          </a:p>
        </p:txBody>
      </p:sp>
      <p:sp>
        <p:nvSpPr>
          <p:cNvPr id="5" name="Уровень текста 1…">
            <a:extLst>
              <a:ext uri="{FF2B5EF4-FFF2-40B4-BE49-F238E27FC236}">
                <a16:creationId xmlns:a16="http://schemas.microsoft.com/office/drawing/2014/main" xmlns="" id="{AE2D096A-99E1-8C4C-AE8F-0212952AF7C2}"/>
              </a:ext>
            </a:extLst>
          </p:cNvPr>
          <p:cNvSpPr txBox="1">
            <a:spLocks noGrp="1"/>
          </p:cNvSpPr>
          <p:nvPr>
            <p:ph idx="1" hasCustomPrompt="1"/>
          </p:nvPr>
        </p:nvSpPr>
        <p:spPr>
          <a:xfrm>
            <a:off x="633412" y="2780371"/>
            <a:ext cx="4191349" cy="1886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</p:spTree>
    <p:extLst>
      <p:ext uri="{BB962C8B-B14F-4D97-AF65-F5344CB8AC3E}">
        <p14:creationId xmlns:p14="http://schemas.microsoft.com/office/powerpoint/2010/main" val="20744472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7F2666A-3360-EE4D-BDCC-FB7E8187A1F2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7035" y="0"/>
            <a:ext cx="9156504" cy="5150534"/>
          </a:xfrm>
          <a:prstGeom prst="rect">
            <a:avLst/>
          </a:prstGeom>
        </p:spPr>
      </p:pic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83150"/>
            <a:ext cx="6888265" cy="6827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lang="ru-RU" dirty="0"/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4" y="1181100"/>
            <a:ext cx="7877175" cy="34861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 anchor="t">
            <a:noAutofit/>
          </a:bodyPr>
          <a:lstStyle/>
          <a:p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1</a:t>
            </a:r>
          </a:p>
          <a:p>
            <a:pPr lvl="1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2</a:t>
            </a:r>
          </a:p>
          <a:p>
            <a:pPr lvl="2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3</a:t>
            </a:r>
          </a:p>
          <a:p>
            <a:pPr lvl="3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4</a:t>
            </a:r>
          </a:p>
          <a:p>
            <a:pPr lvl="4"/>
            <a:r>
              <a:rPr dirty="0" err="1"/>
              <a:t>Уровень</a:t>
            </a:r>
            <a:r>
              <a:rPr dirty="0"/>
              <a:t> </a:t>
            </a:r>
            <a:r>
              <a:rPr dirty="0" err="1"/>
              <a:t>текста</a:t>
            </a:r>
            <a:r>
              <a:rPr dirty="0"/>
              <a:t>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710061" y="4667250"/>
            <a:ext cx="214802" cy="22724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81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61" r:id="rId4"/>
    <p:sldLayoutId id="2147483662" r:id="rId5"/>
    <p:sldLayoutId id="2147483663" r:id="rId6"/>
    <p:sldLayoutId id="2147483664" r:id="rId7"/>
    <p:sldLayoutId id="2147483667" r:id="rId8"/>
    <p:sldLayoutId id="2147483668" r:id="rId9"/>
    <p:sldLayoutId id="2147483654" r:id="rId10"/>
  </p:sldLayoutIdLst>
  <p:transition spd="med"/>
  <p:txStyles>
    <p:titleStyle>
      <a:lvl1pPr marL="0" marR="0" indent="0" algn="l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1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+mn-ea"/>
          <a:cs typeface="+mn-cs"/>
          <a:sym typeface="Helvetica Neue Medium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78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21431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1pPr>
      <a:lvl2pPr marL="428625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2pPr>
      <a:lvl3pPr marL="642938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3pPr>
      <a:lvl4pPr marL="857250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4pPr>
      <a:lvl5pPr marL="1071563" marR="0" indent="-214313" algn="l" defTabSz="278607" latinLnBrk="0">
        <a:lnSpc>
          <a:spcPct val="100000"/>
        </a:lnSpc>
        <a:spcBef>
          <a:spcPts val="400"/>
        </a:spcBef>
        <a:spcAft>
          <a:spcPts val="400"/>
        </a:spcAft>
        <a:buClrTx/>
        <a:buSzPct val="125000"/>
        <a:buFontTx/>
        <a:buChar char="•"/>
        <a:tabLst/>
        <a:defRPr sz="1200" b="0" i="0" u="none" strike="noStrike" cap="none" spc="0" baseline="0">
          <a:solidFill>
            <a:srgbClr val="000000"/>
          </a:solidFill>
          <a:uFillTx/>
          <a:latin typeface="Proxima Nova Rg" panose="02000506030000020004" pitchFamily="2" charset="0"/>
          <a:ea typeface="Helvetica Neue"/>
          <a:cs typeface="Helvetica Neue"/>
          <a:sym typeface="Helvetica Neue"/>
        </a:defRPr>
      </a:lvl5pPr>
      <a:lvl6pPr marL="1285875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1500188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1714500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1928813" marR="0" indent="-214313" algn="l" defTabSz="278607" latinLnBrk="0">
        <a:lnSpc>
          <a:spcPct val="100000"/>
        </a:lnSpc>
        <a:spcBef>
          <a:spcPts val="1992"/>
        </a:spcBef>
        <a:spcAft>
          <a:spcPts val="0"/>
        </a:spcAft>
        <a:buClrTx/>
        <a:buSzPct val="125000"/>
        <a:buFontTx/>
        <a:buChar char="•"/>
        <a:tabLst/>
        <a:defRPr sz="1755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15430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30861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46291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61722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77152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92583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080135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234440" algn="ctr" defTabSz="278607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1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Прямоугольник"/>
          <p:cNvSpPr/>
          <p:nvPr/>
        </p:nvSpPr>
        <p:spPr>
          <a:xfrm>
            <a:off x="1254779" y="3721960"/>
            <a:ext cx="4378997" cy="634997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08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FD40A5-F3FD-B54C-9CD3-2C5EFF741120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407919" y="4093347"/>
            <a:ext cx="6350680" cy="802572"/>
          </a:xfrm>
        </p:spPr>
        <p:txBody>
          <a:bodyPr>
            <a:noAutofit/>
          </a:bodyPr>
          <a:lstStyle/>
          <a:p>
            <a:r>
              <a:rPr lang="ru-RU" sz="1200" dirty="0"/>
              <a:t>Направление </a:t>
            </a:r>
            <a:r>
              <a:rPr lang="ru-RU" sz="1200" dirty="0" smtClean="0"/>
              <a:t>практики:  урок финансовой грамотности</a:t>
            </a:r>
            <a:endParaRPr lang="ru-RU" sz="1200" dirty="0"/>
          </a:p>
          <a:p>
            <a:r>
              <a:rPr lang="ru-RU" sz="1200" dirty="0"/>
              <a:t>Наименование субъекта  </a:t>
            </a:r>
            <a:r>
              <a:rPr lang="ru-RU" sz="1200" dirty="0" smtClean="0"/>
              <a:t>ПЕНЗЕНСКАЯ ОБЛАСТЬ </a:t>
            </a:r>
            <a:endParaRPr lang="ru-RU" sz="1200" dirty="0"/>
          </a:p>
          <a:p>
            <a:r>
              <a:rPr lang="ru-RU" sz="1200" dirty="0"/>
              <a:t>Автор практики: </a:t>
            </a:r>
            <a:r>
              <a:rPr lang="ru-RU" sz="1200" dirty="0" smtClean="0"/>
              <a:t>МОУ «Лицей №230» г. Заречного, Шишкина </a:t>
            </a:r>
            <a:r>
              <a:rPr lang="ru-RU" sz="1200" smtClean="0"/>
              <a:t>Ирина Олеговна, </a:t>
            </a:r>
            <a:endParaRPr lang="ru-RU" sz="1200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E62D806-51F0-734C-BBC0-4312C0AC0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«Будь начеку: основы борьбы с телефонным и сетевым мошенничеством»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32" y="77788"/>
            <a:ext cx="1463675" cy="1920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86020811"/>
              </p:ext>
            </p:extLst>
          </p:nvPr>
        </p:nvGraphicFramePr>
        <p:xfrm>
          <a:off x="682625" y="1171575"/>
          <a:ext cx="6394450" cy="431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33336"/>
                <a:gridCol w="4561114"/>
              </a:tblGrid>
              <a:tr h="431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Целевая аудитория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школьники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6938923"/>
              </p:ext>
            </p:extLst>
          </p:nvPr>
        </p:nvGraphicFramePr>
        <p:xfrm>
          <a:off x="682625" y="1603375"/>
          <a:ext cx="6394450" cy="4826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33336"/>
                <a:gridCol w="4561114"/>
              </a:tblGrid>
              <a:tr h="4826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Охват аудитории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от 100 до 1000 чел./год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1767079"/>
              </p:ext>
            </p:extLst>
          </p:nvPr>
        </p:nvGraphicFramePr>
        <p:xfrm>
          <a:off x="682625" y="2108200"/>
          <a:ext cx="6394450" cy="55880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33336"/>
                <a:gridCol w="4561114"/>
              </a:tblGrid>
              <a:tr h="5588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Разработчик 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МОУ «ЛИЦЕЙ №230» Г.ЗАРЕЧНОГО 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839140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C2BF8B5-D0A5-FB84-AF18-AE71065C4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Краткое описание практики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FC3828F-3B8C-C8DC-8AC9-F89B865E76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50" y="1181100"/>
            <a:ext cx="8547100" cy="3486150"/>
          </a:xfrm>
        </p:spPr>
        <p:txBody>
          <a:bodyPr/>
          <a:lstStyle/>
          <a:p>
            <a:r>
              <a:rPr lang="ru-RU" sz="1400" dirty="0"/>
              <a:t>Форма проведения: групповой кейс-метод с элементами видео-триггеров, QR-кодов и интерактивной рефлексии.</a:t>
            </a:r>
          </a:p>
          <a:p>
            <a:r>
              <a:rPr lang="ru-RU" sz="1400" dirty="0"/>
              <a:t>Основные практические действия:</a:t>
            </a:r>
          </a:p>
          <a:p>
            <a:pPr marL="0" indent="0">
              <a:buNone/>
            </a:pPr>
            <a:r>
              <a:rPr lang="ru-RU" sz="1400" dirty="0"/>
              <a:t>1.	Просмотр видеоролика-триггера (по QR-коду) — эмоциональная настройка, обсуждение чувств и формулирование темы урока.</a:t>
            </a:r>
          </a:p>
          <a:p>
            <a:pPr marL="0" indent="0">
              <a:buNone/>
            </a:pPr>
            <a:r>
              <a:rPr lang="ru-RU" sz="1400" dirty="0"/>
              <a:t>2.	Ознакомление с 10 видами мошенничества (звонки из «банка», ДТП, </a:t>
            </a:r>
            <a:r>
              <a:rPr lang="ru-RU" sz="1400" dirty="0" err="1"/>
              <a:t>лжеруководитель</a:t>
            </a:r>
            <a:r>
              <a:rPr lang="ru-RU" sz="1400" dirty="0"/>
              <a:t>, инвестиции, лёгкий заработок и др.) — краткий обзор с обсуждением личного опыта.</a:t>
            </a:r>
          </a:p>
          <a:p>
            <a:pPr marL="0" indent="0">
              <a:buNone/>
            </a:pPr>
            <a:r>
              <a:rPr lang="ru-RU" sz="1400" dirty="0"/>
              <a:t>3.	Групповая работа по созданию памяток (10 минут):</a:t>
            </a:r>
          </a:p>
          <a:p>
            <a:pPr marL="0" indent="0">
              <a:buNone/>
            </a:pPr>
            <a:r>
              <a:rPr lang="ru-RU" sz="1400" dirty="0" smtClean="0"/>
              <a:t>1 </a:t>
            </a:r>
            <a:r>
              <a:rPr lang="ru-RU" sz="1400" dirty="0"/>
              <a:t>группа — для детей и подростков</a:t>
            </a:r>
          </a:p>
          <a:p>
            <a:pPr marL="0" indent="0">
              <a:buNone/>
            </a:pPr>
            <a:r>
              <a:rPr lang="ru-RU" sz="1400" dirty="0" smtClean="0"/>
              <a:t>2 </a:t>
            </a:r>
            <a:r>
              <a:rPr lang="ru-RU" sz="1400" dirty="0"/>
              <a:t>группа — для работающих граждан</a:t>
            </a:r>
          </a:p>
          <a:p>
            <a:pPr marL="0" indent="0">
              <a:buNone/>
            </a:pPr>
            <a:r>
              <a:rPr lang="ru-RU" sz="1400" dirty="0" smtClean="0"/>
              <a:t>3 </a:t>
            </a:r>
            <a:r>
              <a:rPr lang="ru-RU" sz="1400" dirty="0"/>
              <a:t>группа — для пенсионеров</a:t>
            </a:r>
          </a:p>
          <a:p>
            <a:pPr marL="0" indent="0">
              <a:buNone/>
            </a:pPr>
            <a:r>
              <a:rPr lang="ru-RU" sz="1400" dirty="0" smtClean="0"/>
              <a:t>Каждая </a:t>
            </a:r>
            <a:r>
              <a:rPr lang="ru-RU" sz="1400" dirty="0"/>
              <a:t>группа использует шаблон и иллюстрации с видами обмана для своей категории.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18199152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EF0673A8-B00F-A3B0-F3B1-ED0F0C0EA7E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>
              <a:buClr>
                <a:srgbClr val="E5205A"/>
              </a:buClr>
            </a:pPr>
            <a:r>
              <a:rPr lang="ru-RU" sz="1400" dirty="0"/>
              <a:t>Презентация памяток (по 1–2 минуты от группы) — защита разработанных правил безопасного поведения.</a:t>
            </a:r>
          </a:p>
          <a:p>
            <a:pPr marL="0" lvl="0" indent="0">
              <a:buClr>
                <a:srgbClr val="E5205A"/>
              </a:buClr>
              <a:buNone/>
            </a:pPr>
            <a:r>
              <a:rPr lang="ru-RU" sz="1400" dirty="0"/>
              <a:t>5.	Рефлексия в формате реального телефонного звонка от «мошенника» — учитель демонстрирует попытку обмана (запрос кода из СМС), ученики анализируют признаки мошенничества и предлагают правильную реакцию.</a:t>
            </a:r>
          </a:p>
          <a:p>
            <a:pPr marL="0" lvl="0" indent="0">
              <a:buClr>
                <a:srgbClr val="E5205A"/>
              </a:buClr>
              <a:buNone/>
            </a:pPr>
            <a:r>
              <a:rPr lang="ru-RU" sz="1400" dirty="0"/>
              <a:t>6.	Домашнее задание — обсудить правила с семьёй и дополнить памятки.</a:t>
            </a:r>
          </a:p>
          <a:p>
            <a:pPr lvl="0">
              <a:buClr>
                <a:srgbClr val="E5205A"/>
              </a:buClr>
            </a:pPr>
            <a:r>
              <a:rPr lang="ru-RU" sz="1400" dirty="0"/>
              <a:t>Итоговая практическая ценность: готовые памятки можно распространять среди жителей микрорайона и проводить просветительские акции.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37616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Достигнутые результаты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b="1" dirty="0"/>
              <a:t>Качественные результаты (поведенческие и когнитивные изменения)</a:t>
            </a:r>
            <a:endParaRPr lang="ru-RU" dirty="0"/>
          </a:p>
          <a:p>
            <a:pPr lvl="0"/>
            <a:r>
              <a:rPr lang="ru-RU" b="1" dirty="0"/>
              <a:t>Снижение магического мышления:</a:t>
            </a:r>
            <a:r>
              <a:rPr lang="ru-RU" dirty="0"/>
              <a:t> ученики перестают верить в «экстренный перевод на безопасный счёт» и «срочную блокировку </a:t>
            </a:r>
            <a:r>
              <a:rPr lang="ru-RU" dirty="0" err="1"/>
              <a:t>СИМ-карты</a:t>
            </a:r>
            <a:r>
              <a:rPr lang="ru-RU" dirty="0"/>
              <a:t>».</a:t>
            </a:r>
          </a:p>
          <a:p>
            <a:pPr lvl="0"/>
            <a:r>
              <a:rPr lang="ru-RU" b="1" dirty="0"/>
              <a:t>Появление здорового скептицизма:</a:t>
            </a:r>
            <a:r>
              <a:rPr lang="ru-RU" dirty="0"/>
              <a:t> фразы «ваш полис ОМС заблокирован» или «вас вызывают в суд по телефону» автоматически вызывают желание перепроверить информацию.</a:t>
            </a:r>
          </a:p>
          <a:p>
            <a:pPr lvl="0"/>
            <a:r>
              <a:rPr lang="ru-RU" b="1" dirty="0"/>
              <a:t>Рост </a:t>
            </a:r>
            <a:r>
              <a:rPr lang="ru-RU" b="1" dirty="0" err="1"/>
              <a:t>самоэффективности</a:t>
            </a:r>
            <a:r>
              <a:rPr lang="ru-RU" b="1" dirty="0"/>
              <a:t>:</a:t>
            </a:r>
            <a:r>
              <a:rPr lang="ru-RU" dirty="0"/>
              <a:t> школьники говорят: «Я знаю, что делать – положить трубку и сам набрать банк».</a:t>
            </a:r>
          </a:p>
          <a:p>
            <a:pPr lvl="0"/>
            <a:r>
              <a:rPr lang="ru-RU" dirty="0"/>
              <a:t>Ученики </a:t>
            </a:r>
            <a:r>
              <a:rPr lang="ru-RU" b="1" dirty="0"/>
              <a:t>прерывают диалог</a:t>
            </a:r>
            <a:r>
              <a:rPr lang="ru-RU" dirty="0"/>
              <a:t> при первом же требовании кода из SMS.</a:t>
            </a:r>
          </a:p>
          <a:p>
            <a:pPr lvl="0"/>
            <a:r>
              <a:rPr lang="ru-RU" dirty="0"/>
              <a:t>Появляется привычка </a:t>
            </a:r>
            <a:r>
              <a:rPr lang="ru-RU" b="1" dirty="0"/>
              <a:t>не переходить по ссылкам</a:t>
            </a:r>
            <a:r>
              <a:rPr lang="ru-RU" dirty="0"/>
              <a:t> из незнакомых сообщений, даже если они обещают приз или предупреждают о блокировке.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251749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Достигнутые результаты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 dirty="0"/>
              <a:t>Учащиеся начинают </a:t>
            </a:r>
            <a:r>
              <a:rPr lang="ru-RU" b="1" dirty="0"/>
              <a:t>использовать двухфакторную аутентификацию</a:t>
            </a:r>
            <a:r>
              <a:rPr lang="ru-RU" dirty="0"/>
              <a:t> и проверять, какие устройства подключены к их аккаунтам.</a:t>
            </a:r>
          </a:p>
          <a:p>
            <a:pPr lvl="0"/>
            <a:r>
              <a:rPr lang="ru-RU" b="1" dirty="0"/>
              <a:t>Передача знаний в семью:</a:t>
            </a:r>
            <a:r>
              <a:rPr lang="ru-RU" dirty="0"/>
              <a:t> по отзывам родителей, дети инициируют разговоры о мошенничестве, проверяют настройки телефонов у бабушек и дедушек.</a:t>
            </a:r>
          </a:p>
          <a:p>
            <a:pPr lvl="0"/>
            <a:r>
              <a:rPr lang="ru-RU" b="1" dirty="0"/>
              <a:t>Снижение стигмы:</a:t>
            </a:r>
            <a:r>
              <a:rPr lang="ru-RU" dirty="0"/>
              <a:t> уроки разрушают миф «попались только глупые». Школьники признают, что усталость, страх или спешка могут обмануть любого.</a:t>
            </a:r>
          </a:p>
          <a:p>
            <a:pPr lvl="0"/>
            <a:r>
              <a:rPr lang="ru-RU" b="1" dirty="0"/>
              <a:t>Количественные показатели </a:t>
            </a:r>
            <a:r>
              <a:rPr lang="ru-RU" dirty="0"/>
              <a:t>(Результаты оцениваются до урока (предварительное тестирование) и через 1–2 недели после (итоговое тестирование/опрос).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2245171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Количественные показатели эффективности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33414" y="895350"/>
            <a:ext cx="7877175" cy="3771900"/>
          </a:xfrm>
        </p:spPr>
        <p:txBody>
          <a:bodyPr/>
          <a:lstStyle/>
          <a:p>
            <a:r>
              <a:rPr lang="ru-RU" dirty="0"/>
              <a:t>Узнавание </a:t>
            </a:r>
            <a:r>
              <a:rPr lang="ru-RU" dirty="0" err="1"/>
              <a:t>фишинговых</a:t>
            </a:r>
            <a:r>
              <a:rPr lang="ru-RU" dirty="0"/>
              <a:t> ссылок (тест из 10 ссылок)	</a:t>
            </a:r>
          </a:p>
          <a:p>
            <a:pPr marL="0" indent="0">
              <a:buNone/>
            </a:pPr>
            <a:r>
              <a:rPr lang="ru-RU" b="1" dirty="0"/>
              <a:t>до:</a:t>
            </a:r>
            <a:r>
              <a:rPr lang="ru-RU" dirty="0"/>
              <a:t> 42% правильных ответов	</a:t>
            </a:r>
            <a:r>
              <a:rPr lang="ru-RU" b="1" dirty="0"/>
              <a:t>после:</a:t>
            </a:r>
            <a:r>
              <a:rPr lang="ru-RU" dirty="0"/>
              <a:t> 86%	</a:t>
            </a:r>
          </a:p>
          <a:p>
            <a:r>
              <a:rPr lang="ru-RU" dirty="0"/>
              <a:t>Доля учеников, которые готовы немедленно положить трубку при слове «безопасный счёт»	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до</a:t>
            </a:r>
            <a:r>
              <a:rPr lang="ru-RU" b="1" dirty="0"/>
              <a:t>:</a:t>
            </a:r>
            <a:r>
              <a:rPr lang="ru-RU" dirty="0"/>
              <a:t> 35%	</a:t>
            </a:r>
            <a:r>
              <a:rPr lang="ru-RU" b="1" dirty="0"/>
              <a:t>после:</a:t>
            </a:r>
            <a:r>
              <a:rPr lang="ru-RU" dirty="0"/>
              <a:t> 91%	</a:t>
            </a:r>
          </a:p>
          <a:p>
            <a:r>
              <a:rPr lang="ru-RU" dirty="0"/>
              <a:t>Знание номера 112 как единого телефона помощи	</a:t>
            </a:r>
          </a:p>
          <a:p>
            <a:pPr marL="0" indent="0">
              <a:buNone/>
            </a:pPr>
            <a:r>
              <a:rPr lang="ru-RU" b="1" dirty="0"/>
              <a:t>до:</a:t>
            </a:r>
            <a:r>
              <a:rPr lang="ru-RU" dirty="0"/>
              <a:t> 58%	</a:t>
            </a:r>
            <a:r>
              <a:rPr lang="ru-RU" b="1" dirty="0"/>
              <a:t>после: </a:t>
            </a:r>
            <a:r>
              <a:rPr lang="ru-RU" dirty="0"/>
              <a:t>98%	</a:t>
            </a:r>
          </a:p>
          <a:p>
            <a:r>
              <a:rPr lang="ru-RU" dirty="0"/>
              <a:t>Согласие перейти по ссылке из SMS «от банка» в стресс-сценарии	</a:t>
            </a:r>
          </a:p>
          <a:p>
            <a:pPr marL="0" indent="0">
              <a:buNone/>
            </a:pPr>
            <a:r>
              <a:rPr lang="ru-RU" b="1" dirty="0"/>
              <a:t>до:</a:t>
            </a:r>
            <a:r>
              <a:rPr lang="ru-RU" dirty="0"/>
              <a:t> 47%	</a:t>
            </a:r>
            <a:r>
              <a:rPr lang="ru-RU" b="1" dirty="0"/>
              <a:t>после:</a:t>
            </a:r>
            <a:r>
              <a:rPr lang="ru-RU" dirty="0"/>
              <a:t> 11%	</a:t>
            </a:r>
          </a:p>
          <a:p>
            <a:r>
              <a:rPr lang="ru-RU" dirty="0"/>
              <a:t>Планируют обсудить тему с пожилыми родственниками	</a:t>
            </a:r>
          </a:p>
          <a:p>
            <a:pPr marL="0" indent="0">
              <a:buNone/>
            </a:pPr>
            <a:r>
              <a:rPr lang="ru-RU" b="1" dirty="0"/>
              <a:t>до:</a:t>
            </a:r>
            <a:r>
              <a:rPr lang="ru-RU" dirty="0"/>
              <a:t> 23%	</a:t>
            </a:r>
            <a:r>
              <a:rPr lang="ru-RU" b="1" dirty="0"/>
              <a:t>после:</a:t>
            </a:r>
            <a:r>
              <a:rPr lang="ru-RU" dirty="0"/>
              <a:t> 78%	</a:t>
            </a:r>
          </a:p>
          <a:p>
            <a:r>
              <a:rPr lang="ru-RU" dirty="0"/>
              <a:t>Выборка: 120 учащихся 8–10 классов МОУ «ЛИЦЕЙ №230»</a:t>
            </a:r>
          </a:p>
        </p:txBody>
      </p:sp>
    </p:spTree>
    <p:extLst>
      <p:ext uri="{BB962C8B-B14F-4D97-AF65-F5344CB8AC3E}">
        <p14:creationId xmlns:p14="http://schemas.microsoft.com/office/powerpoint/2010/main" val="3463633366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Возможности и инструменты для тиражирования 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Тиражирование опыта уроков по финансовой грамотности возможен в форматах:</a:t>
            </a:r>
          </a:p>
          <a:p>
            <a:pPr marL="0" indent="0">
              <a:buNone/>
            </a:pPr>
            <a:r>
              <a:rPr lang="ru-RU" dirty="0"/>
              <a:t>1. Мастер-класс для педагогов</a:t>
            </a:r>
          </a:p>
          <a:p>
            <a:pPr marL="0" indent="0">
              <a:buNone/>
            </a:pPr>
            <a:r>
              <a:rPr lang="ru-RU" dirty="0"/>
              <a:t>2. Открытый урок с последующим анализом</a:t>
            </a:r>
          </a:p>
          <a:p>
            <a:pPr marL="0" indent="0">
              <a:buNone/>
            </a:pPr>
            <a:r>
              <a:rPr lang="ru-RU" dirty="0"/>
              <a:t>3. Создание авторского сайта или блога</a:t>
            </a:r>
          </a:p>
          <a:p>
            <a:pPr marL="0" indent="0">
              <a:buNone/>
            </a:pPr>
            <a:r>
              <a:rPr lang="ru-RU" dirty="0"/>
              <a:t>4. Публикация в профессиональных журналах</a:t>
            </a:r>
          </a:p>
          <a:p>
            <a:pPr lvl="0"/>
            <a:r>
              <a:rPr lang="ru-RU" dirty="0"/>
              <a:t>«Методист организации образования» — специализированный журнал о формах трансляции опыта </a:t>
            </a:r>
          </a:p>
          <a:p>
            <a:pPr lvl="0"/>
            <a:r>
              <a:rPr lang="ru-RU" dirty="0"/>
              <a:t>«Вестник образования» — возможность публикации с описанием конкретных приёмов (QR-коды, триггер-видео, звонок-рефлексия)</a:t>
            </a:r>
          </a:p>
          <a:p>
            <a:pPr lvl="0"/>
            <a:r>
              <a:rPr lang="ru-RU" dirty="0"/>
              <a:t>Электронные сборники конференций — публикация тезисов по итогам выступлений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7101775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0337414"/>
              </p:ext>
            </p:extLst>
          </p:nvPr>
        </p:nvGraphicFramePr>
        <p:xfrm>
          <a:off x="527049" y="1035050"/>
          <a:ext cx="7870826" cy="340169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935413"/>
                <a:gridCol w="3935413"/>
              </a:tblGrid>
              <a:tr h="407660">
                <a:tc rowSpan="6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Контактное лицо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ФИО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8884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Шишкина Ирина Олеговна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076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Должность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60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советник директора по воспитанию, учитель истории и обществознания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76096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Контактные данные (телефон, электронная почта)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7560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89023531652, </a:t>
                      </a:r>
                      <a:r>
                        <a:rPr lang="en-US" sz="1400" dirty="0">
                          <a:effectLst/>
                        </a:rPr>
                        <a:t>i191199@yandex.ru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980900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White">
  <a:themeElements>
    <a:clrScheme name="Мои финансы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9655"/>
      </a:accent1>
      <a:accent2>
        <a:srgbClr val="ED7D00"/>
      </a:accent2>
      <a:accent3>
        <a:srgbClr val="E5205A"/>
      </a:accent3>
      <a:accent4>
        <a:srgbClr val="004E9E"/>
      </a:accent4>
      <a:accent5>
        <a:srgbClr val="33B5BA"/>
      </a:accent5>
      <a:accent6>
        <a:srgbClr val="B7BBBE"/>
      </a:accent6>
      <a:hlink>
        <a:srgbClr val="33B5BA"/>
      </a:hlink>
      <a:folHlink>
        <a:srgbClr val="E12058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1270</TotalTime>
  <Words>202</Words>
  <Application>Microsoft Office PowerPoint</Application>
  <PresentationFormat>Экран (16:9)</PresentationFormat>
  <Paragraphs>64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White</vt:lpstr>
      <vt:lpstr>«Будь начеку: основы борьбы с телефонным и сетевым мошенничеством» </vt:lpstr>
      <vt:lpstr>Презентация PowerPoint</vt:lpstr>
      <vt:lpstr>Краткое описание практики</vt:lpstr>
      <vt:lpstr>Презентация PowerPoint</vt:lpstr>
      <vt:lpstr>Достигнутые результаты</vt:lpstr>
      <vt:lpstr>Достигнутые результаты</vt:lpstr>
      <vt:lpstr>Количественные показатели эффективности</vt:lpstr>
      <vt:lpstr>Возможности и инструменты для тиражирования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Насибуллина София Хаммятовна</dc:creator>
  <cp:lastModifiedBy>Немков Ростислав Александрович</cp:lastModifiedBy>
  <cp:revision>65</cp:revision>
  <cp:lastPrinted>2026-03-26T14:26:31Z</cp:lastPrinted>
  <dcterms:modified xsi:type="dcterms:W3CDTF">2026-04-27T07:08:37Z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1433657159</vt:i4>
  </property>
  <property fmtid="{D5CDD505-2E9C-101B-9397-08002B2CF9AE}" pid="3" name="_NewReviewCycle">
    <vt:lpwstr/>
  </property>
  <property fmtid="{D5CDD505-2E9C-101B-9397-08002B2CF9AE}" pid="4" name="_EmailSubject">
    <vt:lpwstr>Пописанное письмо</vt:lpwstr>
  </property>
  <property fmtid="{D5CDD505-2E9C-101B-9397-08002B2CF9AE}" pid="5" name="_AuthorEmail">
    <vt:lpwstr>Kuznetsova@nifi.ru</vt:lpwstr>
  </property>
  <property fmtid="{D5CDD505-2E9C-101B-9397-08002B2CF9AE}" pid="6" name="_AuthorEmailDisplayName">
    <vt:lpwstr>Кузнецова Мария Геннадьевна</vt:lpwstr>
  </property>
</Properties>
</file>