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0" r:id="rId3"/>
    <p:sldId id="261" r:id="rId4"/>
    <p:sldId id="262" r:id="rId5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0" autoAdjust="0"/>
    <p:restoredTop sz="95407" autoAdjust="0"/>
  </p:normalViewPr>
  <p:slideViewPr>
    <p:cSldViewPr snapToGrid="0" snapToObjects="1" showGuides="1">
      <p:cViewPr varScale="1">
        <p:scale>
          <a:sx n="150" d="100"/>
          <a:sy n="150" d="100"/>
        </p:scale>
        <p:origin x="132" y="180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14525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68937" y="3820589"/>
            <a:ext cx="6350680" cy="1237595"/>
          </a:xfrm>
        </p:spPr>
        <p:txBody>
          <a:bodyPr>
            <a:noAutofit/>
          </a:bodyPr>
          <a:lstStyle/>
          <a:p>
            <a:r>
              <a:rPr lang="ru-RU" sz="1200" dirty="0"/>
              <a:t>Финансовое просвещение детей и молодежи</a:t>
            </a:r>
          </a:p>
          <a:p>
            <a:r>
              <a:rPr lang="ru-RU" sz="1200" dirty="0"/>
              <a:t>Наименование субъекта: Астраханская область  </a:t>
            </a:r>
          </a:p>
          <a:p>
            <a:r>
              <a:rPr lang="ru-RU" sz="1200" dirty="0"/>
              <a:t>Автор практики: Министерство финансов Астраханской области, региональный центр финансовой грамотности Астраханской области, Мясоедова Мария Михайловна, Контактные данные : 8 (8512</a:t>
            </a:r>
            <a:r>
              <a:rPr lang="ru-RU" sz="1200"/>
              <a:t>) 48-63-28</a:t>
            </a:r>
            <a:r>
              <a:rPr lang="ru-RU" sz="1200" dirty="0"/>
              <a:t>, </a:t>
            </a:r>
            <a:r>
              <a:rPr lang="en-US" sz="1200" dirty="0" err="1"/>
              <a:t>mmyasoedova</a:t>
            </a:r>
            <a:r>
              <a:rPr lang="ru-RU" sz="1200" dirty="0"/>
              <a:t>@astrobl.ru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175" y="1579983"/>
            <a:ext cx="7397583" cy="870809"/>
          </a:xfrm>
        </p:spPr>
        <p:txBody>
          <a:bodyPr>
            <a:normAutofit fontScale="90000"/>
          </a:bodyPr>
          <a:lstStyle/>
          <a:p>
            <a:r>
              <a:rPr lang="ru-RU" dirty="0"/>
              <a:t>Финансово-просветительский проект для детей и молодежи: </a:t>
            </a:r>
            <a:br>
              <a:rPr lang="ru-RU" dirty="0"/>
            </a:br>
            <a:r>
              <a:rPr lang="ru-RU" dirty="0"/>
              <a:t>«Каникулы с финансовой грамотностью»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202" y="622042"/>
            <a:ext cx="2597121" cy="7376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130" y="-81122"/>
            <a:ext cx="1042506" cy="12375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023" y="384277"/>
            <a:ext cx="1975275" cy="47552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015" y="1080675"/>
            <a:ext cx="6033798" cy="67607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Финансово-просветительский проект для детей и молодежи: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«Каникулы с финансовой грамотностью»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758" y="1899497"/>
            <a:ext cx="2439467" cy="263823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/>
              <a:t>Цель:</a:t>
            </a:r>
          </a:p>
          <a:p>
            <a:pPr marL="0" indent="0" algn="just">
              <a:buNone/>
            </a:pPr>
            <a:r>
              <a:rPr lang="ru-RU" dirty="0"/>
              <a:t>	Привить детям интерес к финансовой грамотности, познакомить с основами экономики и научить рациональному управлению личными средствами, освоить принципы экономической безопасности, вдохновение молодых россиян на осознанное отношение к финансам.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79783" y="1623494"/>
            <a:ext cx="2870981" cy="30264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78607">
              <a:spcAft>
                <a:spcPts val="400"/>
              </a:spcAft>
            </a:pPr>
            <a:r>
              <a:rPr lang="ru-RU" sz="1200" u="sng" dirty="0">
                <a:latin typeface="Proxima Nova Rg" panose="02000506030000020004" pitchFamily="2" charset="0"/>
              </a:rPr>
              <a:t>Задачи:</a:t>
            </a:r>
          </a:p>
          <a:p>
            <a:pPr algn="just" defTabSz="278607">
              <a:spcAft>
                <a:spcPts val="400"/>
              </a:spcAft>
            </a:pPr>
            <a:r>
              <a:rPr lang="ru-RU" sz="1200" b="0" dirty="0">
                <a:latin typeface="Proxima Nova Rg" panose="02000506030000020004" pitchFamily="2" charset="0"/>
              </a:rPr>
              <a:t>	Развитие ключевых компетенций, необходимых современным школьникам для успешной жизни в условиях рыночной экономики</a:t>
            </a:r>
          </a:p>
          <a:p>
            <a:pPr algn="just" defTabSz="278607">
              <a:spcAft>
                <a:spcPts val="400"/>
              </a:spcAft>
            </a:pPr>
            <a:r>
              <a:rPr lang="ru-RU" sz="1200" b="0" dirty="0">
                <a:latin typeface="Proxima Nova Rg" panose="02000506030000020004" pitchFamily="2" charset="0"/>
              </a:rPr>
              <a:t>	Применение полученных знаний на практике, участвуя в моделировании финансовых ситуаций, совершение безопасных покупок, получение опыта накопления «подушки безопасности», составления личного финансового плана для достижения целей, обучение правилам безопасного поведения в финансовой сфере.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6322" y="1623494"/>
            <a:ext cx="2870981" cy="26571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78607">
              <a:spcAft>
                <a:spcPts val="400"/>
              </a:spcAft>
            </a:pPr>
            <a:r>
              <a:rPr lang="ru-RU" sz="1200" u="sng" dirty="0">
                <a:latin typeface="Proxima Nova Rg" panose="02000506030000020004" pitchFamily="2" charset="0"/>
              </a:rPr>
              <a:t>Результаты:</a:t>
            </a:r>
          </a:p>
          <a:p>
            <a:pPr algn="just" defTabSz="278607">
              <a:spcAft>
                <a:spcPts val="400"/>
              </a:spcAft>
            </a:pPr>
            <a:r>
              <a:rPr lang="ru-RU" sz="1200" b="0" dirty="0">
                <a:latin typeface="Proxima Nova Rg" panose="02000506030000020004" pitchFamily="2" charset="0"/>
              </a:rPr>
              <a:t>	Данное мероприятие  позволило сформировать навыки ответственного финансового поведения и подготовило детей к принятию взвешенных финансовых решений в будущем.</a:t>
            </a:r>
          </a:p>
          <a:p>
            <a:pPr algn="just" defTabSz="278607">
              <a:spcAft>
                <a:spcPts val="400"/>
              </a:spcAft>
            </a:pPr>
            <a:r>
              <a:rPr lang="ru-RU" sz="1200" b="0" dirty="0">
                <a:latin typeface="Proxima Nova Rg" panose="02000506030000020004" pitchFamily="2" charset="0"/>
              </a:rPr>
              <a:t>	Подобные инициативы играют важную роль в формировании финансово грамотного поколения, способного принимать взвешенные решения и эффективно управлять своими ресурсами.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604" y="146790"/>
            <a:ext cx="2597121" cy="737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0232" y="-103167"/>
            <a:ext cx="1042506" cy="12375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78" y="408942"/>
            <a:ext cx="1975275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4816" y="163771"/>
            <a:ext cx="5977812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Реализация проекта: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7264">
            <a:off x="340796" y="1015846"/>
            <a:ext cx="2016852" cy="14594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4674">
            <a:off x="6437689" y="887483"/>
            <a:ext cx="2043853" cy="15328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894" y="2652103"/>
            <a:ext cx="2740776" cy="2188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948" y="2449032"/>
            <a:ext cx="1641151" cy="12308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/>
          <a:stretch/>
        </p:blipFill>
        <p:spPr>
          <a:xfrm>
            <a:off x="6324600" y="2446059"/>
            <a:ext cx="1708150" cy="11767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20" y="3679895"/>
            <a:ext cx="2773617" cy="10282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61" y="3763347"/>
            <a:ext cx="2750837" cy="10768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705" y="905723"/>
            <a:ext cx="1157482" cy="15433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5461" y="990370"/>
            <a:ext cx="1861064" cy="16014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78300" y="3253173"/>
            <a:ext cx="768350" cy="2012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00566" y="3276186"/>
            <a:ext cx="290290" cy="2511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6651" y="3276186"/>
            <a:ext cx="319999" cy="2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92" r="6538"/>
          <a:stretch/>
        </p:blipFill>
        <p:spPr>
          <a:xfrm>
            <a:off x="1720850" y="76405"/>
            <a:ext cx="5353050" cy="3397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1" y="1519140"/>
            <a:ext cx="1556390" cy="12558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61" y="202730"/>
            <a:ext cx="1583895" cy="11180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954" y="829649"/>
            <a:ext cx="1757142" cy="1890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21342"/>
          <a:stretch/>
        </p:blipFill>
        <p:spPr>
          <a:xfrm>
            <a:off x="7339606" y="2997475"/>
            <a:ext cx="1569839" cy="16238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9139" y="3363240"/>
            <a:ext cx="3086815" cy="16263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61" y="2914805"/>
            <a:ext cx="1527175" cy="13206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0930" y="3345810"/>
            <a:ext cx="2743267" cy="16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768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63</Words>
  <Application>Microsoft Office PowerPoint</Application>
  <PresentationFormat>Экран (16:9)</PresentationFormat>
  <Paragraphs>14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Helvetica Neue</vt:lpstr>
      <vt:lpstr>Helvetica Neue Light</vt:lpstr>
      <vt:lpstr>Helvetica Neue Medium</vt:lpstr>
      <vt:lpstr>Proxima Nova Rg</vt:lpstr>
      <vt:lpstr>White</vt:lpstr>
      <vt:lpstr>Финансово-просветительский проект для детей и молодежи:  «Каникулы с финансовой грамотностью»</vt:lpstr>
      <vt:lpstr>Финансово-просветительский проект для детей и молодежи:  «Каникулы с финансовой грамотностью»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Мясоедова Мария Михайловна</cp:lastModifiedBy>
  <cp:revision>70</cp:revision>
  <cp:lastPrinted>2026-03-26T14:26:31Z</cp:lastPrinted>
  <dcterms:modified xsi:type="dcterms:W3CDTF">2026-04-27T07:59:03Z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