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4" r:id="rId3"/>
    <p:sldId id="260" r:id="rId4"/>
    <p:sldId id="262" r:id="rId5"/>
  </p:sldIdLst>
  <p:sldSz cx="9144000" cy="5143500" type="screen16x9"/>
  <p:notesSz cx="6808788" cy="994092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23972" autoAdjust="0"/>
  </p:normalViewPr>
  <p:slideViewPr>
    <p:cSldViewPr snapToGrid="0" snapToObjects="1" showGuides="1">
      <p:cViewPr>
        <p:scale>
          <a:sx n="125" d="100"/>
          <a:sy n="125" d="100"/>
        </p:scale>
        <p:origin x="720" y="384"/>
      </p:cViewPr>
      <p:guideLst>
        <p:guide orient="horz" pos="166"/>
        <p:guide pos="1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svg"/><Relationship Id="rId1" Type="http://schemas.openxmlformats.org/officeDocument/2006/relationships/image" Target="../media/image22.png"/><Relationship Id="rId6" Type="http://schemas.openxmlformats.org/officeDocument/2006/relationships/image" Target="../media/image20.svg"/><Relationship Id="rId5" Type="http://schemas.openxmlformats.org/officeDocument/2006/relationships/image" Target="../media/image24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svg"/><Relationship Id="rId1" Type="http://schemas.openxmlformats.org/officeDocument/2006/relationships/image" Target="../media/image22.png"/><Relationship Id="rId6" Type="http://schemas.openxmlformats.org/officeDocument/2006/relationships/image" Target="../media/image20.svg"/><Relationship Id="rId5" Type="http://schemas.openxmlformats.org/officeDocument/2006/relationships/image" Target="../media/image24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1A8456-A012-4536-9248-7C60825CEB5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CE4B34-D91F-4B0E-B32E-46DE85B79FD6}">
      <dgm:prSet phldrT="[Текст]"/>
      <dgm:spPr>
        <a:solidFill>
          <a:srgbClr val="00B050"/>
        </a:solidFill>
      </dgm:spPr>
      <dgm:t>
        <a:bodyPr/>
        <a:lstStyle/>
        <a:p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«</a:t>
          </a:r>
          <a:r>
            <a:rPr kumimoji="0" lang="ru-RU" b="0" i="0" u="none" strike="noStrike" cap="none" normalizeH="0" baseline="0" dirty="0" bmk="_Hlk210997776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Образовательные проекты повышения финансовой грамотности и формирования финансовой культуры граждан, </a:t>
          </a:r>
          <a:r>
            <a:rPr kumimoji="0" lang="ru-RU" b="0" i="0" u="none" strike="noStrike" cap="none" normalizeH="0" baseline="0" dirty="0" smtClean="0" bmk="_Hlk210997776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реализуемые </a:t>
          </a:r>
          <a:r>
            <a:rPr kumimoji="0" lang="ru-RU" b="0" i="0" u="none" strike="noStrike" cap="none" normalizeH="0" baseline="0" dirty="0" bmk="_Hlk210997776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организациями финансового сектора экономики Иркутской области» </a:t>
          </a:r>
          <a:endParaRPr lang="ru-RU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9E428A-AA57-4E57-99DF-523C0185E183}" type="parTrans" cxnId="{33C831E4-7A43-4081-B7D8-128A50703F59}">
      <dgm:prSet/>
      <dgm:spPr/>
      <dgm:t>
        <a:bodyPr/>
        <a:lstStyle/>
        <a:p>
          <a:endParaRPr lang="ru-RU"/>
        </a:p>
      </dgm:t>
    </dgm:pt>
    <dgm:pt modelId="{2379D154-F27D-48F5-9576-6F9A5669D72C}" type="sibTrans" cxnId="{33C831E4-7A43-4081-B7D8-128A50703F59}">
      <dgm:prSet/>
      <dgm:spPr/>
      <dgm:t>
        <a:bodyPr/>
        <a:lstStyle/>
        <a:p>
          <a:endParaRPr lang="ru-RU"/>
        </a:p>
      </dgm:t>
    </dgm:pt>
    <dgm:pt modelId="{54C046D2-B913-46C4-A84C-C1B452D07338}">
      <dgm:prSet/>
      <dgm:spPr>
        <a:solidFill>
          <a:srgbClr val="00B050"/>
        </a:solidFill>
      </dgm:spPr>
      <dgm:t>
        <a:bodyPr/>
        <a:lstStyle/>
        <a:p>
          <a:pPr rtl="0"/>
          <a:r>
            <a:rPr kumimoji="0" lang="ru-RU" b="0" i="0" u="none" strike="noStrike" cap="none" normalizeH="0" baseline="0" dirty="0" bmk="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«Образовательные программы повышения финансовой грамотности и формирования финансовой культуры обучающихся, реализуемые образовательными организациями Иркутской области» </a:t>
          </a:r>
        </a:p>
      </dgm:t>
    </dgm:pt>
    <dgm:pt modelId="{8D7C9E13-4082-4A5F-8214-CCBB37D79BBA}" type="parTrans" cxnId="{476BFD84-0F12-46CF-9485-AACB4101BB7F}">
      <dgm:prSet/>
      <dgm:spPr/>
      <dgm:t>
        <a:bodyPr/>
        <a:lstStyle/>
        <a:p>
          <a:endParaRPr lang="ru-RU"/>
        </a:p>
      </dgm:t>
    </dgm:pt>
    <dgm:pt modelId="{EF572947-26DD-4A14-80F4-1C7C9E3344B7}" type="sibTrans" cxnId="{476BFD84-0F12-46CF-9485-AACB4101BB7F}">
      <dgm:prSet/>
      <dgm:spPr/>
      <dgm:t>
        <a:bodyPr/>
        <a:lstStyle/>
        <a:p>
          <a:endParaRPr lang="ru-RU"/>
        </a:p>
      </dgm:t>
    </dgm:pt>
    <dgm:pt modelId="{043246B6-A11D-4A82-AE57-9BD2311AD833}">
      <dgm:prSet phldrT="[Текст]"/>
      <dgm:spPr>
        <a:solidFill>
          <a:srgbClr val="00B050"/>
        </a:solidFill>
      </dgm:spPr>
      <dgm:t>
        <a:bodyPr/>
        <a:lstStyle/>
        <a:p>
          <a:pPr rtl="0"/>
          <a:r>
            <a:rPr kumimoji="0" lang="ru-RU" b="0" i="0" u="none" strike="noStrike" cap="none" normalizeH="0" baseline="0" dirty="0" bmk="_Hlk210909462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«Образовательные практики повышения финансовой грамотности и формирования финансовой культуры граждан, реализуемые физическими лицами»</a:t>
          </a:r>
          <a:endParaRPr lang="ru-RU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958742-B71F-4154-9B51-6BDDD2C7BF7C}" type="sibTrans" cxnId="{EE57F43E-BF21-4312-8C76-72437B25D54B}">
      <dgm:prSet/>
      <dgm:spPr/>
      <dgm:t>
        <a:bodyPr/>
        <a:lstStyle/>
        <a:p>
          <a:endParaRPr lang="ru-RU"/>
        </a:p>
      </dgm:t>
    </dgm:pt>
    <dgm:pt modelId="{5ED8C7A6-7EFE-4127-A3D5-AB235DC54ADF}" type="parTrans" cxnId="{EE57F43E-BF21-4312-8C76-72437B25D54B}">
      <dgm:prSet/>
      <dgm:spPr/>
      <dgm:t>
        <a:bodyPr/>
        <a:lstStyle/>
        <a:p>
          <a:endParaRPr lang="ru-RU"/>
        </a:p>
      </dgm:t>
    </dgm:pt>
    <dgm:pt modelId="{25DC6A11-2D57-4976-B73C-F4CF535E1130}" type="pres">
      <dgm:prSet presAssocID="{FA1A8456-A012-4536-9248-7C60825CEB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C090BF-85AC-42B5-8899-BB3D0194E7BF}" type="pres">
      <dgm:prSet presAssocID="{11CE4B34-D91F-4B0E-B32E-46DE85B79FD6}" presName="comp" presStyleCnt="0"/>
      <dgm:spPr/>
    </dgm:pt>
    <dgm:pt modelId="{E2CBDBA5-C0BD-4828-B538-FAB83F7D31F7}" type="pres">
      <dgm:prSet presAssocID="{11CE4B34-D91F-4B0E-B32E-46DE85B79FD6}" presName="box" presStyleLbl="node1" presStyleIdx="0" presStyleCnt="3" custLinFactNeighborY="-2559"/>
      <dgm:spPr/>
      <dgm:t>
        <a:bodyPr/>
        <a:lstStyle/>
        <a:p>
          <a:endParaRPr lang="ru-RU"/>
        </a:p>
      </dgm:t>
    </dgm:pt>
    <dgm:pt modelId="{4C1B6EA9-A9E9-4F60-AF85-54415C9C16AE}" type="pres">
      <dgm:prSet presAssocID="{11CE4B34-D91F-4B0E-B32E-46DE85B79FD6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Банк со сплошной заливкой"/>
        </a:ext>
      </dgm:extLst>
    </dgm:pt>
    <dgm:pt modelId="{E6A0B25E-C77C-4973-8875-E642E599BE22}" type="pres">
      <dgm:prSet presAssocID="{11CE4B34-D91F-4B0E-B32E-46DE85B79FD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E0591-E8A2-431A-9BC7-B6419A8AC205}" type="pres">
      <dgm:prSet presAssocID="{2379D154-F27D-48F5-9576-6F9A5669D72C}" presName="spacer" presStyleCnt="0"/>
      <dgm:spPr/>
    </dgm:pt>
    <dgm:pt modelId="{C9BE8E46-5EDB-480C-B661-D12346EEA262}" type="pres">
      <dgm:prSet presAssocID="{54C046D2-B913-46C4-A84C-C1B452D07338}" presName="comp" presStyleCnt="0"/>
      <dgm:spPr/>
    </dgm:pt>
    <dgm:pt modelId="{50275EE0-0242-4F5F-AEEE-3D976216679A}" type="pres">
      <dgm:prSet presAssocID="{54C046D2-B913-46C4-A84C-C1B452D07338}" presName="box" presStyleLbl="node1" presStyleIdx="1" presStyleCnt="3"/>
      <dgm:spPr/>
      <dgm:t>
        <a:bodyPr/>
        <a:lstStyle/>
        <a:p>
          <a:endParaRPr lang="ru-RU"/>
        </a:p>
      </dgm:t>
    </dgm:pt>
    <dgm:pt modelId="{526CFC06-F8FA-49E8-840E-C934DEDDD455}" type="pres">
      <dgm:prSet presAssocID="{54C046D2-B913-46C4-A84C-C1B452D07338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Школа со сплошной заливкой"/>
        </a:ext>
      </dgm:extLst>
    </dgm:pt>
    <dgm:pt modelId="{23A21EB6-5DF6-4A9C-B096-0EBC396D2B3E}" type="pres">
      <dgm:prSet presAssocID="{54C046D2-B913-46C4-A84C-C1B452D0733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B9E1D-9327-4A42-B430-87B6ECCE4195}" type="pres">
      <dgm:prSet presAssocID="{EF572947-26DD-4A14-80F4-1C7C9E3344B7}" presName="spacer" presStyleCnt="0"/>
      <dgm:spPr/>
    </dgm:pt>
    <dgm:pt modelId="{CD34E7B4-4E0F-4861-869B-78AEAF55377A}" type="pres">
      <dgm:prSet presAssocID="{043246B6-A11D-4A82-AE57-9BD2311AD833}" presName="comp" presStyleCnt="0"/>
      <dgm:spPr/>
    </dgm:pt>
    <dgm:pt modelId="{5E12E3A0-C710-4591-9802-C7476FA84F23}" type="pres">
      <dgm:prSet presAssocID="{043246B6-A11D-4A82-AE57-9BD2311AD833}" presName="box" presStyleLbl="node1" presStyleIdx="2" presStyleCnt="3"/>
      <dgm:spPr/>
      <dgm:t>
        <a:bodyPr/>
        <a:lstStyle/>
        <a:p>
          <a:endParaRPr lang="ru-RU"/>
        </a:p>
      </dgm:t>
    </dgm:pt>
    <dgm:pt modelId="{DA3E9E95-32D6-4221-812C-521755025538}" type="pres">
      <dgm:prSet presAssocID="{043246B6-A11D-4A82-AE57-9BD2311AD833}" presName="img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Пользователи со сплошной заливкой"/>
        </a:ext>
      </dgm:extLst>
    </dgm:pt>
    <dgm:pt modelId="{8C70594F-378E-4E36-BAF3-1CE3E9E9617F}" type="pres">
      <dgm:prSet presAssocID="{043246B6-A11D-4A82-AE57-9BD2311AD83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D7F4C0-E251-4AA4-8415-752B3FA44C77}" type="presOf" srcId="{11CE4B34-D91F-4B0E-B32E-46DE85B79FD6}" destId="{E6A0B25E-C77C-4973-8875-E642E599BE22}" srcOrd="1" destOrd="0" presId="urn:microsoft.com/office/officeart/2005/8/layout/vList4"/>
    <dgm:cxn modelId="{476BFD84-0F12-46CF-9485-AACB4101BB7F}" srcId="{FA1A8456-A012-4536-9248-7C60825CEB56}" destId="{54C046D2-B913-46C4-A84C-C1B452D07338}" srcOrd="1" destOrd="0" parTransId="{8D7C9E13-4082-4A5F-8214-CCBB37D79BBA}" sibTransId="{EF572947-26DD-4A14-80F4-1C7C9E3344B7}"/>
    <dgm:cxn modelId="{33C831E4-7A43-4081-B7D8-128A50703F59}" srcId="{FA1A8456-A012-4536-9248-7C60825CEB56}" destId="{11CE4B34-D91F-4B0E-B32E-46DE85B79FD6}" srcOrd="0" destOrd="0" parTransId="{D49E428A-AA57-4E57-99DF-523C0185E183}" sibTransId="{2379D154-F27D-48F5-9576-6F9A5669D72C}"/>
    <dgm:cxn modelId="{EF8C03CE-90C7-4CBE-8C1A-3DB10000D9B4}" type="presOf" srcId="{54C046D2-B913-46C4-A84C-C1B452D07338}" destId="{50275EE0-0242-4F5F-AEEE-3D976216679A}" srcOrd="0" destOrd="0" presId="urn:microsoft.com/office/officeart/2005/8/layout/vList4"/>
    <dgm:cxn modelId="{C9104DA2-9C21-4355-9D37-924EE67CAE9C}" type="presOf" srcId="{11CE4B34-D91F-4B0E-B32E-46DE85B79FD6}" destId="{E2CBDBA5-C0BD-4828-B538-FAB83F7D31F7}" srcOrd="0" destOrd="0" presId="urn:microsoft.com/office/officeart/2005/8/layout/vList4"/>
    <dgm:cxn modelId="{0AD1E13A-B18D-4B17-8E60-E21B7CB08684}" type="presOf" srcId="{54C046D2-B913-46C4-A84C-C1B452D07338}" destId="{23A21EB6-5DF6-4A9C-B096-0EBC396D2B3E}" srcOrd="1" destOrd="0" presId="urn:microsoft.com/office/officeart/2005/8/layout/vList4"/>
    <dgm:cxn modelId="{BAFA124A-03A8-4B26-9614-F659F7DB95D0}" type="presOf" srcId="{FA1A8456-A012-4536-9248-7C60825CEB56}" destId="{25DC6A11-2D57-4976-B73C-F4CF535E1130}" srcOrd="0" destOrd="0" presId="urn:microsoft.com/office/officeart/2005/8/layout/vList4"/>
    <dgm:cxn modelId="{A12BEB93-DED6-48F8-9A82-9FD22E2C736F}" type="presOf" srcId="{043246B6-A11D-4A82-AE57-9BD2311AD833}" destId="{5E12E3A0-C710-4591-9802-C7476FA84F23}" srcOrd="0" destOrd="0" presId="urn:microsoft.com/office/officeart/2005/8/layout/vList4"/>
    <dgm:cxn modelId="{5478CB73-EE8A-404D-811F-6EE1985C75CE}" type="presOf" srcId="{043246B6-A11D-4A82-AE57-9BD2311AD833}" destId="{8C70594F-378E-4E36-BAF3-1CE3E9E9617F}" srcOrd="1" destOrd="0" presId="urn:microsoft.com/office/officeart/2005/8/layout/vList4"/>
    <dgm:cxn modelId="{EE57F43E-BF21-4312-8C76-72437B25D54B}" srcId="{FA1A8456-A012-4536-9248-7C60825CEB56}" destId="{043246B6-A11D-4A82-AE57-9BD2311AD833}" srcOrd="2" destOrd="0" parTransId="{5ED8C7A6-7EFE-4127-A3D5-AB235DC54ADF}" sibTransId="{43958742-B71F-4154-9B51-6BDDD2C7BF7C}"/>
    <dgm:cxn modelId="{0AA5995A-7A25-45AD-9679-BD6FD43EA90B}" type="presParOf" srcId="{25DC6A11-2D57-4976-B73C-F4CF535E1130}" destId="{9CC090BF-85AC-42B5-8899-BB3D0194E7BF}" srcOrd="0" destOrd="0" presId="urn:microsoft.com/office/officeart/2005/8/layout/vList4"/>
    <dgm:cxn modelId="{286A4B0F-502E-4060-942A-2EB410FDD42D}" type="presParOf" srcId="{9CC090BF-85AC-42B5-8899-BB3D0194E7BF}" destId="{E2CBDBA5-C0BD-4828-B538-FAB83F7D31F7}" srcOrd="0" destOrd="0" presId="urn:microsoft.com/office/officeart/2005/8/layout/vList4"/>
    <dgm:cxn modelId="{AFD5EB1B-8126-4CB8-972E-8D03EFE22E80}" type="presParOf" srcId="{9CC090BF-85AC-42B5-8899-BB3D0194E7BF}" destId="{4C1B6EA9-A9E9-4F60-AF85-54415C9C16AE}" srcOrd="1" destOrd="0" presId="urn:microsoft.com/office/officeart/2005/8/layout/vList4"/>
    <dgm:cxn modelId="{CCB3DE0E-D1E5-454E-9E4E-FD9AF08FA133}" type="presParOf" srcId="{9CC090BF-85AC-42B5-8899-BB3D0194E7BF}" destId="{E6A0B25E-C77C-4973-8875-E642E599BE22}" srcOrd="2" destOrd="0" presId="urn:microsoft.com/office/officeart/2005/8/layout/vList4"/>
    <dgm:cxn modelId="{29210315-50D7-48D6-8F9B-32E7D34B83C1}" type="presParOf" srcId="{25DC6A11-2D57-4976-B73C-F4CF535E1130}" destId="{DA8E0591-E8A2-431A-9BC7-B6419A8AC205}" srcOrd="1" destOrd="0" presId="urn:microsoft.com/office/officeart/2005/8/layout/vList4"/>
    <dgm:cxn modelId="{6CD2AF0A-202E-4914-8DE0-542D8EF0F6D7}" type="presParOf" srcId="{25DC6A11-2D57-4976-B73C-F4CF535E1130}" destId="{C9BE8E46-5EDB-480C-B661-D12346EEA262}" srcOrd="2" destOrd="0" presId="urn:microsoft.com/office/officeart/2005/8/layout/vList4"/>
    <dgm:cxn modelId="{95EE8222-0CCD-4273-9021-A4D6977D9213}" type="presParOf" srcId="{C9BE8E46-5EDB-480C-B661-D12346EEA262}" destId="{50275EE0-0242-4F5F-AEEE-3D976216679A}" srcOrd="0" destOrd="0" presId="urn:microsoft.com/office/officeart/2005/8/layout/vList4"/>
    <dgm:cxn modelId="{4B068BF9-93DA-40D3-8B0F-EE19DA82B539}" type="presParOf" srcId="{C9BE8E46-5EDB-480C-B661-D12346EEA262}" destId="{526CFC06-F8FA-49E8-840E-C934DEDDD455}" srcOrd="1" destOrd="0" presId="urn:microsoft.com/office/officeart/2005/8/layout/vList4"/>
    <dgm:cxn modelId="{749804A7-9359-437F-B4BC-FC2BF55B60D1}" type="presParOf" srcId="{C9BE8E46-5EDB-480C-B661-D12346EEA262}" destId="{23A21EB6-5DF6-4A9C-B096-0EBC396D2B3E}" srcOrd="2" destOrd="0" presId="urn:microsoft.com/office/officeart/2005/8/layout/vList4"/>
    <dgm:cxn modelId="{C92136E8-690B-4342-941A-563DBD5EBE3D}" type="presParOf" srcId="{25DC6A11-2D57-4976-B73C-F4CF535E1130}" destId="{03CB9E1D-9327-4A42-B430-87B6ECCE4195}" srcOrd="3" destOrd="0" presId="urn:microsoft.com/office/officeart/2005/8/layout/vList4"/>
    <dgm:cxn modelId="{C0608049-8443-4790-9FC4-D4A2C5F3ADEA}" type="presParOf" srcId="{25DC6A11-2D57-4976-B73C-F4CF535E1130}" destId="{CD34E7B4-4E0F-4861-869B-78AEAF55377A}" srcOrd="4" destOrd="0" presId="urn:microsoft.com/office/officeart/2005/8/layout/vList4"/>
    <dgm:cxn modelId="{421B3703-0EC0-48BC-B18A-C17A531DF430}" type="presParOf" srcId="{CD34E7B4-4E0F-4861-869B-78AEAF55377A}" destId="{5E12E3A0-C710-4591-9802-C7476FA84F23}" srcOrd="0" destOrd="0" presId="urn:microsoft.com/office/officeart/2005/8/layout/vList4"/>
    <dgm:cxn modelId="{FA948F41-D46F-4D56-B843-B6A5E0D59633}" type="presParOf" srcId="{CD34E7B4-4E0F-4861-869B-78AEAF55377A}" destId="{DA3E9E95-32D6-4221-812C-521755025538}" srcOrd="1" destOrd="0" presId="urn:microsoft.com/office/officeart/2005/8/layout/vList4"/>
    <dgm:cxn modelId="{B53AD6E4-9A29-4475-863A-61ACC21FC3A5}" type="presParOf" srcId="{CD34E7B4-4E0F-4861-869B-78AEAF55377A}" destId="{8C70594F-378E-4E36-BAF3-1CE3E9E9617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BDBA5-C0BD-4828-B538-FAB83F7D31F7}">
      <dsp:nvSpPr>
        <dsp:cNvPr id="0" name=""/>
        <dsp:cNvSpPr/>
      </dsp:nvSpPr>
      <dsp:spPr>
        <a:xfrm>
          <a:off x="0" y="0"/>
          <a:ext cx="6499654" cy="109371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«</a:t>
          </a:r>
          <a:r>
            <a:rPr kumimoji="0" lang="ru-RU" sz="1500" b="0" i="0" u="none" strike="noStrike" kern="1200" cap="none" normalizeH="0" baseline="0" dirty="0" bmk="_Hlk210997776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Образовательные проекты повышения финансовой грамотности и формирования финансовой культуры граждан, </a:t>
          </a:r>
          <a:r>
            <a:rPr kumimoji="0" lang="ru-RU" sz="1500" b="0" i="0" u="none" strike="noStrike" kern="1200" cap="none" normalizeH="0" baseline="0" dirty="0" smtClean="0" bmk="_Hlk210997776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реализуемые </a:t>
          </a:r>
          <a:r>
            <a:rPr kumimoji="0" lang="ru-RU" sz="1500" b="0" i="0" u="none" strike="noStrike" kern="1200" cap="none" normalizeH="0" baseline="0" dirty="0" bmk="_Hlk210997776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организациями финансового сектора экономики Иркутской области» </a:t>
          </a:r>
          <a:endParaRPr lang="ru-RU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9301" y="0"/>
        <a:ext cx="5090352" cy="1093711"/>
      </dsp:txXfrm>
    </dsp:sp>
    <dsp:sp modelId="{4C1B6EA9-A9E9-4F60-AF85-54415C9C16AE}">
      <dsp:nvSpPr>
        <dsp:cNvPr id="0" name=""/>
        <dsp:cNvSpPr/>
      </dsp:nvSpPr>
      <dsp:spPr>
        <a:xfrm>
          <a:off x="109371" y="109371"/>
          <a:ext cx="1299930" cy="8749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75EE0-0242-4F5F-AEEE-3D976216679A}">
      <dsp:nvSpPr>
        <dsp:cNvPr id="0" name=""/>
        <dsp:cNvSpPr/>
      </dsp:nvSpPr>
      <dsp:spPr>
        <a:xfrm>
          <a:off x="0" y="1203082"/>
          <a:ext cx="6499654" cy="109371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normalizeH="0" baseline="0" dirty="0" bmk="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«Образовательные программы повышения финансовой грамотности и формирования финансовой культуры обучающихся, реализуемые образовательными организациями Иркутской области» </a:t>
          </a:r>
        </a:p>
      </dsp:txBody>
      <dsp:txXfrm>
        <a:off x="1409301" y="1203082"/>
        <a:ext cx="5090352" cy="1093711"/>
      </dsp:txXfrm>
    </dsp:sp>
    <dsp:sp modelId="{526CFC06-F8FA-49E8-840E-C934DEDDD455}">
      <dsp:nvSpPr>
        <dsp:cNvPr id="0" name=""/>
        <dsp:cNvSpPr/>
      </dsp:nvSpPr>
      <dsp:spPr>
        <a:xfrm>
          <a:off x="109371" y="1312453"/>
          <a:ext cx="1299930" cy="8749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2E3A0-C710-4591-9802-C7476FA84F23}">
      <dsp:nvSpPr>
        <dsp:cNvPr id="0" name=""/>
        <dsp:cNvSpPr/>
      </dsp:nvSpPr>
      <dsp:spPr>
        <a:xfrm>
          <a:off x="0" y="2406165"/>
          <a:ext cx="6499654" cy="109371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normalizeH="0" baseline="0" dirty="0" bmk="_Hlk210909462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rPr>
            <a:t>«Образовательные практики повышения финансовой грамотности и формирования финансовой культуры граждан, реализуемые физическими лицами»</a:t>
          </a:r>
          <a:endParaRPr lang="ru-RU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9301" y="2406165"/>
        <a:ext cx="5090352" cy="1093711"/>
      </dsp:txXfrm>
    </dsp:sp>
    <dsp:sp modelId="{DA3E9E95-32D6-4221-812C-521755025538}">
      <dsp:nvSpPr>
        <dsp:cNvPr id="0" name=""/>
        <dsp:cNvSpPr/>
      </dsp:nvSpPr>
      <dsp:spPr>
        <a:xfrm>
          <a:off x="109371" y="2515536"/>
          <a:ext cx="1299930" cy="8749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721960"/>
            <a:ext cx="8586780" cy="1050153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Направление практики: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образовательные и просветительские проекты финансовой грамотности для взрослых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Наименование субъекта: Иркутская область  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Автор практики: ГАУ ДПО Иркутской области «Институт развития образования Иркутской области» (РЦФГ),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Кайгородова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Надежда Геннадьевна, +7 (3952) 500-904 (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доб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321),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rcfg@iro38.ru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12" y="808750"/>
            <a:ext cx="7322551" cy="118516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Региональный смотр-конкурс образовательных практик «Флагманы финансового просвещения» </a:t>
            </a:r>
          </a:p>
        </p:txBody>
      </p:sp>
      <p:pic>
        <p:nvPicPr>
          <p:cNvPr id="1026" name="Picture 2" descr="C:\Users\Admin\Desktop\Герб_Иркутской_области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646" y="328778"/>
            <a:ext cx="733409" cy="1002326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4" b="27062"/>
          <a:stretch/>
        </p:blipFill>
        <p:spPr>
          <a:xfrm>
            <a:off x="5156449" y="328778"/>
            <a:ext cx="1566324" cy="808750"/>
          </a:xfrm>
          <a:prstGeom prst="round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048" r="17358" b="11204"/>
          <a:stretch/>
        </p:blipFill>
        <p:spPr>
          <a:xfrm>
            <a:off x="5973" y="461226"/>
            <a:ext cx="6591574" cy="4203609"/>
          </a:xfrm>
          <a:prstGeom prst="rect">
            <a:avLst/>
          </a:prstGeom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11" y="185376"/>
            <a:ext cx="5896638" cy="593595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Региональный смотр-конкурс образовательных практик «Флагманы финансового просвещения» » </a:t>
            </a:r>
          </a:p>
        </p:txBody>
      </p:sp>
      <p:pic>
        <p:nvPicPr>
          <p:cNvPr id="1026" name="Picture 2" descr="https://cdn-icons-png.freepik.com/512/8521/8521403.png?uid=R195342581&amp;ga=GA1.1.949724671.1743038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54891" y1="60870" x2="54891" y2="60870"/>
                        <a14:backgroundMark x1="61957" y1="60326" x2="61957" y2="60326"/>
                        <a14:backgroundMark x1="41848" y1="65217" x2="41848" y2="65217"/>
                        <a14:backgroundMark x1="40217" y1="58152" x2="40217" y2="58152"/>
                        <a14:backgroundMark x1="22535" y1="53052" x2="22535" y2="53052"/>
                        <a14:backgroundMark x1="22535" y1="63850" x2="22535" y2="63850"/>
                        <a14:backgroundMark x1="29108" y1="61502" x2="29108" y2="61502"/>
                        <a14:backgroundMark x1="71831" y1="32394" x2="71831" y2="32394"/>
                        <a14:backgroundMark x1="69484" y1="27700" x2="69484" y2="27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2918">
            <a:off x="694680" y="1109914"/>
            <a:ext cx="946500" cy="9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18250" y="3356597"/>
            <a:ext cx="6598153" cy="470254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Результаты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endParaRPr lang="ru-RU" sz="1800" b="1" dirty="0" smtClean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873742" y="843809"/>
            <a:ext cx="5097669" cy="105255"/>
            <a:chOff x="2695978" y="1222496"/>
            <a:chExt cx="4123922" cy="0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2695978" y="1222496"/>
              <a:ext cx="1099819" cy="0"/>
            </a:xfrm>
            <a:prstGeom prst="line">
              <a:avLst/>
            </a:prstGeom>
            <a:noFill/>
            <a:ln w="38100" cap="flat">
              <a:solidFill>
                <a:srgbClr val="B8BDC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541797" y="1222496"/>
              <a:ext cx="1099819" cy="0"/>
            </a:xfrm>
            <a:prstGeom prst="line">
              <a:avLst/>
            </a:prstGeom>
            <a:noFill/>
            <a:ln w="38100" cap="flat">
              <a:solidFill>
                <a:srgbClr val="009656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498106" y="1222496"/>
              <a:ext cx="734294" cy="0"/>
            </a:xfrm>
            <a:prstGeom prst="line">
              <a:avLst/>
            </a:prstGeom>
            <a:noFill/>
            <a:ln w="38100" cap="flat">
              <a:solidFill>
                <a:srgbClr val="F07D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948956" y="1222496"/>
              <a:ext cx="734294" cy="0"/>
            </a:xfrm>
            <a:prstGeom prst="line">
              <a:avLst/>
            </a:prstGeom>
            <a:noFill/>
            <a:ln w="38100" cap="flat">
              <a:solidFill>
                <a:srgbClr val="E6185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364965" y="1222496"/>
              <a:ext cx="489735" cy="0"/>
            </a:xfrm>
            <a:prstGeom prst="line">
              <a:avLst/>
            </a:prstGeom>
            <a:noFill/>
            <a:ln w="38100" cap="flat">
              <a:solidFill>
                <a:srgbClr val="01509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5761924" y="1222496"/>
              <a:ext cx="1057976" cy="0"/>
            </a:xfrm>
            <a:prstGeom prst="line">
              <a:avLst/>
            </a:prstGeom>
            <a:noFill/>
            <a:ln w="38100" cap="flat">
              <a:solidFill>
                <a:srgbClr val="4FB9B3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Прямоугольник 2"/>
          <p:cNvSpPr/>
          <p:nvPr/>
        </p:nvSpPr>
        <p:spPr>
          <a:xfrm>
            <a:off x="-16771" y="936907"/>
            <a:ext cx="4572000" cy="6181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 marR="0" lvl="0" indent="0" algn="ctr" defTabSz="321945" rtl="0" eaLnBrk="1" fontAlgn="auto" latinLnBrk="0" hangingPunct="0">
              <a:lnSpc>
                <a:spcPct val="100000"/>
              </a:lnSpc>
              <a:spcBef>
                <a:spcPts val="1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00">
                    <a:lumMod val="75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Цели проекта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00">
                    <a:lumMod val="75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: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ED7D00">
                  <a:lumMod val="75000"/>
                </a:srgbClr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"/>
            </a:endParaRPr>
          </a:p>
          <a:p>
            <a:pPr marL="269875" marR="0" lvl="0" indent="0" algn="ctr" defTabSz="321945" rtl="0" eaLnBrk="1" fontAlgn="auto" latinLnBrk="0" hangingPunc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  </a:t>
            </a:r>
            <a:endParaRPr lang="ru-RU" sz="1200" dirty="0">
              <a:solidFill>
                <a:srgbClr val="5E5E5E">
                  <a:lumMod val="5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0758" y="2203684"/>
            <a:ext cx="456810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21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smtClean="0">
                <a:solidFill>
                  <a:srgbClr val="ED7D00">
                    <a:lumMod val="75000"/>
                  </a:srgbClr>
                </a:solidFill>
                <a:latin typeface="Helvetica Neue Medium"/>
                <a:ea typeface="+mn-ea"/>
                <a:cs typeface="+mn-cs"/>
              </a:rPr>
              <a:t>Участники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00">
                    <a:lumMod val="75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: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ED7D00">
                  <a:lumMod val="75000"/>
                </a:srgbClr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"/>
            </a:endParaRPr>
          </a:p>
          <a:p>
            <a:pPr marL="0" marR="0" lvl="0" indent="0" algn="l" defTabSz="321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E9E">
                    <a:lumMod val="50000"/>
                  </a:srgbClr>
                </a:solidFill>
                <a:effectLst/>
                <a:uLnTx/>
                <a:uFillTx/>
                <a:latin typeface="Proxima Nova Rg" panose="02000506030000020004" pitchFamily="2" charset="0"/>
                <a:sym typeface="Helvetica Neue"/>
              </a:rPr>
              <a:t> 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4E9E">
                  <a:lumMod val="50000"/>
                </a:srgbClr>
              </a:solidFill>
              <a:effectLst/>
              <a:uLnTx/>
              <a:uFillTx/>
              <a:latin typeface="Proxima Nova Rg" panose="02000506030000020004" pitchFamily="2" charset="0"/>
              <a:sym typeface="Helvetica Neue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88521" y="2526849"/>
            <a:ext cx="4736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hangingPunct="1"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E9E">
                    <a:lumMod val="50000"/>
                  </a:srgbClr>
                </a:solidFill>
                <a:effectLst/>
                <a:uLnTx/>
                <a:uFillTx/>
                <a:latin typeface="Proxima Nova Rg" panose="02000506030000020004" pitchFamily="2" charset="0"/>
                <a:sym typeface="Helvetica Neue"/>
              </a:rPr>
              <a:t>физические и </a:t>
            </a:r>
            <a:r>
              <a:rPr lang="ru-RU" sz="1600" b="0" dirty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юридические лица, </a:t>
            </a:r>
            <a:r>
              <a:rPr lang="ru-RU" sz="1600" b="0" dirty="0" smtClean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реализующие </a:t>
            </a:r>
            <a:r>
              <a:rPr lang="ru-RU" sz="1600" b="0" dirty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практики </a:t>
            </a:r>
            <a:r>
              <a:rPr lang="ru-RU" sz="1600" b="0" dirty="0" smtClean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в сфере финансового просвещения</a:t>
            </a:r>
            <a:endParaRPr lang="ru-RU" sz="1600" b="0" dirty="0">
              <a:solidFill>
                <a:srgbClr val="004E9E">
                  <a:lumMod val="50000"/>
                </a:srgbClr>
              </a:solidFill>
              <a:latin typeface="Proxima Nova Rg" panose="02000506030000020004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06772" y="3622050"/>
            <a:ext cx="7024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dirty="0" smtClean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вовлечение в процесс работы с населением организаций </a:t>
            </a:r>
          </a:p>
          <a:p>
            <a:pPr marL="0" marR="0" lvl="0" indent="0" algn="l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dirty="0" smtClean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региона и общественности</a:t>
            </a:r>
          </a:p>
        </p:txBody>
      </p:sp>
      <p:sp>
        <p:nvSpPr>
          <p:cNvPr id="29" name="Объект 3"/>
          <p:cNvSpPr txBox="1">
            <a:spLocks/>
          </p:cNvSpPr>
          <p:nvPr/>
        </p:nvSpPr>
        <p:spPr>
          <a:xfrm>
            <a:off x="1954603" y="1274240"/>
            <a:ext cx="7145374" cy="819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ru-RU" sz="1600" dirty="0" smtClean="0">
                <a:solidFill>
                  <a:srgbClr val="004E9E">
                    <a:lumMod val="50000"/>
                  </a:srgbClr>
                </a:solidFill>
              </a:rPr>
              <a:t>создание </a:t>
            </a:r>
            <a:r>
              <a:rPr lang="ru-RU" sz="1600" dirty="0">
                <a:solidFill>
                  <a:srgbClr val="004E9E">
                    <a:lumMod val="50000"/>
                  </a:srgbClr>
                </a:solidFill>
              </a:rPr>
              <a:t>презентационной площадки для продвижения идей (проектов) </a:t>
            </a:r>
            <a:r>
              <a:rPr lang="ru-RU" sz="1600" dirty="0" smtClean="0">
                <a:solidFill>
                  <a:srgbClr val="004E9E">
                    <a:lumMod val="50000"/>
                  </a:srgbClr>
                </a:solidFill>
              </a:rPr>
              <a:t>по        формированию </a:t>
            </a:r>
            <a:r>
              <a:rPr lang="ru-RU" sz="1600" dirty="0">
                <a:solidFill>
                  <a:srgbClr val="004E9E">
                    <a:lumMod val="50000"/>
                  </a:srgbClr>
                </a:solidFill>
              </a:rPr>
              <a:t>финансовой культуры населения </a:t>
            </a:r>
          </a:p>
          <a:p>
            <a:pPr marL="0" indent="0" hangingPunct="1"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ru-RU" sz="1600" dirty="0" smtClean="0">
                <a:solidFill>
                  <a:srgbClr val="004E9E">
                    <a:lumMod val="50000"/>
                  </a:srgbClr>
                </a:solidFill>
              </a:rPr>
              <a:t>     выявление </a:t>
            </a:r>
            <a:r>
              <a:rPr lang="ru-RU" sz="1600" dirty="0">
                <a:solidFill>
                  <a:srgbClr val="004E9E">
                    <a:lumMod val="50000"/>
                  </a:srgbClr>
                </a:solidFill>
              </a:rPr>
              <a:t>лидеров финансового просвещения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92" y="2366984"/>
            <a:ext cx="548350" cy="54835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96196" y="4141030"/>
            <a:ext cx="5342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ru-RU" sz="1600" b="0" dirty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создание </a:t>
            </a:r>
            <a:r>
              <a:rPr lang="ru-RU" sz="1600" b="0" dirty="0" smtClean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пула региональных экспертов</a:t>
            </a:r>
            <a:r>
              <a:rPr lang="ru-RU" sz="1600" b="0" dirty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, реализующих просветительские программы и проекты </a:t>
            </a:r>
            <a:r>
              <a:rPr lang="ru-RU" sz="1600" b="0" dirty="0" smtClean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проекты 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68088" y="4664835"/>
            <a:ext cx="89318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600" b="0" dirty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формирование </a:t>
            </a:r>
            <a:r>
              <a:rPr lang="ru-RU" sz="1600" b="0" dirty="0" smtClean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методического </a:t>
            </a:r>
            <a:r>
              <a:rPr lang="ru-RU" sz="1600" b="0" dirty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банка актуальных образовательных </a:t>
            </a:r>
            <a:r>
              <a:rPr lang="ru-RU" sz="1600" b="0" dirty="0" smtClean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практик</a:t>
            </a:r>
            <a:endParaRPr lang="ru-RU" sz="1600" b="0" dirty="0">
              <a:solidFill>
                <a:srgbClr val="004E9E">
                  <a:lumMod val="50000"/>
                </a:srgbClr>
              </a:solidFill>
              <a:latin typeface="Proxima Nova Rg" panose="02000506030000020004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24757" t="10821" r="17405" b="16675"/>
          <a:stretch/>
        </p:blipFill>
        <p:spPr>
          <a:xfrm>
            <a:off x="6806353" y="1553299"/>
            <a:ext cx="1570218" cy="110720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A1A82A0-2D56-4EA2-9C62-5BC24455D5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547" y="3133416"/>
            <a:ext cx="2420223" cy="15472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47" y="3445001"/>
            <a:ext cx="566858" cy="46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66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79210E-151C-4E89-935C-C4D232E02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0993" y="1272384"/>
            <a:ext cx="2293007" cy="3506629"/>
          </a:xfrm>
          <a:prstGeom prst="rect">
            <a:avLst/>
          </a:prstGeom>
        </p:spPr>
      </p:pic>
      <p:sp>
        <p:nvSpPr>
          <p:cNvPr id="11" name="Заголовок 2"/>
          <p:cNvSpPr txBox="1"/>
          <p:nvPr/>
        </p:nvSpPr>
        <p:spPr bwMode="auto">
          <a:xfrm>
            <a:off x="403455" y="233059"/>
            <a:ext cx="7461706" cy="5729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marR="0" indent="0" algn="l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1" i="0" u="none" strike="noStrike" cap="none" spc="0">
                <a:solidFill>
                  <a:srgbClr val="000000"/>
                </a:solidFill>
                <a:latin typeface="Arial Black"/>
                <a:ea typeface="+mn-ea"/>
                <a:cs typeface="Arial Black"/>
              </a:defRPr>
            </a:lvl1pPr>
            <a:lvl2pPr marL="0" marR="0" indent="154305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308610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462915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617220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771525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925830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1080135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1234440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Proxima Nova Rg" panose="02000506030000020004" pitchFamily="2" charset="0"/>
                <a:cs typeface="+mn-cs"/>
                <a:sym typeface="Helvetica Neue Medium"/>
              </a:rPr>
              <a:t>Порядок проведения регионального смотра-конкурса образовательных практик «Флагманы финансового просвещения»:</a:t>
            </a:r>
          </a:p>
          <a:p>
            <a:pPr>
              <a:defRPr/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98054" y="952410"/>
            <a:ext cx="3435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l">
              <a:defRPr/>
            </a:pPr>
            <a:r>
              <a:rPr lang="ru-RU" sz="1600" dirty="0" smtClean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2 этапа Конкурса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indent="0" algn="l"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араллелограмм 12"/>
          <p:cNvSpPr/>
          <p:nvPr/>
        </p:nvSpPr>
        <p:spPr>
          <a:xfrm>
            <a:off x="448628" y="1275308"/>
            <a:ext cx="988542" cy="716280"/>
          </a:xfrm>
          <a:prstGeom prst="parallelogram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70319" y="1358595"/>
            <a:ext cx="5149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0" dirty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первый этап – </a:t>
            </a:r>
            <a:r>
              <a:rPr lang="ru-RU" sz="1600" b="0" dirty="0" smtClean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заочный. Оцениваются представленные конкурсные материалы </a:t>
            </a:r>
            <a:r>
              <a:rPr lang="ru-RU" sz="1600" b="0" dirty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на основании </a:t>
            </a:r>
            <a:r>
              <a:rPr lang="ru-RU" sz="1600" b="0" dirty="0" smtClean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установленных критериев </a:t>
            </a:r>
            <a:r>
              <a:rPr lang="ru-RU" sz="1600" b="0" dirty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и </a:t>
            </a:r>
            <a:r>
              <a:rPr lang="ru-RU" sz="1600" b="0" dirty="0" smtClean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показателей</a:t>
            </a:r>
            <a:endParaRPr lang="ru-RU" sz="1600" b="0" dirty="0">
              <a:solidFill>
                <a:srgbClr val="004E9E">
                  <a:lumMod val="50000"/>
                </a:srgbClr>
              </a:solidFill>
              <a:latin typeface="Proxima Nova Rg" panose="02000506030000020004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29480" y="2356046"/>
            <a:ext cx="5149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just">
              <a:defRPr/>
            </a:pPr>
            <a:r>
              <a:rPr lang="ru-RU" sz="1600" b="0" dirty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второй этап – </a:t>
            </a:r>
            <a:r>
              <a:rPr lang="ru-RU" sz="1600" b="0" dirty="0" smtClean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очный. Участвуют лидеры </a:t>
            </a:r>
            <a:r>
              <a:rPr lang="ru-RU" sz="1600" b="0" dirty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(</a:t>
            </a:r>
            <a:r>
              <a:rPr lang="ru-RU" sz="1600" b="0" dirty="0" smtClean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победители, призеры </a:t>
            </a:r>
            <a:r>
              <a:rPr lang="ru-RU" sz="1600" b="0" dirty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и </a:t>
            </a:r>
            <a:r>
              <a:rPr lang="ru-RU" sz="1600" b="0" dirty="0" smtClean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лауреаты) </a:t>
            </a:r>
            <a:r>
              <a:rPr lang="ru-RU" sz="1600" b="0" dirty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первого (заочного) </a:t>
            </a:r>
            <a:r>
              <a:rPr lang="ru-RU" sz="1600" b="0" dirty="0" smtClean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этапа</a:t>
            </a:r>
            <a:endParaRPr lang="ru-RU" sz="1600" b="0" dirty="0">
              <a:solidFill>
                <a:srgbClr val="004E9E">
                  <a:lumMod val="50000"/>
                </a:srgbClr>
              </a:solidFill>
              <a:latin typeface="Proxima Nova Rg" panose="02000506030000020004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1103" y="1071649"/>
            <a:ext cx="6466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l">
              <a:defRPr/>
            </a:pPr>
            <a:r>
              <a:rPr lang="ru-RU" sz="7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Параллелограмм 16"/>
          <p:cNvSpPr/>
          <p:nvPr/>
        </p:nvSpPr>
        <p:spPr>
          <a:xfrm>
            <a:off x="485702" y="2364587"/>
            <a:ext cx="988542" cy="716280"/>
          </a:xfrm>
          <a:prstGeom prst="parallelogram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3455" y="2222327"/>
            <a:ext cx="6466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l">
              <a:defRPr/>
            </a:pPr>
            <a:r>
              <a:rPr lang="ru-RU" sz="7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4075" y="2991069"/>
            <a:ext cx="72204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Включает </a:t>
            </a:r>
            <a:r>
              <a:rPr lang="ru-RU" sz="1600" b="0" dirty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два конкурсных испытания: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8677" y="3401376"/>
            <a:ext cx="3888258" cy="10926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300" b="0" dirty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Индивидуальное конкурсное испытание </a:t>
            </a:r>
            <a:r>
              <a:rPr lang="ru-RU" sz="1300" b="0" dirty="0" smtClean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– презентация </a:t>
            </a:r>
            <a:r>
              <a:rPr lang="ru-RU" sz="1300" b="0" dirty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образовательного проекта по финансовому просвещению населения «Основы финансовой грамотности» </a:t>
            </a:r>
            <a:r>
              <a:rPr lang="ru-RU" sz="1300" b="0" dirty="0" smtClean="0">
                <a:solidFill>
                  <a:srgbClr val="004E9E">
                    <a:lumMod val="50000"/>
                  </a:srgbClr>
                </a:solidFill>
                <a:latin typeface="Proxima Nova Rg" panose="02000506030000020004" pitchFamily="2" charset="0"/>
              </a:rPr>
              <a:t>Конкурсанта</a:t>
            </a:r>
          </a:p>
          <a:p>
            <a:endParaRPr lang="ru-RU" sz="1300" b="0" dirty="0">
              <a:solidFill>
                <a:srgbClr val="004E9E">
                  <a:lumMod val="50000"/>
                </a:srgbClr>
              </a:solidFill>
              <a:latin typeface="Proxima Nova Rg" panose="02000506030000020004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00209" y="3418323"/>
            <a:ext cx="3455773" cy="109260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13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Мастер-класс </a:t>
            </a:r>
            <a:r>
              <a:rPr lang="ru-RU" sz="1300" b="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в </a:t>
            </a:r>
            <a:r>
              <a:rPr lang="ru-RU" sz="1300" b="0" dirty="0">
                <a:solidFill>
                  <a:schemeClr val="bg1"/>
                </a:solidFill>
                <a:latin typeface="Proxima Nova Rg" panose="02000506030000020004" pitchFamily="2" charset="0"/>
              </a:rPr>
              <a:t>формате представления видеоролика «Научи за 1 минуту</a:t>
            </a:r>
            <a:r>
              <a:rPr lang="ru-RU" sz="1300" b="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!» , содержание которого позволяет получить компетентность в области управления </a:t>
            </a:r>
            <a:r>
              <a:rPr lang="ru-RU" sz="1300" b="0" dirty="0">
                <a:solidFill>
                  <a:schemeClr val="bg1"/>
                </a:solidFill>
                <a:latin typeface="Proxima Nova Rg" panose="02000506030000020004" pitchFamily="2" charset="0"/>
              </a:rPr>
              <a:t>финансами </a:t>
            </a:r>
            <a:r>
              <a:rPr lang="ru-RU" sz="1300" b="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в </a:t>
            </a:r>
            <a:r>
              <a:rPr lang="ru-RU" sz="13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доступной </a:t>
            </a:r>
            <a:r>
              <a:rPr lang="ru-RU" sz="1300" b="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форме</a:t>
            </a:r>
          </a:p>
          <a:p>
            <a:endParaRPr lang="ru-RU" sz="1300" b="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22" name="Picture 3" descr="C:\Users\Admin\Downloads\a8a2582625b9968b3c8f5a44bfe966b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8310" y="668114"/>
            <a:ext cx="964780" cy="965908"/>
          </a:xfrm>
          <a:prstGeom prst="rect">
            <a:avLst/>
          </a:prstGeom>
          <a:noFill/>
        </p:spPr>
      </p:pic>
      <p:grpSp>
        <p:nvGrpSpPr>
          <p:cNvPr id="23" name="Группа 22"/>
          <p:cNvGrpSpPr/>
          <p:nvPr/>
        </p:nvGrpSpPr>
        <p:grpSpPr>
          <a:xfrm>
            <a:off x="2415272" y="910702"/>
            <a:ext cx="5097669" cy="105255"/>
            <a:chOff x="2695978" y="1222496"/>
            <a:chExt cx="4123922" cy="0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2695978" y="1222496"/>
              <a:ext cx="1099819" cy="0"/>
            </a:xfrm>
            <a:prstGeom prst="line">
              <a:avLst/>
            </a:prstGeom>
            <a:noFill/>
            <a:ln w="38100" cap="flat">
              <a:solidFill>
                <a:srgbClr val="B8BDC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541797" y="1222496"/>
              <a:ext cx="1099819" cy="0"/>
            </a:xfrm>
            <a:prstGeom prst="line">
              <a:avLst/>
            </a:prstGeom>
            <a:noFill/>
            <a:ln w="38100" cap="flat">
              <a:solidFill>
                <a:srgbClr val="009656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498106" y="1222496"/>
              <a:ext cx="734294" cy="0"/>
            </a:xfrm>
            <a:prstGeom prst="line">
              <a:avLst/>
            </a:prstGeom>
            <a:noFill/>
            <a:ln w="38100" cap="flat">
              <a:solidFill>
                <a:srgbClr val="F07D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4948956" y="1222496"/>
              <a:ext cx="734294" cy="0"/>
            </a:xfrm>
            <a:prstGeom prst="line">
              <a:avLst/>
            </a:prstGeom>
            <a:noFill/>
            <a:ln w="38100" cap="flat">
              <a:solidFill>
                <a:srgbClr val="E6185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364965" y="1222496"/>
              <a:ext cx="489735" cy="0"/>
            </a:xfrm>
            <a:prstGeom prst="line">
              <a:avLst/>
            </a:prstGeom>
            <a:noFill/>
            <a:ln w="38100" cap="flat">
              <a:solidFill>
                <a:srgbClr val="01509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5761924" y="1222496"/>
              <a:ext cx="1057976" cy="0"/>
            </a:xfrm>
            <a:prstGeom prst="line">
              <a:avLst/>
            </a:prstGeom>
            <a:noFill/>
            <a:ln w="38100" cap="flat">
              <a:solidFill>
                <a:srgbClr val="4FB9B3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/>
          <p:nvPr/>
        </p:nvSpPr>
        <p:spPr bwMode="auto">
          <a:xfrm>
            <a:off x="337750" y="307529"/>
            <a:ext cx="7133969" cy="5729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marR="0" indent="0" algn="l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1" i="0" u="none" strike="noStrike" cap="none" spc="0">
                <a:solidFill>
                  <a:srgbClr val="000000"/>
                </a:solidFill>
                <a:latin typeface="Arial Black"/>
                <a:ea typeface="+mn-ea"/>
                <a:cs typeface="Arial Black"/>
              </a:defRPr>
            </a:lvl1pPr>
            <a:lvl2pPr marL="0" marR="0" indent="154305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308610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462915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617220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771525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925830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1080135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1234440" algn="ctr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Proxima Nova Rg" panose="02000506030000020004" pitchFamily="2" charset="0"/>
                <a:cs typeface="+mn-cs"/>
                <a:sym typeface="Helvetica Neue Medium"/>
              </a:rPr>
              <a:t>Номинации регионального смотра-конкурса образовательных практик «Флагманы финансового просвещения»:</a:t>
            </a:r>
          </a:p>
          <a:p>
            <a:pPr>
              <a:defRPr/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79210E-151C-4E89-935C-C4D232E02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66" y="940070"/>
            <a:ext cx="2293007" cy="3240002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45152154"/>
              </p:ext>
            </p:extLst>
          </p:nvPr>
        </p:nvGraphicFramePr>
        <p:xfrm>
          <a:off x="2354325" y="1175527"/>
          <a:ext cx="6499654" cy="3499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98360" y="940070"/>
            <a:ext cx="3058317" cy="175858"/>
            <a:chOff x="2695978" y="1222496"/>
            <a:chExt cx="4123922" cy="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2695978" y="1222496"/>
              <a:ext cx="1099819" cy="0"/>
            </a:xfrm>
            <a:prstGeom prst="line">
              <a:avLst/>
            </a:prstGeom>
            <a:noFill/>
            <a:ln w="38100" cap="flat">
              <a:solidFill>
                <a:srgbClr val="B8BDC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541797" y="1222496"/>
              <a:ext cx="1099819" cy="0"/>
            </a:xfrm>
            <a:prstGeom prst="line">
              <a:avLst/>
            </a:prstGeom>
            <a:noFill/>
            <a:ln w="38100" cap="flat">
              <a:solidFill>
                <a:srgbClr val="009656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498106" y="1222496"/>
              <a:ext cx="734294" cy="0"/>
            </a:xfrm>
            <a:prstGeom prst="line">
              <a:avLst/>
            </a:prstGeom>
            <a:noFill/>
            <a:ln w="38100" cap="flat">
              <a:solidFill>
                <a:srgbClr val="F07D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948956" y="1222496"/>
              <a:ext cx="734294" cy="0"/>
            </a:xfrm>
            <a:prstGeom prst="line">
              <a:avLst/>
            </a:prstGeom>
            <a:noFill/>
            <a:ln w="38100" cap="flat">
              <a:solidFill>
                <a:srgbClr val="E6185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364965" y="1222496"/>
              <a:ext cx="489735" cy="0"/>
            </a:xfrm>
            <a:prstGeom prst="line">
              <a:avLst/>
            </a:prstGeom>
            <a:noFill/>
            <a:ln w="38100" cap="flat">
              <a:solidFill>
                <a:srgbClr val="01509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761924" y="1222496"/>
              <a:ext cx="1057976" cy="0"/>
            </a:xfrm>
            <a:prstGeom prst="line">
              <a:avLst/>
            </a:prstGeom>
            <a:noFill/>
            <a:ln w="38100" cap="flat">
              <a:solidFill>
                <a:srgbClr val="4FB9B3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659CD81-567C-4CCD-B0DB-4A25891EB8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159" y="3571786"/>
            <a:ext cx="2049614" cy="13357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297</Words>
  <Application>Microsoft Office PowerPoint</Application>
  <PresentationFormat>Экран (16:9)</PresentationFormat>
  <Paragraphs>32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Arial Black</vt:lpstr>
      <vt:lpstr>Calibri</vt:lpstr>
      <vt:lpstr>Helvetica Neue</vt:lpstr>
      <vt:lpstr>Helvetica Neue Light</vt:lpstr>
      <vt:lpstr>Helvetica Neue Medium</vt:lpstr>
      <vt:lpstr>Proxima Nova Rg</vt:lpstr>
      <vt:lpstr>Times New Roman</vt:lpstr>
      <vt:lpstr>White</vt:lpstr>
      <vt:lpstr>Региональный смотр-конкурс образовательных практик «Флагманы финансового просвещения» </vt:lpstr>
      <vt:lpstr>«Региональный смотр-конкурс образовательных практик «Флагманы финансового просвещения» 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Насибуллина София Хаммятовна</dc:creator>
  <cp:lastModifiedBy>admin</cp:lastModifiedBy>
  <cp:revision>134</cp:revision>
  <cp:lastPrinted>2026-03-26T14:26:31Z</cp:lastPrinted>
  <dcterms:modified xsi:type="dcterms:W3CDTF">2026-04-27T03:09:20Z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1433657159</vt:i4>
  </property>
  <property fmtid="{D5CDD505-2E9C-101B-9397-08002B2CF9AE}" pid="3" name="_NewReviewCycle">
    <vt:lpwstr/>
  </property>
  <property fmtid="{D5CDD505-2E9C-101B-9397-08002B2CF9AE}" pid="4" name="_EmailSubject">
    <vt:lpwstr>Пописанное письмо</vt:lpwstr>
  </property>
  <property fmtid="{D5CDD505-2E9C-101B-9397-08002B2CF9AE}" pid="5" name="_AuthorEmail">
    <vt:lpwstr>Kuznetsova@nifi.ru</vt:lpwstr>
  </property>
  <property fmtid="{D5CDD505-2E9C-101B-9397-08002B2CF9AE}" pid="6" name="_AuthorEmailDisplayName">
    <vt:lpwstr>Кузнецова Мария Геннадьевна</vt:lpwstr>
  </property>
</Properties>
</file>