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60" r:id="rId3"/>
    <p:sldId id="261" r:id="rId4"/>
    <p:sldId id="262" r:id="rId5"/>
  </p:sldIdLst>
  <p:sldSz cx="9144000" cy="5143500" type="screen16x9"/>
  <p:notesSz cx="6808788" cy="9940925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5E00"/>
    <a:srgbClr val="4D637C"/>
    <a:srgbClr val="FFFFFF"/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20"/>
    <p:restoredTop sz="95407" autoAdjust="0"/>
  </p:normalViewPr>
  <p:slideViewPr>
    <p:cSldViewPr snapToGrid="0" snapToObjects="1" showGuides="1">
      <p:cViewPr varScale="1">
        <p:scale>
          <a:sx n="148" d="100"/>
          <a:sy n="148" d="100"/>
        </p:scale>
        <p:origin x="360" y="108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7839" y="4721940"/>
            <a:ext cx="4993111" cy="44734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03982" y="3731446"/>
            <a:ext cx="8658663" cy="130478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практики: «Финансовое просвещение детей и молодежи»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субъекта: Иркутская область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практики: МБУК г. Иркутска «Гуманитарный центр-библиотека имени семьи Полевых», Осокина Екатерина Андреевна, Баженова Ксения Евгеньевна, Звягина Валерия Алексеевна, контактные данные (тел:8(395)2-36-95-66,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hcenter@bk.ru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732" y="1370733"/>
            <a:ext cx="5331162" cy="88097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4E9E">
                    <a:lumMod val="50000"/>
                  </a:srgbClr>
                </a:solidFill>
              </a:rPr>
              <a:t>«Через книгу – в мир финансов», цикл уроков финансовой </a:t>
            </a:r>
            <a:r>
              <a:rPr lang="ru-RU" dirty="0" smtClean="0">
                <a:solidFill>
                  <a:srgbClr val="004E9E">
                    <a:lumMod val="50000"/>
                  </a:srgbClr>
                </a:solidFill>
              </a:rPr>
              <a:t>грамотности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162C21-DD5C-4E2A-BE5F-65532D6149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84" y="161113"/>
            <a:ext cx="1899521" cy="19173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31DE24-02E7-438A-926A-93340B0C7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9" y="3054324"/>
            <a:ext cx="3171544" cy="1795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D4333B-A7B5-461C-95AA-26627CB011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603" y="3427116"/>
            <a:ext cx="2133633" cy="14224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5C7FDD-0950-4D43-BEF8-D17A677B24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755030"/>
            <a:ext cx="3143323" cy="20955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1F85D8-559A-44D0-B436-4731A958D3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596" y="3427116"/>
            <a:ext cx="2490192" cy="14095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CB38FC-8881-480E-99BF-5DD87D9AD57B}"/>
              </a:ext>
            </a:extLst>
          </p:cNvPr>
          <p:cNvSpPr/>
          <p:nvPr/>
        </p:nvSpPr>
        <p:spPr>
          <a:xfrm>
            <a:off x="3156910" y="607006"/>
            <a:ext cx="213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l">
              <a:spcBef>
                <a:spcPts val="1300"/>
              </a:spcBef>
              <a:spcAft>
                <a:spcPts val="300"/>
              </a:spcAft>
              <a:defRPr/>
            </a:pPr>
            <a:r>
              <a:rPr lang="ru-RU" sz="1800" dirty="0" smtClean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Цель </a:t>
            </a:r>
            <a:r>
              <a:rPr lang="ru-RU" sz="1800" dirty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проекта</a:t>
            </a:r>
            <a:r>
              <a:rPr lang="en-US" sz="1800" dirty="0" smtClean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:</a:t>
            </a:r>
            <a:endParaRPr lang="ru-RU" sz="1800" dirty="0">
              <a:solidFill>
                <a:srgbClr val="ED7D00">
                  <a:lumMod val="75000"/>
                </a:srgbClr>
              </a:solidFill>
              <a:latin typeface="Helvetica Neue Medium"/>
              <a:ea typeface="+mn-ea"/>
              <a:cs typeface="+mn-cs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45" y="214113"/>
            <a:ext cx="7059074" cy="28383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4E9E">
                    <a:lumMod val="50000"/>
                  </a:srgbClr>
                </a:solidFill>
              </a:rPr>
              <a:t>«Через книгу – в мир </a:t>
            </a:r>
            <a:r>
              <a:rPr lang="ru-RU" sz="2000" dirty="0" smtClean="0">
                <a:solidFill>
                  <a:srgbClr val="004E9E">
                    <a:lumMod val="50000"/>
                  </a:srgbClr>
                </a:solidFill>
              </a:rPr>
              <a:t>финансов», </a:t>
            </a:r>
            <a:r>
              <a:rPr lang="ru-RU" sz="2000" dirty="0">
                <a:solidFill>
                  <a:srgbClr val="004E9E">
                    <a:lumMod val="50000"/>
                  </a:srgbClr>
                </a:solidFill>
              </a:rPr>
              <a:t>цикл уроков финансовой </a:t>
            </a:r>
            <a:r>
              <a:rPr lang="ru-RU" sz="2000" dirty="0" smtClean="0">
                <a:solidFill>
                  <a:srgbClr val="004E9E">
                    <a:lumMod val="50000"/>
                  </a:srgbClr>
                </a:solidFill>
              </a:rPr>
              <a:t>грамотности</a:t>
            </a:r>
            <a:endParaRPr lang="ru-RU" dirty="0"/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3371923" y="973689"/>
            <a:ext cx="5438702" cy="127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Формирование у дошкольников и школьников основ финансовой грамотности через игровые, театрализованные и интерактивные форматы, способствующие развитию ответственного отношения к деньгам, умению планировать личный 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бюджет</a:t>
            </a:r>
            <a:endParaRPr lang="ru-RU" sz="1600" dirty="0">
              <a:solidFill>
                <a:srgbClr val="004E9E">
                  <a:lumMod val="50000"/>
                </a:srgb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ECB38FC-8881-480E-99BF-5DD87D9AD57B}"/>
              </a:ext>
            </a:extLst>
          </p:cNvPr>
          <p:cNvSpPr/>
          <p:nvPr/>
        </p:nvSpPr>
        <p:spPr>
          <a:xfrm>
            <a:off x="3156910" y="2017413"/>
            <a:ext cx="2680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l">
              <a:spcBef>
                <a:spcPts val="1300"/>
              </a:spcBef>
              <a:spcAft>
                <a:spcPts val="300"/>
              </a:spcAft>
              <a:defRPr/>
            </a:pPr>
            <a:r>
              <a:rPr lang="ru-RU" sz="1800" dirty="0" smtClean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Участники </a:t>
            </a:r>
            <a:r>
              <a:rPr lang="ru-RU" sz="1800" dirty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проекта</a:t>
            </a:r>
            <a:r>
              <a:rPr lang="en-US" sz="1800" dirty="0" smtClean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:</a:t>
            </a:r>
            <a:endParaRPr lang="ru-RU" sz="1800" dirty="0">
              <a:solidFill>
                <a:srgbClr val="ED7D00">
                  <a:lumMod val="75000"/>
                </a:srgbClr>
              </a:solidFill>
              <a:latin typeface="Helvetica Neue Medium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71923" y="2287665"/>
            <a:ext cx="5438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>
              <a:buClr>
                <a:schemeClr val="bg1"/>
              </a:buClr>
              <a:defRPr/>
            </a:pPr>
            <a:r>
              <a:rPr lang="ru-RU" sz="1600" b="0" dirty="0">
                <a:solidFill>
                  <a:srgbClr val="004E9E">
                    <a:lumMod val="50000"/>
                  </a:srgbClr>
                </a:solidFill>
                <a:latin typeface="Proxima Nova Rg" panose="02000506030000020004" pitchFamily="2" charset="0"/>
              </a:rPr>
              <a:t>Дошкольники </a:t>
            </a:r>
            <a:endParaRPr lang="ru-RU" sz="1600" b="0" dirty="0" smtClean="0">
              <a:solidFill>
                <a:srgbClr val="004E9E">
                  <a:lumMod val="50000"/>
                </a:srgbClr>
              </a:solidFill>
              <a:latin typeface="Proxima Nova Rg" panose="02000506030000020004" pitchFamily="2" charset="0"/>
            </a:endParaRPr>
          </a:p>
          <a:p>
            <a:pPr algn="l" hangingPunct="1">
              <a:buClr>
                <a:schemeClr val="bg1"/>
              </a:buClr>
              <a:defRPr/>
            </a:pPr>
            <a:r>
              <a:rPr lang="ru-RU" sz="1600" b="0" dirty="0" smtClean="0">
                <a:solidFill>
                  <a:srgbClr val="004E9E">
                    <a:lumMod val="50000"/>
                  </a:srgbClr>
                </a:solidFill>
                <a:latin typeface="Proxima Nova Rg" panose="02000506030000020004" pitchFamily="2" charset="0"/>
              </a:rPr>
              <a:t>Школьники </a:t>
            </a:r>
          </a:p>
          <a:p>
            <a:pPr algn="l" hangingPunct="1">
              <a:buClr>
                <a:schemeClr val="bg1"/>
              </a:buClr>
              <a:defRPr/>
            </a:pPr>
            <a:r>
              <a:rPr lang="ru-RU" sz="1600" b="0" dirty="0" smtClean="0">
                <a:solidFill>
                  <a:srgbClr val="004E9E">
                    <a:lumMod val="50000"/>
                  </a:srgbClr>
                </a:solidFill>
                <a:latin typeface="Proxima Nova Rg" panose="02000506030000020004" pitchFamily="2" charset="0"/>
              </a:rPr>
              <a:t>Организаторы </a:t>
            </a:r>
            <a:r>
              <a:rPr lang="ru-RU" sz="1600" b="0" dirty="0">
                <a:solidFill>
                  <a:srgbClr val="004E9E">
                    <a:lumMod val="50000"/>
                  </a:srgbClr>
                </a:solidFill>
                <a:latin typeface="Proxima Nova Rg" panose="02000506030000020004" pitchFamily="2" charset="0"/>
              </a:rPr>
              <a:t>и ведущие — сотрудники МБУК г. Иркутска «Гуманитарный центр-библиотека имени семьи Полевых</a:t>
            </a:r>
            <a:r>
              <a:rPr lang="ru-RU" sz="1600" b="0" dirty="0" smtClean="0">
                <a:solidFill>
                  <a:srgbClr val="004E9E">
                    <a:lumMod val="50000"/>
                  </a:srgbClr>
                </a:solidFill>
                <a:latin typeface="Proxima Nova Rg" panose="02000506030000020004" pitchFamily="2" charset="0"/>
              </a:rPr>
              <a:t>»</a:t>
            </a:r>
            <a:endParaRPr lang="ru-RU" sz="1600" b="0" dirty="0">
              <a:solidFill>
                <a:srgbClr val="004E9E">
                  <a:lumMod val="50000"/>
                </a:srgbClr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95327" y="607006"/>
            <a:ext cx="5097668" cy="0"/>
            <a:chOff x="2695978" y="1222496"/>
            <a:chExt cx="4123922" cy="0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2695978" y="1222496"/>
              <a:ext cx="1099819" cy="0"/>
            </a:xfrm>
            <a:prstGeom prst="line">
              <a:avLst/>
            </a:prstGeom>
            <a:noFill/>
            <a:ln w="38100" cap="flat">
              <a:solidFill>
                <a:srgbClr val="B8BDC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541797" y="1222496"/>
              <a:ext cx="1099819" cy="0"/>
            </a:xfrm>
            <a:prstGeom prst="line">
              <a:avLst/>
            </a:prstGeom>
            <a:noFill/>
            <a:ln w="38100" cap="flat">
              <a:solidFill>
                <a:srgbClr val="00965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498106" y="1222496"/>
              <a:ext cx="734294" cy="0"/>
            </a:xfrm>
            <a:prstGeom prst="line">
              <a:avLst/>
            </a:prstGeom>
            <a:noFill/>
            <a:ln w="38100" cap="flat">
              <a:solidFill>
                <a:srgbClr val="F07D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4948956" y="1222496"/>
              <a:ext cx="734294" cy="0"/>
            </a:xfrm>
            <a:prstGeom prst="line">
              <a:avLst/>
            </a:prstGeom>
            <a:noFill/>
            <a:ln w="38100" cap="flat">
              <a:solidFill>
                <a:srgbClr val="E61859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364965" y="1222496"/>
              <a:ext cx="489735" cy="0"/>
            </a:xfrm>
            <a:prstGeom prst="line">
              <a:avLst/>
            </a:prstGeom>
            <a:noFill/>
            <a:ln w="38100" cap="flat">
              <a:solidFill>
                <a:srgbClr val="01509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761924" y="1222496"/>
              <a:ext cx="1057976" cy="0"/>
            </a:xfrm>
            <a:prstGeom prst="line">
              <a:avLst/>
            </a:prstGeom>
            <a:noFill/>
            <a:ln w="38100" cap="flat">
              <a:solidFill>
                <a:srgbClr val="4FB9B3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FCD9D0-4851-4093-B721-AFC03D09C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897"/>
          <a:stretch/>
        </p:blipFill>
        <p:spPr>
          <a:xfrm>
            <a:off x="928950" y="743279"/>
            <a:ext cx="2523244" cy="12912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6B158F-3947-4BCA-8B81-A5E5AE895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01"/>
          <a:stretch/>
        </p:blipFill>
        <p:spPr>
          <a:xfrm>
            <a:off x="928950" y="3553216"/>
            <a:ext cx="2523244" cy="13139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E745FE-3D90-4415-AF6A-DF01234560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5" t="21896" r="-285" b="10534"/>
          <a:stretch/>
        </p:blipFill>
        <p:spPr>
          <a:xfrm>
            <a:off x="243150" y="2142510"/>
            <a:ext cx="2523244" cy="1302736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50" y="130292"/>
            <a:ext cx="7249969" cy="54585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4E9E">
                    <a:lumMod val="50000"/>
                  </a:srgbClr>
                </a:solidFill>
              </a:rPr>
              <a:t>«Через книгу – в мир финансов», цикл уроков финансовой грамотности</a:t>
            </a:r>
            <a:endParaRPr lang="ru-RU" dirty="0"/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3574114" y="1117781"/>
            <a:ext cx="5569886" cy="380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игровые 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программы, театрализованные праздники, выездные мероприятия в детских садах и школах 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Иркутска, в </a:t>
            </a:r>
            <a:r>
              <a:rPr lang="ru-RU" sz="1600" dirty="0" err="1" smtClean="0">
                <a:solidFill>
                  <a:srgbClr val="004E9E">
                    <a:lumMod val="50000"/>
                  </a:srgbClr>
                </a:solidFill>
              </a:rPr>
              <a:t>т.ч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.</a:t>
            </a:r>
            <a:r>
              <a:rPr lang="en-US" sz="1600" dirty="0" smtClean="0">
                <a:solidFill>
                  <a:srgbClr val="004E9E">
                    <a:lumMod val="50000"/>
                  </a:srgbClr>
                </a:solidFill>
              </a:rPr>
              <a:t>: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 </a:t>
            </a:r>
            <a:endParaRPr lang="en-US" sz="1600" dirty="0" smtClean="0">
              <a:solidFill>
                <a:srgbClr val="004E9E">
                  <a:lumMod val="50000"/>
                </a:srgbClr>
              </a:solidFill>
            </a:endParaRP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1. «</a:t>
            </a:r>
            <a:r>
              <a:rPr lang="ru-RU" sz="1600" dirty="0">
                <a:solidFill>
                  <a:srgbClr val="B25E00"/>
                </a:solidFill>
              </a:rPr>
              <a:t>Откуда берутся деньги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» – финансовые сказки для дошкольников </a:t>
            </a:r>
            <a:endParaRPr lang="ru-RU" sz="1600" dirty="0" smtClean="0">
              <a:solidFill>
                <a:srgbClr val="004E9E">
                  <a:lumMod val="50000"/>
                </a:srgbClr>
              </a:solidFill>
            </a:endParaRP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и 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младших 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школьников</a:t>
            </a: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2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. «</a:t>
            </a:r>
            <a:r>
              <a:rPr lang="ru-RU" sz="1600" dirty="0">
                <a:solidFill>
                  <a:srgbClr val="B25E00"/>
                </a:solidFill>
              </a:rPr>
              <a:t>Не имей 100 рублей… а научись ими управлять!</a:t>
            </a:r>
            <a:r>
              <a:rPr lang="ru-RU" sz="1600" dirty="0">
                <a:solidFill>
                  <a:srgbClr val="002060"/>
                </a:solidFill>
              </a:rPr>
              <a:t>»</a:t>
            </a:r>
            <a:r>
              <a:rPr lang="ru-RU" sz="1600" dirty="0">
                <a:solidFill>
                  <a:srgbClr val="B25E00"/>
                </a:solidFill>
              </a:rPr>
              <a:t> 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– интеллектуальная игра по финансовой грамотности для 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подростков</a:t>
            </a: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3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. «</a:t>
            </a:r>
            <a:r>
              <a:rPr lang="ru-RU" sz="1600" dirty="0">
                <a:solidFill>
                  <a:srgbClr val="B25E00"/>
                </a:solidFill>
              </a:rPr>
              <a:t>Кто хочет стать миллионером?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» – финансовая игра для 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старшеклассников</a:t>
            </a: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endParaRPr lang="en-US" sz="800" dirty="0" smtClean="0">
              <a:solidFill>
                <a:srgbClr val="004E9E">
                  <a:lumMod val="50000"/>
                </a:srgbClr>
              </a:solidFill>
            </a:endParaRP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Мероприятия 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подготовлены с учетом возраста и подготовки 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аудитории</a:t>
            </a:r>
            <a:r>
              <a:rPr lang="en-US" sz="1600" dirty="0" smtClean="0">
                <a:solidFill>
                  <a:srgbClr val="004E9E">
                    <a:lumMod val="50000"/>
                  </a:srgbClr>
                </a:solidFill>
              </a:rPr>
              <a:t> </a:t>
            </a:r>
            <a:r>
              <a:rPr lang="ru-RU" sz="1600" dirty="0" smtClean="0">
                <a:solidFill>
                  <a:srgbClr val="004E9E">
                    <a:lumMod val="50000"/>
                  </a:srgbClr>
                </a:solidFill>
              </a:rPr>
              <a:t>и сопровождаются </a:t>
            </a:r>
            <a:r>
              <a:rPr lang="ru-RU" sz="1600" dirty="0">
                <a:solidFill>
                  <a:srgbClr val="004E9E">
                    <a:lumMod val="50000"/>
                  </a:srgbClr>
                </a:solidFill>
              </a:rPr>
              <a:t>иллюстративным материалом и книжными выставками</a:t>
            </a: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endParaRPr lang="ru-RU" sz="1600" b="1" dirty="0">
              <a:solidFill>
                <a:srgbClr val="004E9E">
                  <a:lumMod val="50000"/>
                </a:srgbClr>
              </a:solidFill>
              <a:latin typeface="Helvetica Neue Medium"/>
              <a:ea typeface="+mn-ea"/>
              <a:cs typeface="+mn-cs"/>
            </a:endParaRPr>
          </a:p>
          <a:p>
            <a:pPr marL="92075" indent="0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endParaRPr lang="ru-RU" sz="1600" dirty="0">
              <a:solidFill>
                <a:srgbClr val="004E9E">
                  <a:lumMod val="50000"/>
                </a:srgb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0822" y="535776"/>
            <a:ext cx="5097668" cy="0"/>
            <a:chOff x="2695978" y="1222496"/>
            <a:chExt cx="4123922" cy="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2695978" y="1222496"/>
              <a:ext cx="1099819" cy="0"/>
            </a:xfrm>
            <a:prstGeom prst="line">
              <a:avLst/>
            </a:prstGeom>
            <a:noFill/>
            <a:ln w="38100" cap="flat">
              <a:solidFill>
                <a:srgbClr val="B8BDC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541797" y="1222496"/>
              <a:ext cx="1099819" cy="0"/>
            </a:xfrm>
            <a:prstGeom prst="line">
              <a:avLst/>
            </a:prstGeom>
            <a:noFill/>
            <a:ln w="38100" cap="flat">
              <a:solidFill>
                <a:srgbClr val="00965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498106" y="1222496"/>
              <a:ext cx="734294" cy="0"/>
            </a:xfrm>
            <a:prstGeom prst="line">
              <a:avLst/>
            </a:prstGeom>
            <a:noFill/>
            <a:ln w="38100" cap="flat">
              <a:solidFill>
                <a:srgbClr val="F07D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948956" y="1222496"/>
              <a:ext cx="734294" cy="0"/>
            </a:xfrm>
            <a:prstGeom prst="line">
              <a:avLst/>
            </a:prstGeom>
            <a:noFill/>
            <a:ln w="38100" cap="flat">
              <a:solidFill>
                <a:srgbClr val="E61859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364965" y="1222496"/>
              <a:ext cx="489735" cy="0"/>
            </a:xfrm>
            <a:prstGeom prst="line">
              <a:avLst/>
            </a:prstGeom>
            <a:noFill/>
            <a:ln w="38100" cap="flat">
              <a:solidFill>
                <a:srgbClr val="01509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5761924" y="1222496"/>
              <a:ext cx="1057976" cy="0"/>
            </a:xfrm>
            <a:prstGeom prst="line">
              <a:avLst/>
            </a:prstGeom>
            <a:noFill/>
            <a:ln w="38100" cap="flat">
              <a:solidFill>
                <a:srgbClr val="4FB9B3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Прямоугольник 1"/>
          <p:cNvSpPr/>
          <p:nvPr/>
        </p:nvSpPr>
        <p:spPr>
          <a:xfrm>
            <a:off x="3515350" y="712297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Мероприятия</a:t>
            </a:r>
            <a:r>
              <a:rPr lang="en-US" sz="1800" dirty="0" smtClean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:</a:t>
            </a:r>
            <a:r>
              <a:rPr lang="ru-RU" sz="1800" dirty="0" smtClean="0">
                <a:solidFill>
                  <a:srgbClr val="ED7D00">
                    <a:lumMod val="75000"/>
                  </a:srgbClr>
                </a:solidFill>
                <a:latin typeface="Helvetica Neue Medium"/>
                <a:ea typeface="+mn-ea"/>
                <a:cs typeface="+mn-cs"/>
              </a:rPr>
              <a:t> </a:t>
            </a:r>
            <a:endParaRPr lang="ru-RU" sz="1800" dirty="0">
              <a:solidFill>
                <a:srgbClr val="ED7D00">
                  <a:lumMod val="75000"/>
                </a:srgbClr>
              </a:solidFill>
              <a:latin typeface="Helvetica Neue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29762-CEFD-4497-A19E-9C738B2EFF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815" b="10440"/>
          <a:stretch/>
        </p:blipFill>
        <p:spPr>
          <a:xfrm>
            <a:off x="243150" y="983435"/>
            <a:ext cx="2279069" cy="1226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0D4656-A6A4-4F5B-98DC-853644D17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16" b="12445"/>
          <a:stretch/>
        </p:blipFill>
        <p:spPr>
          <a:xfrm>
            <a:off x="243149" y="3710940"/>
            <a:ext cx="2279070" cy="11963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27732F-68B4-4FF8-8F22-DF09AB826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317" b="12446"/>
          <a:stretch/>
        </p:blipFill>
        <p:spPr>
          <a:xfrm>
            <a:off x="1550964" y="2366237"/>
            <a:ext cx="2279070" cy="11887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 txBox="1">
            <a:spLocks/>
          </p:cNvSpPr>
          <p:nvPr/>
        </p:nvSpPr>
        <p:spPr>
          <a:xfrm>
            <a:off x="2964187" y="660431"/>
            <a:ext cx="7249969" cy="545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ru-RU" dirty="0">
                <a:solidFill>
                  <a:srgbClr val="B25E00"/>
                </a:solidFill>
                <a:latin typeface="Helvetica Neue Medium"/>
                <a:sym typeface="Helvetica Neue"/>
              </a:rPr>
              <a:t>Достигнутые </a:t>
            </a:r>
            <a:r>
              <a:rPr lang="ru-RU" dirty="0" smtClean="0">
                <a:solidFill>
                  <a:srgbClr val="B25E00"/>
                </a:solidFill>
                <a:latin typeface="Helvetica Neue Medium"/>
                <a:sym typeface="Helvetica Neue"/>
              </a:rPr>
              <a:t>результаты</a:t>
            </a:r>
            <a:r>
              <a:rPr lang="en-US" dirty="0" smtClean="0">
                <a:solidFill>
                  <a:srgbClr val="B25E00"/>
                </a:solidFill>
                <a:latin typeface="Helvetica Neue Medium"/>
                <a:sym typeface="Helvetica Neue"/>
              </a:rPr>
              <a:t>:</a:t>
            </a:r>
            <a:endParaRPr lang="ru-RU" dirty="0">
              <a:solidFill>
                <a:srgbClr val="B25E00"/>
              </a:solidFill>
              <a:latin typeface="Helvetica Neue Medium"/>
              <a:sym typeface="Helvetica Neue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4016069" y="1096775"/>
            <a:ext cx="5000625" cy="276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>
              <a:spcAft>
                <a:spcPts val="0"/>
              </a:spcAft>
              <a:buClr>
                <a:srgbClr val="4D637C"/>
              </a:buClr>
              <a:buFont typeface="Wingdings" panose="05000000000000000000" pitchFamily="2" charset="2"/>
              <a:buChar char="ü"/>
              <a:defRPr/>
            </a:pPr>
            <a:r>
              <a:rPr lang="ru-RU" sz="1800" dirty="0" smtClean="0">
                <a:solidFill>
                  <a:srgbClr val="4D637C"/>
                </a:solidFill>
              </a:rPr>
              <a:t>знакомство </a:t>
            </a:r>
            <a:r>
              <a:rPr lang="ru-RU" sz="1800" dirty="0">
                <a:solidFill>
                  <a:srgbClr val="4D637C"/>
                </a:solidFill>
              </a:rPr>
              <a:t>с </a:t>
            </a:r>
            <a:r>
              <a:rPr lang="ru-RU" sz="1800" b="1" dirty="0">
                <a:solidFill>
                  <a:srgbClr val="B25E00"/>
                </a:solidFill>
              </a:rPr>
              <a:t>основными принципами </a:t>
            </a:r>
            <a:r>
              <a:rPr lang="ru-RU" sz="1800" dirty="0">
                <a:solidFill>
                  <a:srgbClr val="4D637C"/>
                </a:solidFill>
              </a:rPr>
              <a:t>экономической жизни </a:t>
            </a:r>
            <a:r>
              <a:rPr lang="ru-RU" sz="1800" dirty="0" smtClean="0">
                <a:solidFill>
                  <a:srgbClr val="4D637C"/>
                </a:solidFill>
              </a:rPr>
              <a:t>общества</a:t>
            </a:r>
            <a:endParaRPr lang="ru-RU" sz="1800" dirty="0">
              <a:solidFill>
                <a:srgbClr val="4D637C"/>
              </a:solidFill>
            </a:endParaRPr>
          </a:p>
          <a:p>
            <a:pPr hangingPunct="1">
              <a:spcAft>
                <a:spcPts val="0"/>
              </a:spcAft>
              <a:buClr>
                <a:srgbClr val="4D637C"/>
              </a:buClr>
              <a:buFont typeface="Wingdings" panose="05000000000000000000" pitchFamily="2" charset="2"/>
              <a:buChar char="ü"/>
              <a:defRPr/>
            </a:pPr>
            <a:r>
              <a:rPr lang="ru-RU" sz="1800" dirty="0" smtClean="0">
                <a:solidFill>
                  <a:srgbClr val="4D637C"/>
                </a:solidFill>
              </a:rPr>
              <a:t>приобретение </a:t>
            </a:r>
            <a:r>
              <a:rPr lang="ru-RU" sz="1800" dirty="0">
                <a:solidFill>
                  <a:srgbClr val="4D637C"/>
                </a:solidFill>
              </a:rPr>
              <a:t>знаний и опыта в распределении </a:t>
            </a:r>
            <a:r>
              <a:rPr lang="ru-RU" sz="1800" b="1" dirty="0">
                <a:solidFill>
                  <a:srgbClr val="B25E00"/>
                </a:solidFill>
              </a:rPr>
              <a:t>семейного </a:t>
            </a:r>
            <a:r>
              <a:rPr lang="ru-RU" sz="1800" b="1" dirty="0" smtClean="0">
                <a:solidFill>
                  <a:srgbClr val="B25E00"/>
                </a:solidFill>
              </a:rPr>
              <a:t>бюджета</a:t>
            </a:r>
            <a:r>
              <a:rPr lang="ru-RU" sz="1800" dirty="0" smtClean="0">
                <a:solidFill>
                  <a:srgbClr val="4D637C"/>
                </a:solidFill>
              </a:rPr>
              <a:t> </a:t>
            </a:r>
            <a:endParaRPr lang="ru-RU" sz="1800" dirty="0">
              <a:solidFill>
                <a:srgbClr val="4D637C"/>
              </a:solidFill>
            </a:endParaRPr>
          </a:p>
          <a:p>
            <a:pPr hangingPunct="1">
              <a:spcAft>
                <a:spcPts val="0"/>
              </a:spcAft>
              <a:buClr>
                <a:srgbClr val="4D637C"/>
              </a:buClr>
              <a:buFont typeface="Wingdings" panose="05000000000000000000" pitchFamily="2" charset="2"/>
              <a:buChar char="ü"/>
              <a:defRPr/>
            </a:pPr>
            <a:r>
              <a:rPr lang="ru-RU" sz="1800" dirty="0" smtClean="0">
                <a:solidFill>
                  <a:srgbClr val="4D637C"/>
                </a:solidFill>
              </a:rPr>
              <a:t>овладение </a:t>
            </a:r>
            <a:r>
              <a:rPr lang="ru-RU" sz="1800" b="1" dirty="0">
                <a:solidFill>
                  <a:srgbClr val="B25E00"/>
                </a:solidFill>
              </a:rPr>
              <a:t>навыками адаптации </a:t>
            </a:r>
            <a:r>
              <a:rPr lang="ru-RU" sz="1800" dirty="0">
                <a:solidFill>
                  <a:srgbClr val="4D637C"/>
                </a:solidFill>
              </a:rPr>
              <a:t>в мире финансовых отношений, умение анализировать, сопоставлять доходы и </a:t>
            </a:r>
            <a:r>
              <a:rPr lang="ru-RU" sz="1800" dirty="0" smtClean="0">
                <a:solidFill>
                  <a:srgbClr val="4D637C"/>
                </a:solidFill>
              </a:rPr>
              <a:t>расходы</a:t>
            </a:r>
            <a:endParaRPr lang="ru-RU" sz="1800" dirty="0">
              <a:solidFill>
                <a:srgbClr val="4D637C"/>
              </a:solidFill>
            </a:endParaRPr>
          </a:p>
          <a:p>
            <a:pPr hangingPunct="1">
              <a:spcAft>
                <a:spcPts val="0"/>
              </a:spcAft>
              <a:buClr>
                <a:srgbClr val="4D637C"/>
              </a:buClr>
              <a:buFont typeface="Wingdings" panose="05000000000000000000" pitchFamily="2" charset="2"/>
              <a:buChar char="ü"/>
              <a:defRPr/>
            </a:pPr>
            <a:r>
              <a:rPr lang="ru-RU" sz="1800" dirty="0" smtClean="0">
                <a:solidFill>
                  <a:srgbClr val="4D637C"/>
                </a:solidFill>
              </a:rPr>
              <a:t>формирование </a:t>
            </a:r>
            <a:r>
              <a:rPr lang="ru-RU" sz="1800" b="1" dirty="0">
                <a:solidFill>
                  <a:srgbClr val="B25E00"/>
                </a:solidFill>
              </a:rPr>
              <a:t>чувства ответственности </a:t>
            </a:r>
            <a:r>
              <a:rPr lang="ru-RU" sz="1800" dirty="0">
                <a:solidFill>
                  <a:srgbClr val="4D637C"/>
                </a:solidFill>
              </a:rPr>
              <a:t>за свои </a:t>
            </a:r>
            <a:r>
              <a:rPr lang="ru-RU" sz="1800" dirty="0" smtClean="0">
                <a:solidFill>
                  <a:srgbClr val="4D637C"/>
                </a:solidFill>
              </a:rPr>
              <a:t>поступки</a:t>
            </a:r>
            <a:endParaRPr lang="ru-RU" sz="1800" dirty="0">
              <a:solidFill>
                <a:srgbClr val="4D637C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50" y="51742"/>
            <a:ext cx="7249969" cy="54585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4E9E">
                    <a:lumMod val="50000"/>
                  </a:srgbClr>
                </a:solidFill>
              </a:rPr>
              <a:t>«Через книгу – в мир финансов», цикл уроков финансовой грамотности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0822" y="417364"/>
            <a:ext cx="5097668" cy="0"/>
            <a:chOff x="2695978" y="1222496"/>
            <a:chExt cx="4123922" cy="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2695978" y="1222496"/>
              <a:ext cx="1099819" cy="0"/>
            </a:xfrm>
            <a:prstGeom prst="line">
              <a:avLst/>
            </a:prstGeom>
            <a:noFill/>
            <a:ln w="38100" cap="flat">
              <a:solidFill>
                <a:srgbClr val="B8BDC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541797" y="1222496"/>
              <a:ext cx="1099819" cy="0"/>
            </a:xfrm>
            <a:prstGeom prst="line">
              <a:avLst/>
            </a:prstGeom>
            <a:noFill/>
            <a:ln w="38100" cap="flat">
              <a:solidFill>
                <a:srgbClr val="00965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498106" y="1222496"/>
              <a:ext cx="734294" cy="0"/>
            </a:xfrm>
            <a:prstGeom prst="line">
              <a:avLst/>
            </a:prstGeom>
            <a:noFill/>
            <a:ln w="38100" cap="flat">
              <a:solidFill>
                <a:srgbClr val="F07D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948956" y="1222496"/>
              <a:ext cx="734294" cy="0"/>
            </a:xfrm>
            <a:prstGeom prst="line">
              <a:avLst/>
            </a:prstGeom>
            <a:noFill/>
            <a:ln w="38100" cap="flat">
              <a:solidFill>
                <a:srgbClr val="E61859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364965" y="1222496"/>
              <a:ext cx="489735" cy="0"/>
            </a:xfrm>
            <a:prstGeom prst="line">
              <a:avLst/>
            </a:prstGeom>
            <a:noFill/>
            <a:ln w="38100" cap="flat">
              <a:solidFill>
                <a:srgbClr val="01509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5761924" y="1222496"/>
              <a:ext cx="1057976" cy="0"/>
            </a:xfrm>
            <a:prstGeom prst="line">
              <a:avLst/>
            </a:prstGeom>
            <a:noFill/>
            <a:ln w="38100" cap="flat">
              <a:solidFill>
                <a:srgbClr val="4FB9B3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Прямоугольник 1"/>
          <p:cNvSpPr/>
          <p:nvPr/>
        </p:nvSpPr>
        <p:spPr>
          <a:xfrm>
            <a:off x="3466050" y="4284804"/>
            <a:ext cx="352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buClr>
                <a:srgbClr val="4D637C"/>
              </a:buClr>
              <a:defRPr/>
            </a:pPr>
            <a:r>
              <a:rPr lang="ru-RU" sz="1800" dirty="0">
                <a:solidFill>
                  <a:srgbClr val="B25E00"/>
                </a:solidFill>
              </a:rPr>
              <a:t>1024</a:t>
            </a:r>
            <a:r>
              <a:rPr lang="ru-RU" sz="1800" dirty="0">
                <a:solidFill>
                  <a:srgbClr val="4D637C"/>
                </a:solidFill>
              </a:rPr>
              <a:t> участника мероприятий</a:t>
            </a:r>
            <a:endParaRPr lang="ru-RU" sz="1800" dirty="0">
              <a:solidFill>
                <a:srgbClr val="4D637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4272" y="389294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rgbClr val="B25E00"/>
                </a:solidFill>
                <a:latin typeface="Helvetica Neue Medium"/>
              </a:rPr>
              <a:t>Аудитория</a:t>
            </a:r>
            <a:r>
              <a:rPr lang="en-US" sz="1800" dirty="0" smtClean="0">
                <a:solidFill>
                  <a:srgbClr val="B25E00"/>
                </a:solidFill>
                <a:latin typeface="Helvetica Neue Medium"/>
              </a:rPr>
              <a:t>: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276</Words>
  <Application>Microsoft Office PowerPoint</Application>
  <PresentationFormat>Экран (16:9)</PresentationFormat>
  <Paragraphs>28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Arial</vt:lpstr>
      <vt:lpstr>Helvetica Neue</vt:lpstr>
      <vt:lpstr>Helvetica Neue Light</vt:lpstr>
      <vt:lpstr>Helvetica Neue Medium</vt:lpstr>
      <vt:lpstr>Proxima Nova Rg</vt:lpstr>
      <vt:lpstr>Wingdings</vt:lpstr>
      <vt:lpstr>White</vt:lpstr>
      <vt:lpstr>«Через книгу – в мир финансов», цикл уроков финансовой грамотности</vt:lpstr>
      <vt:lpstr>«Через книгу – в мир финансов», цикл уроков финансовой грамотности</vt:lpstr>
      <vt:lpstr>«Через книгу – в мир финансов», цикл уроков финансовой грамотности</vt:lpstr>
      <vt:lpstr>«Через книгу – в мир финансов», цикл уроков финансовой грамотности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Насибуллина София Хаммятовна</dc:creator>
  <cp:lastModifiedBy>Белугина Н.Л.</cp:lastModifiedBy>
  <cp:revision>92</cp:revision>
  <cp:lastPrinted>2026-03-26T14:26:31Z</cp:lastPrinted>
  <dcterms:modified xsi:type="dcterms:W3CDTF">2026-04-27T09:02:52Z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1433657159</vt:i4>
  </property>
  <property fmtid="{D5CDD505-2E9C-101B-9397-08002B2CF9AE}" pid="3" name="_NewReviewCycle">
    <vt:lpwstr/>
  </property>
  <property fmtid="{D5CDD505-2E9C-101B-9397-08002B2CF9AE}" pid="4" name="_EmailSubject">
    <vt:lpwstr>Пописанное письмо</vt:lpwstr>
  </property>
  <property fmtid="{D5CDD505-2E9C-101B-9397-08002B2CF9AE}" pid="5" name="_AuthorEmail">
    <vt:lpwstr>Kuznetsova@nifi.ru</vt:lpwstr>
  </property>
  <property fmtid="{D5CDD505-2E9C-101B-9397-08002B2CF9AE}" pid="6" name="_AuthorEmailDisplayName">
    <vt:lpwstr>Кузнецова Мария Геннадьевна</vt:lpwstr>
  </property>
</Properties>
</file>