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9"/>
  </p:handoutMasterIdLst>
  <p:sldIdLst>
    <p:sldId id="256" r:id="rId3"/>
    <p:sldId id="260" r:id="rId5"/>
    <p:sldId id="263" r:id="rId6"/>
    <p:sldId id="261" r:id="rId7"/>
    <p:sldId id="262" r:id="rId8"/>
  </p:sldIdLst>
  <p:sldSz cx="9144000" cy="5143500" type="screen16x9"/>
  <p:notesSz cx="6808470" cy="9940925"/>
  <p:defaultTextStyle>
    <a:defPPr marL="0" marR="0" indent="0" algn="l" defTabSz="35687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43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8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67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10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975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4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21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0"/>
    <p:restoredTop sz="95407" autoAdjust="0"/>
  </p:normalViewPr>
  <p:slideViewPr>
    <p:cSldViewPr snapToGrid="0" snapToObjects="1" showGuides="1">
      <p:cViewPr varScale="1">
        <p:scale>
          <a:sx n="160" d="100"/>
          <a:sy n="160" d="100"/>
        </p:scale>
        <p:origin x="418" y="110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839" y="4721940"/>
            <a:ext cx="4993111" cy="4473416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1pPr>
    <a:lvl2pPr indent="8890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2pPr>
    <a:lvl3pPr indent="1784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3pPr>
    <a:lvl4pPr indent="26733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4pPr>
    <a:lvl5pPr indent="3568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5pPr>
    <a:lvl6pPr indent="4457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6pPr>
    <a:lvl7pPr indent="534670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7pPr>
    <a:lvl8pPr indent="6242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8pPr>
    <a:lvl9pPr indent="713105" defTabSz="178435" latinLnBrk="0">
      <a:lnSpc>
        <a:spcPct val="118000"/>
      </a:lnSpc>
      <a:defRPr sz="86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>
            <a:fillRect/>
          </a:stretch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5"/>
            </a:lvl2pPr>
            <a:lvl3pPr marL="0" indent="0" algn="l">
              <a:spcBef>
                <a:spcPts val="0"/>
              </a:spcBef>
              <a:buSzTx/>
              <a:buNone/>
              <a:defRPr sz="1825"/>
            </a:lvl3pPr>
            <a:lvl4pPr marL="0" indent="0" algn="l">
              <a:spcBef>
                <a:spcPts val="0"/>
              </a:spcBef>
              <a:buSzTx/>
              <a:buNone/>
              <a:defRPr sz="1825"/>
            </a:lvl4pPr>
            <a:lvl5pPr marL="0" indent="0" algn="l">
              <a:spcBef>
                <a:spcPts val="0"/>
              </a:spcBef>
              <a:buSzTx/>
              <a:buNone/>
              <a:defRPr sz="1825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6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7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  <a:endParaRPr lang="ru-RU"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  <a:endParaRPr dirty="0"/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  <a:endParaRPr dirty="0"/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  <a:endParaRPr dirty="0"/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  <a:endParaRPr dirty="0"/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  <a:endParaRPr dirty="0"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63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3255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880" marR="0" indent="-214630" algn="l" defTabSz="278765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505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9130" marR="0" indent="-214630" algn="l" defTabSz="278765" latinLnBrk="0">
        <a:lnSpc>
          <a:spcPct val="100000"/>
        </a:lnSpc>
        <a:spcBef>
          <a:spcPts val="1990"/>
        </a:spcBef>
        <a:spcAft>
          <a:spcPts val="0"/>
        </a:spcAft>
        <a:buClrTx/>
        <a:buSzPct val="125000"/>
        <a:buFontTx/>
        <a:buChar char="•"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407670" y="4093210"/>
            <a:ext cx="6350635" cy="1050290"/>
          </a:xfrm>
        </p:spPr>
        <p:txBody>
          <a:bodyPr>
            <a:noAutofit/>
          </a:bodyPr>
          <a:lstStyle/>
          <a:p>
            <a:r>
              <a:rPr lang="ru-RU" sz="1200" dirty="0"/>
              <a:t>Направление практики: </a:t>
            </a:r>
            <a:r>
              <a:rPr lang="en-US" altLang="en-US" sz="1200" dirty="0"/>
              <a:t>волонтерские</a:t>
            </a:r>
            <a:r>
              <a:rPr lang="en-US" altLang="ru-RU" sz="1200" dirty="0"/>
              <a:t> </a:t>
            </a:r>
            <a:r>
              <a:rPr lang="en-US" altLang="en-US" sz="1200" dirty="0"/>
              <a:t>проекты</a:t>
            </a:r>
            <a:endParaRPr lang="en-US" altLang="en-US" sz="1200" dirty="0"/>
          </a:p>
          <a:p>
            <a:r>
              <a:rPr lang="ru-RU" sz="1200" dirty="0"/>
              <a:t>Наименование субъекта: Псковская область</a:t>
            </a:r>
            <a:endParaRPr lang="ru-RU" sz="1200" dirty="0"/>
          </a:p>
          <a:p>
            <a:r>
              <a:rPr lang="ru-RU" sz="1200" dirty="0"/>
              <a:t>Автор практики: </a:t>
            </a:r>
            <a:r>
              <a:rPr lang="en-US" altLang="en-US" sz="1200" dirty="0"/>
              <a:t>ФГБОУ</a:t>
            </a:r>
            <a:r>
              <a:rPr lang="en-US" altLang="ru-RU" sz="1200" dirty="0"/>
              <a:t> </a:t>
            </a:r>
            <a:r>
              <a:rPr lang="en-US" altLang="en-US" sz="1200" dirty="0"/>
              <a:t>ВО</a:t>
            </a:r>
            <a:r>
              <a:rPr lang="en-US" altLang="ru-RU" sz="1200" dirty="0"/>
              <a:t> </a:t>
            </a:r>
            <a:r>
              <a:rPr lang="en-US" altLang="en-US" sz="1200" dirty="0"/>
              <a:t>«</a:t>
            </a:r>
            <a:r>
              <a:rPr lang="en-US" altLang="en-US" sz="1200" dirty="0"/>
              <a:t>Псковский</a:t>
            </a:r>
            <a:r>
              <a:rPr lang="en-US" altLang="ru-RU" sz="1200" dirty="0"/>
              <a:t> </a:t>
            </a:r>
            <a:r>
              <a:rPr lang="en-US" altLang="en-US" sz="1200" dirty="0"/>
              <a:t>государственный</a:t>
            </a:r>
            <a:r>
              <a:rPr lang="en-US" altLang="ru-RU" sz="1200" dirty="0"/>
              <a:t> </a:t>
            </a:r>
            <a:r>
              <a:rPr lang="en-US" altLang="en-US" sz="1200" dirty="0"/>
              <a:t>университет</a:t>
            </a:r>
            <a:r>
              <a:rPr lang="en-US" altLang="en-US" sz="1200" dirty="0"/>
              <a:t>»</a:t>
            </a:r>
            <a:r>
              <a:rPr lang="ru-RU" sz="1200" dirty="0"/>
              <a:t>, </a:t>
            </a:r>
            <a:br>
              <a:rPr lang="ru-RU" sz="1200" dirty="0"/>
            </a:br>
            <a:r>
              <a:rPr lang="en-US" altLang="en-US" sz="1200" dirty="0"/>
              <a:t>Гусарова</a:t>
            </a:r>
            <a:r>
              <a:rPr lang="en-US" altLang="ru-RU" sz="1200" dirty="0"/>
              <a:t> </a:t>
            </a:r>
            <a:r>
              <a:rPr lang="en-US" altLang="en-US" sz="1200" dirty="0"/>
              <a:t>Виктория</a:t>
            </a:r>
            <a:r>
              <a:rPr lang="en-US" altLang="ru-RU" sz="1200" dirty="0"/>
              <a:t> </a:t>
            </a:r>
            <a:r>
              <a:rPr lang="en-US" altLang="en-US" sz="1200" dirty="0"/>
              <a:t>Николаевна</a:t>
            </a:r>
            <a:r>
              <a:rPr lang="ru-RU" altLang="en-US" sz="1200" dirty="0"/>
              <a:t>, </a:t>
            </a:r>
            <a:r>
              <a:rPr lang="en-US" altLang="ru-RU" sz="1200" dirty="0"/>
              <a:t>+79212102726</a:t>
            </a:r>
            <a:r>
              <a:rPr lang="ru-RU" altLang="en-US" sz="1200" dirty="0"/>
              <a:t> </a:t>
            </a:r>
            <a:r>
              <a:rPr lang="en-US" altLang="ru-RU" sz="1200" dirty="0"/>
              <a:t>vgusarova80@rambler.ru</a:t>
            </a:r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5" y="1427480"/>
            <a:ext cx="5168265" cy="118491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Школа</a:t>
            </a:r>
            <a:r>
              <a:rPr lang="en-US" altLang="ru-RU" dirty="0"/>
              <a:t> </a:t>
            </a:r>
            <a:r>
              <a:rPr lang="en-US" altLang="en-US" dirty="0"/>
              <a:t>молодых</a:t>
            </a:r>
            <a:r>
              <a:rPr lang="en-US" altLang="ru-RU" dirty="0"/>
              <a:t> </a:t>
            </a:r>
            <a:r>
              <a:rPr lang="en-US" altLang="en-US" dirty="0"/>
              <a:t>исследователей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«</a:t>
            </a:r>
            <a:r>
              <a:rPr lang="en-US" altLang="en-US" dirty="0"/>
              <a:t>Поведенческая</a:t>
            </a:r>
            <a:r>
              <a:rPr lang="en-US" altLang="ru-RU" dirty="0"/>
              <a:t> </a:t>
            </a:r>
            <a:r>
              <a:rPr lang="en-US" altLang="en-US" dirty="0"/>
              <a:t>экономика</a:t>
            </a:r>
            <a:r>
              <a:rPr lang="en-US" altLang="ru-RU" dirty="0"/>
              <a:t>: </a:t>
            </a:r>
            <a:r>
              <a:rPr lang="en-US" altLang="en-US" dirty="0"/>
              <a:t>наука</a:t>
            </a:r>
            <a:r>
              <a:rPr lang="en-US" altLang="ru-RU" dirty="0"/>
              <a:t> </a:t>
            </a:r>
            <a:br>
              <a:rPr lang="en-US" altLang="ru-RU" dirty="0"/>
            </a:br>
            <a:r>
              <a:rPr lang="en-US" altLang="en-US" dirty="0"/>
              <a:t>о</a:t>
            </a:r>
            <a:r>
              <a:rPr lang="en-US" altLang="ru-RU" dirty="0"/>
              <a:t> </a:t>
            </a:r>
            <a:r>
              <a:rPr lang="en-US" altLang="en-US" dirty="0"/>
              <a:t>поведении</a:t>
            </a:r>
            <a:r>
              <a:rPr lang="en-US" altLang="ru-RU" dirty="0"/>
              <a:t> </a:t>
            </a:r>
            <a:r>
              <a:rPr lang="en-US" altLang="en-US" dirty="0"/>
              <a:t>потребителей</a:t>
            </a:r>
            <a:r>
              <a:rPr lang="en-US" altLang="en-US" dirty="0"/>
              <a:t>» </a:t>
            </a:r>
            <a:endParaRPr lang="en-US" altLang="en-US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115" y="149225"/>
            <a:ext cx="1305560" cy="16681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Школа молодых исследователей </a:t>
            </a:r>
            <a:br>
              <a:rPr lang="ru-RU" altLang="ko-KR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</a:b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«Поведенческая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 </a:t>
            </a: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экономика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: </a:t>
            </a: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наука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 </a:t>
            </a: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о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 </a:t>
            </a: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поведении</a:t>
            </a:r>
            <a:r>
              <a:rPr lang="en-US" alt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 </a:t>
            </a: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потребителей»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Что сделано:</a:t>
            </a:r>
            <a:endParaRPr lang="ru-RU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1. Разработана </a:t>
            </a:r>
            <a:r>
              <a:rPr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программа </a:t>
            </a:r>
            <a:r>
              <a:rPr lang="ru-RU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Школы </a:t>
            </a:r>
            <a:r>
              <a:rPr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на 20 часов, включающая теоретическую часть</a:t>
            </a:r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2. После завершения программы - переход в проектную часть с кураторством преподавателя / наставника</a:t>
            </a:r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3. Каждая команда - участник  выбирает тему, проводит исследование, разрабатывает авторские просветительские материалы, представляет результаты</a:t>
            </a:r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100000"/>
              </a:lnSpc>
            </a:pPr>
            <a:r>
              <a:rPr lang="ru-RU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4. Итоговый продукт проекта  - сборник исследований и база авторских просветительских материалов в формате видео, брошюр, чек-листов и проч. </a:t>
            </a:r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l">
              <a:lnSpc>
                <a:spcPct val="100000"/>
              </a:lnSpc>
              <a:buNone/>
            </a:pPr>
            <a:endParaRPr lang="ru-RU" altLang="ko-KR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По итогам </a:t>
            </a:r>
            <a:r>
              <a:rPr lang="ru-RU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всех этапов можно выдавать</a:t>
            </a:r>
            <a:r>
              <a:rPr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 удостоверения о повышении квалификации</a:t>
            </a:r>
            <a:endParaRPr lang="ru-RU" altLang="ko-KR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+mn-ea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ru-RU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+mn-ea"/>
              </a:rPr>
              <a:t>Участники: студенты любых направлений обучения</a:t>
            </a:r>
            <a:endParaRPr lang="ru-RU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95" y="382905"/>
            <a:ext cx="6888480" cy="442595"/>
          </a:xfrm>
        </p:spPr>
        <p:txBody>
          <a:bodyPr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Ключевые темы программы и ход реализации</a:t>
            </a: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2315" y="941070"/>
            <a:ext cx="2778760" cy="956945"/>
          </a:xfrm>
          <a:prstGeom prst="rect">
            <a:avLst/>
          </a:prstGeom>
          <a:gradFill>
            <a:gsLst>
              <a:gs pos="0">
                <a:srgbClr val="FDFDFD"/>
              </a:gs>
              <a:gs pos="100000">
                <a:srgbClr val="DFE1E1"/>
              </a:gs>
            </a:gsLst>
            <a:lin ang="2700000" scaled="0"/>
          </a:gradFill>
          <a:ln w="22225">
            <a:solidFill>
              <a:schemeClr val="bg1"/>
            </a:solidFill>
          </a:ln>
          <a:effectLst>
            <a:outerShdw blurRad="317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Школа молодых исследователей</a:t>
            </a:r>
            <a:endParaRPr lang="ru-RU" altLang="ru-RU" sz="2400" dirty="0" smtClean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22315" y="2066925"/>
            <a:ext cx="2778760" cy="666750"/>
          </a:xfrm>
          <a:prstGeom prst="rect">
            <a:avLst/>
          </a:prstGeom>
          <a:gradFill>
            <a:gsLst>
              <a:gs pos="0">
                <a:srgbClr val="FDFDFD"/>
              </a:gs>
              <a:gs pos="100000">
                <a:srgbClr val="DFE1E1"/>
              </a:gs>
            </a:gsLst>
            <a:lin ang="2700000" scaled="0"/>
          </a:gradFill>
          <a:ln w="22225">
            <a:solidFill>
              <a:schemeClr val="bg1"/>
            </a:solidFill>
          </a:ln>
          <a:effectLst>
            <a:outerShdw blurRad="317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Круглый стол </a:t>
            </a:r>
            <a:endParaRPr lang="ru-RU" altLang="ru-RU" sz="2400" dirty="0" smtClean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2315" y="2856865"/>
            <a:ext cx="2778760" cy="956945"/>
          </a:xfrm>
          <a:prstGeom prst="rect">
            <a:avLst/>
          </a:prstGeom>
          <a:gradFill>
            <a:gsLst>
              <a:gs pos="0">
                <a:srgbClr val="FDFDFD"/>
              </a:gs>
              <a:gs pos="100000">
                <a:srgbClr val="DFE1E1"/>
              </a:gs>
            </a:gsLst>
            <a:lin ang="2700000" scaled="0"/>
          </a:gradFill>
          <a:ln w="22225">
            <a:solidFill>
              <a:schemeClr val="bg1"/>
            </a:solidFill>
          </a:ln>
          <a:effectLst>
            <a:outerShdw blurRad="317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Встреча 1 раз в 2 недели</a:t>
            </a:r>
            <a:r>
              <a:rPr lang="ru-RU" altLang="ru-RU" sz="2400" dirty="0" smtClean="0">
                <a:solidFill>
                  <a:schemeClr val="tx1"/>
                </a:solidFill>
                <a:latin typeface="+mj-lt"/>
              </a:rPr>
              <a:t>  </a:t>
            </a:r>
            <a:endParaRPr lang="ru-RU" altLang="ru-RU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0740" y="3974465"/>
            <a:ext cx="2778760" cy="956945"/>
          </a:xfrm>
          <a:prstGeom prst="rect">
            <a:avLst/>
          </a:prstGeom>
          <a:gradFill>
            <a:gsLst>
              <a:gs pos="0">
                <a:srgbClr val="FDFDFD"/>
              </a:gs>
              <a:gs pos="100000">
                <a:srgbClr val="DFE1E1"/>
              </a:gs>
            </a:gsLst>
            <a:lin ang="2700000" scaled="0"/>
          </a:gradFill>
          <a:ln w="22225">
            <a:solidFill>
              <a:schemeClr val="bg1"/>
            </a:solidFill>
          </a:ln>
          <a:effectLst>
            <a:outerShdw blurRad="317500" sx="101000" sy="101000" algn="c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Презентация</a:t>
            </a:r>
            <a:endParaRPr lang="ru-RU" altLang="ru-RU" sz="2400" dirty="0" smtClean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  <a:p>
            <a:pPr algn="ctr"/>
            <a:r>
              <a:rPr lang="ru-RU" altLang="ru-RU" sz="2400" dirty="0" smtClean="0">
                <a:solidFill>
                  <a:schemeClr val="tx1"/>
                </a:solidFill>
                <a:latin typeface="Comic Sans MS" panose="030F0702030302020204" charset="0"/>
                <a:cs typeface="Comic Sans MS" panose="030F0702030302020204" charset="0"/>
              </a:rPr>
              <a:t> итогов </a:t>
            </a:r>
            <a:endParaRPr lang="ru-RU" altLang="ru-RU" sz="2400" dirty="0" smtClean="0">
              <a:solidFill>
                <a:schemeClr val="tx1"/>
              </a:solidFill>
              <a:latin typeface="Comic Sans MS" panose="030F0702030302020204" charset="0"/>
              <a:cs typeface="Comic Sans MS" panose="030F0702030302020204" charset="0"/>
            </a:endParaRPr>
          </a:p>
        </p:txBody>
      </p:sp>
      <p:graphicFrame>
        <p:nvGraphicFramePr>
          <p:cNvPr id="8" name="Таблица 7"/>
          <p:cNvGraphicFramePr/>
          <p:nvPr>
            <p:custDataLst>
              <p:tags r:id="rId1"/>
            </p:custDataLst>
          </p:nvPr>
        </p:nvGraphicFramePr>
        <p:xfrm>
          <a:off x="730250" y="835025"/>
          <a:ext cx="4312920" cy="5207000"/>
        </p:xfrm>
        <a:graphic>
          <a:graphicData uri="http://schemas.openxmlformats.org/drawingml/2006/table">
            <a:tbl>
              <a:tblPr/>
              <a:tblGrid>
                <a:gridCol w="4312920"/>
              </a:tblGrid>
              <a:tr h="39814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altLang="en-US" sz="1200" b="1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Темы Школы (</a:t>
                      </a:r>
                      <a:r>
                        <a:rPr lang="en-US" altLang="zh-CN" sz="1200" b="1" u="sng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образовательный блок</a:t>
                      </a:r>
                      <a:r>
                        <a:rPr lang="ru-RU" altLang="en-US" sz="1200" b="1" u="sng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endParaRPr lang="en-US" altLang="zh-CN" sz="1200" b="1" u="sng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1200" b="1" u="sng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38645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 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ru-RU" altLang="en-US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Поведенческая экономика: почему это важно (интерактивная лекция)</a:t>
                      </a:r>
                      <a:endParaRPr lang="ru-RU" altLang="en-US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ru-RU" altLang="en-US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Ключевые темы поведенческой экономики: разбор кейсов</a:t>
                      </a: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 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Формирование команд и определение тем исследований (практикум)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Мастер-класс по генерации идей исследований в  поведенческой экономике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  <a:sym typeface="+mn-ea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«Решения, требующие анализа» - практикум - деловая игра 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«Как составить план исследования и воплотить его в жизнь?» - образовательный мастер-класс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Глубинные интервью - образовательный  мастер - класс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r>
                        <a:rPr lang="en-US" altLang="zh-CN" sz="1200">
                          <a:latin typeface="Arial" panose="020B0604020202020204" pitchFamily="34" charset="0"/>
                          <a:ea typeface="Calibri" panose="020F0502020204030204"/>
                          <a:cs typeface="Arial" panose="020B0604020202020204" pitchFamily="34" charset="0"/>
                          <a:sym typeface="+mn-ea"/>
                        </a:rPr>
                        <a:t>Образовательный мастер-класс «Как представить результаты исследования»</a:t>
                      </a:r>
                      <a:endParaRPr lang="en-US" altLang="zh-CN" sz="1200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endParaRPr lang="en-US" altLang="zh-CN" sz="1200" b="1" u="sng">
                        <a:latin typeface="Arial" panose="020B0604020202020204" pitchFamily="34" charset="0"/>
                        <a:ea typeface="Calibri" panose="020F0502020204030204"/>
                        <a:cs typeface="Arial" panose="020B0604020202020204" pitchFamily="34" charset="0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Times New Roman" panose="02020603050405020304"/>
                        <a:buAutoNum type="arabicPeriod"/>
                      </a:pP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939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latin typeface="Times New Roman" panose="02020603050405020304"/>
                          <a:ea typeface="Calibri" panose="020F0502020204030204"/>
                        </a:rPr>
                        <a:t> </a:t>
                      </a: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700">
                          <a:latin typeface="Times New Roman" panose="02020603050405020304"/>
                          <a:ea typeface="Calibri" panose="020F0502020204030204"/>
                        </a:rPr>
                        <a:t> </a:t>
                      </a: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8755">
                <a:tc>
                  <a:txBody>
                    <a:bodyPr/>
                    <a:p>
                      <a:pPr algn="ctr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93675">
                <a:tc>
                  <a:txBody>
                    <a:bodyPr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altLang="zh-CN" sz="700">
                        <a:latin typeface="Times New Roman" panose="02020603050405020304"/>
                        <a:ea typeface="Calibri" panose="020F0502020204030204"/>
                      </a:endParaRPr>
                    </a:p>
                  </a:txBody>
                  <a:tcPr marL="0" marR="0" marT="0" marB="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735" y="382905"/>
            <a:ext cx="4024630" cy="810260"/>
          </a:xfrm>
        </p:spPr>
        <p:txBody>
          <a:bodyPr/>
          <a:lstStyle/>
          <a:p>
            <a:r>
              <a:rPr lang="ru-RU"/>
              <a:t>Все проекты «собраны» по единому шаблону для обеспечения единообразия сборника</a:t>
            </a:r>
            <a:endParaRPr 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111625" y="734695"/>
            <a:ext cx="3898900" cy="425069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5" y="1294130"/>
            <a:ext cx="3700145" cy="246697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ГусароваВН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0" y="257175"/>
            <a:ext cx="2943225" cy="2781300"/>
          </a:xfrm>
          <a:prstGeom prst="rect">
            <a:avLst/>
          </a:prstGeom>
        </p:spPr>
      </p:pic>
      <p:sp>
        <p:nvSpPr>
          <p:cNvPr id="10" name="Rectangle 25"/>
          <p:cNvSpPr/>
          <p:nvPr/>
        </p:nvSpPr>
        <p:spPr>
          <a:xfrm>
            <a:off x="133350" y="3344545"/>
            <a:ext cx="3306445" cy="410210"/>
          </a:xfrm>
          <a:prstGeom prst="rect">
            <a:avLst/>
          </a:prstGeom>
        </p:spPr>
        <p:txBody>
          <a:bodyPr vert="horz" wrap="square" lIns="0" tIns="83192" rIns="0" bIns="0" rtlCol="0">
            <a:noAutofit/>
          </a:bodyPr>
          <a:lstStyle/>
          <a:p>
            <a:pPr algn="ctr" latinLnBrk="0">
              <a:spcBef>
                <a:spcPts val="655"/>
              </a:spcBef>
            </a:pPr>
            <a:r>
              <a:rPr lang="ru-RU" sz="180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Гусарова Виктория</a:t>
            </a:r>
            <a:endParaRPr lang="en-US" sz="180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25"/>
          <p:cNvSpPr/>
          <p:nvPr/>
        </p:nvSpPr>
        <p:spPr>
          <a:xfrm>
            <a:off x="380805" y="3768706"/>
            <a:ext cx="3589338" cy="1190625"/>
          </a:xfrm>
          <a:prstGeom prst="rect">
            <a:avLst/>
          </a:prstGeom>
        </p:spPr>
        <p:txBody>
          <a:bodyPr vert="horz" wrap="square" lIns="0" tIns="83192" rIns="0" bIns="0" rtlCol="0">
            <a:spAutoFit/>
          </a:bodyPr>
          <a:lstStyle/>
          <a:p>
            <a:pPr algn="ctr" latinLnBrk="0">
              <a:spcBef>
                <a:spcPts val="655"/>
              </a:spcBef>
            </a:pPr>
            <a:r>
              <a:rPr lang="ru-RU" sz="1800" b="0" dirty="0">
                <a:solidFill>
                  <a:prstClr val="black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кандидат экономических наук, доцент кафедры экономики, финансов и финансового права ПсковГУ</a:t>
            </a:r>
            <a:endParaRPr lang="en-US" sz="1800" b="0" dirty="0">
              <a:solidFill>
                <a:prstClr val="black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object 34"/>
          <p:cNvSpPr txBox="1"/>
          <p:nvPr>
            <p:custDataLst>
              <p:tags r:id="rId2"/>
            </p:custDataLst>
          </p:nvPr>
        </p:nvSpPr>
        <p:spPr>
          <a:xfrm>
            <a:off x="4241800" y="1635739"/>
            <a:ext cx="3102999" cy="390525"/>
          </a:xfrm>
          <a:prstGeom prst="rect">
            <a:avLst/>
          </a:prstGeom>
        </p:spPr>
        <p:txBody>
          <a:bodyPr vert="horz" wrap="square" lIns="0" tIns="83192" rIns="0" bIns="0" rtlCol="0">
            <a:spAutoFit/>
          </a:bodyPr>
          <a:lstStyle/>
          <a:p>
            <a:pPr algn="ctr" latinLnBrk="0">
              <a:spcBef>
                <a:spcPts val="655"/>
              </a:spcBef>
            </a:pP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vgusarova80@rambler.ru</a:t>
            </a:r>
            <a:endPara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bject 34"/>
          <p:cNvSpPr txBox="1"/>
          <p:nvPr>
            <p:custDataLst>
              <p:tags r:id="rId3"/>
            </p:custDataLst>
          </p:nvPr>
        </p:nvSpPr>
        <p:spPr>
          <a:xfrm>
            <a:off x="4432300" y="2463779"/>
            <a:ext cx="3102999" cy="390525"/>
          </a:xfrm>
          <a:prstGeom prst="rect">
            <a:avLst/>
          </a:prstGeom>
        </p:spPr>
        <p:txBody>
          <a:bodyPr vert="horz" wrap="square" lIns="0" tIns="83192" rIns="0" bIns="0" rtlCol="0">
            <a:spAutoFit/>
          </a:bodyPr>
          <a:lstStyle/>
          <a:p>
            <a:pPr algn="ctr" latinLnBrk="0">
              <a:spcBef>
                <a:spcPts val="655"/>
              </a:spcBef>
            </a:pPr>
            <a:r>
              <a:rPr lang="en-US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+79212102726</a:t>
            </a:r>
            <a:endParaRPr lang="en-US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TABLE_ENDDRAG_ORIGIN_RECT" val="339*409"/>
  <p:tag name="TABLE_ENDDRAG_RECT" val="30*65*339*410"/>
</p:tagLst>
</file>

<file path=ppt/tags/tag2.xml><?xml version="1.0" encoding="utf-8"?>
<p:tagLst xmlns:p="http://schemas.openxmlformats.org/presentationml/2006/main">
  <p:tag name="KSO_WM_DIAGRAM_VIRTUALLY_FRAME" val="{&quot;height&quot;:183.35275590551183,&quot;left&quot;:325.4596062992126,&quot;top&quot;:113.64724409448817,&quot;width&quot;:267.5403937007874}"/>
</p:tagLst>
</file>

<file path=ppt/tags/tag3.xml><?xml version="1.0" encoding="utf-8"?>
<p:tagLst xmlns:p="http://schemas.openxmlformats.org/presentationml/2006/main">
  <p:tag name="KSO_WM_DIAGRAM_VIRTUALLY_FRAME" val="{&quot;height&quot;:183.35275590551183,&quot;left&quot;:325.4596062992126,&quot;top&quot;:113.64724409448817,&quot;width&quot;:267.5403937007874}"/>
</p:tagLst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1882</Words>
  <Application>WPS Presentation</Application>
  <PresentationFormat>Экран (16:9)</PresentationFormat>
  <Paragraphs>59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7" baseType="lpstr">
      <vt:lpstr>Arial</vt:lpstr>
      <vt:lpstr>SimSun</vt:lpstr>
      <vt:lpstr>Wingdings</vt:lpstr>
      <vt:lpstr>Helvetica Neue</vt:lpstr>
      <vt:lpstr>Helvetica Neue Medium</vt:lpstr>
      <vt:lpstr>Helvetica Neue Light</vt:lpstr>
      <vt:lpstr>Proxima Nova Rg</vt:lpstr>
      <vt:lpstr>Yu Gothic UI</vt:lpstr>
      <vt:lpstr>Roboto</vt:lpstr>
      <vt:lpstr>Times New Roman</vt:lpstr>
      <vt:lpstr>Microsoft YaHei</vt:lpstr>
      <vt:lpstr>Arial Unicode MS</vt:lpstr>
      <vt:lpstr>Helvetica Neue Medium</vt:lpstr>
      <vt:lpstr>Comic Sans MS</vt:lpstr>
      <vt:lpstr>Calibri</vt:lpstr>
      <vt:lpstr>Times New Roman</vt:lpstr>
      <vt:lpstr>Sitka Heading</vt:lpstr>
      <vt:lpstr>MS PGothic</vt:lpstr>
      <vt:lpstr>Microsoft JhengHei UI</vt:lpstr>
      <vt:lpstr>HONOR Sans Text GBK Medium</vt:lpstr>
      <vt:lpstr>HONOR Sans Display GBK ExtraLight</vt:lpstr>
      <vt:lpstr>White</vt:lpstr>
      <vt:lpstr>Школа молодых исследователей  «Поведенческая экономика: наука  о поведении потребителей» </vt:lpstr>
      <vt:lpstr>Школа молодых исследователей  «Поведенческая экономика: наука о поведении потребителей»</vt:lpstr>
      <vt:lpstr>PowerPoint 演示文稿</vt:lpstr>
      <vt:lpstr>Все проекты «собраны» по единому шаблону для обеспечения единообразия сборника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Насибуллина София Хаммятовна</dc:creator>
  <cp:lastModifiedBy>admin</cp:lastModifiedBy>
  <cp:revision>67</cp:revision>
  <cp:lastPrinted>2026-03-26T14:26:00Z</cp:lastPrinted>
  <dcterms:created xsi:type="dcterms:W3CDTF">2026-04-22T18:23:00Z</dcterms:created>
  <dcterms:modified xsi:type="dcterms:W3CDTF">2026-04-22T19:51:52Z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1433657159</vt:i4>
  </property>
  <property fmtid="{D5CDD505-2E9C-101B-9397-08002B2CF9AE}" pid="3" name="_NewReviewCycle">
    <vt:lpwstr/>
  </property>
  <property fmtid="{D5CDD505-2E9C-101B-9397-08002B2CF9AE}" pid="4" name="_EmailSubject">
    <vt:lpwstr>Пописанное письмо</vt:lpwstr>
  </property>
  <property fmtid="{D5CDD505-2E9C-101B-9397-08002B2CF9AE}" pid="5" name="_AuthorEmail">
    <vt:lpwstr>Kuznetsova@nifi.ru</vt:lpwstr>
  </property>
  <property fmtid="{D5CDD505-2E9C-101B-9397-08002B2CF9AE}" pid="6" name="_AuthorEmailDisplayName">
    <vt:lpwstr>Кузнецова Мария Геннадьевна</vt:lpwstr>
  </property>
  <property fmtid="{D5CDD505-2E9C-101B-9397-08002B2CF9AE}" pid="7" name="ICV">
    <vt:lpwstr>4F8274CE6AD04690818117C9AAA1ED0C_13</vt:lpwstr>
  </property>
  <property fmtid="{D5CDD505-2E9C-101B-9397-08002B2CF9AE}" pid="8" name="KSOProductBuildVer">
    <vt:lpwstr>1049-12.2.0.23196</vt:lpwstr>
  </property>
</Properties>
</file>