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1" r:id="rId4"/>
    <p:sldId id="260" r:id="rId5"/>
    <p:sldId id="263" r:id="rId6"/>
    <p:sldId id="262" r:id="rId7"/>
    <p:sldId id="264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Каранина" initials="ЕК" lastIdx="1" clrIdx="0">
    <p:extLst>
      <p:ext uri="{19B8F6BF-5375-455C-9EA6-DF929625EA0E}">
        <p15:presenceInfo xmlns:p15="http://schemas.microsoft.com/office/powerpoint/2012/main" userId="Елена Каран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696" y="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40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fg@vyats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s%3A%2F%2Fvkvideo.ru%2Fvideo-208283288_456239082&amp;utf=1" TargetMode="External"/><Relationship Id="rId13" Type="http://schemas.openxmlformats.org/officeDocument/2006/relationships/hyperlink" Target="https://vk.com/rcfgkirov?z=video-208283288_456239115%2Fpl_-208283288_4" TargetMode="External"/><Relationship Id="rId3" Type="http://schemas.openxmlformats.org/officeDocument/2006/relationships/hyperlink" Target="https://vk.com/away.php?to=https%3A%2F%2Fvkvideo.ru%2Fvideo-208283288_456239077&amp;utf=1" TargetMode="External"/><Relationship Id="rId7" Type="http://schemas.openxmlformats.org/officeDocument/2006/relationships/hyperlink" Target="https://vk.com/away.php?to=https%3A%2F%2Fvkvideo.ru%2Fvideo-208283288_456239081&amp;utf=1" TargetMode="External"/><Relationship Id="rId12" Type="http://schemas.openxmlformats.org/officeDocument/2006/relationships/hyperlink" Target="https://vk.com/rcfgkirov?z=video-208283288_456239128%2Fpl_-208283288_4" TargetMode="External"/><Relationship Id="rId2" Type="http://schemas.openxmlformats.org/officeDocument/2006/relationships/hyperlink" Target="https://vk.com/away.php?to=https%3A%2F%2Fvkvideo.ru%2Fvideo-208283288_456239075&amp;utf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to=https%3A%2F%2Fvkvideo.ru%2Fvideo-208283288_456239080&amp;utf=1" TargetMode="External"/><Relationship Id="rId11" Type="http://schemas.openxmlformats.org/officeDocument/2006/relationships/hyperlink" Target="https://vk.com/away.php?to=https%3A%2F%2Fvkvideo.ru%2Fvideo-208283288_456239094&amp;utf=1" TargetMode="External"/><Relationship Id="rId5" Type="http://schemas.openxmlformats.org/officeDocument/2006/relationships/hyperlink" Target="https://vk.com/away.php?to=https%3A%2F%2Fvkvideo.ru%2Fvideo-208283288_456239079&amp;utf=1" TargetMode="External"/><Relationship Id="rId10" Type="http://schemas.openxmlformats.org/officeDocument/2006/relationships/hyperlink" Target="https://vk.com/away.php?to=https%3A%2F%2Fvkvideo.ru%2Fvideo-208283288_456239093&amp;utf=1" TargetMode="External"/><Relationship Id="rId4" Type="http://schemas.openxmlformats.org/officeDocument/2006/relationships/hyperlink" Target="https://vk.com/away.php?to=https%3A%2F%2Fvkvideo.ru%2Fvideo-208283288_456239078&amp;utf=1" TargetMode="External"/><Relationship Id="rId9" Type="http://schemas.openxmlformats.org/officeDocument/2006/relationships/hyperlink" Target="https://vk.com/away.php?to=https%3A%2F%2Fvkvideo.ru%2Fvideo-208283288_456239091&amp;utf=1" TargetMode="External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playlist/-208283288_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vkvideo.ru/playlist/-208283288_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atsu.ru/uploads/file/2512/2015_nauchno_populyarnoe_posobie_cifrovye_finansy_i_kiberbezopasnost.pdf" TargetMode="External"/><Relationship Id="rId2" Type="http://schemas.openxmlformats.org/officeDocument/2006/relationships/hyperlink" Target="https://elibrary.ru/item.asp?id=88862747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95756"/>
            <a:ext cx="6737948" cy="124487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Финансовое просвещение детей и молодёжи  </a:t>
            </a:r>
          </a:p>
          <a:p>
            <a:r>
              <a:rPr lang="ru-RU" sz="1200" dirty="0"/>
              <a:t>Наименование субъекта : Кировская область </a:t>
            </a:r>
          </a:p>
          <a:p>
            <a:r>
              <a:rPr lang="ru-RU" sz="1200" dirty="0"/>
              <a:t>Автор практики: Региональный центр финансовой грамотности Кировской области</a:t>
            </a:r>
          </a:p>
          <a:p>
            <a:r>
              <a:rPr lang="ru-RU" sz="1200" dirty="0"/>
              <a:t> 8(8332)742640, </a:t>
            </a:r>
            <a:r>
              <a:rPr lang="en-US" sz="1200" dirty="0">
                <a:hlinkClick r:id="rId3"/>
              </a:rPr>
              <a:t>rcfg@vyatsu.ru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85" y="1335339"/>
            <a:ext cx="7813963" cy="879255"/>
          </a:xfrm>
        </p:spPr>
        <p:txBody>
          <a:bodyPr>
            <a:normAutofit/>
          </a:bodyPr>
          <a:lstStyle/>
          <a:p>
            <a:r>
              <a:rPr lang="ru-RU" dirty="0"/>
              <a:t>Просветительский проект </a:t>
            </a:r>
            <a:br>
              <a:rPr lang="ru-RU" dirty="0"/>
            </a:br>
            <a:r>
              <a:rPr lang="ru-RU" dirty="0"/>
              <a:t>«Цифровые финансы и кибербезопасность» </a:t>
            </a:r>
          </a:p>
        </p:txBody>
      </p:sp>
      <p:pic>
        <p:nvPicPr>
          <p:cNvPr id="1026" name="Picture 2" descr="https://sun9-10.userapi.com/impg/2kGPvIZ4U5pkPrdKK43OJc7EMZrMyiRfSHIeLg/f7Onj103OZ4.jpg?size=1075x1140&amp;quality=95&amp;sign=c53320052df1e581b884f409ba0e694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9" y="29716"/>
            <a:ext cx="1349286" cy="14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A2F02F92-4B88-40FC-87EF-DE828517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/>
          <a:lstStyle/>
          <a:p>
            <a:r>
              <a:rPr lang="ru-RU" dirty="0"/>
              <a:t>Описание просветительского проекта</a:t>
            </a:r>
            <a:br>
              <a:rPr lang="ru-RU" dirty="0"/>
            </a:br>
            <a:r>
              <a:rPr lang="ru-RU" dirty="0"/>
              <a:t> «Цифровые финансы и кибербезопасность»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4E2DC186-70B0-4140-B16E-0614ED44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20" y="1065213"/>
            <a:ext cx="5803605" cy="3932814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/>
              <a:t>В условиях активной цифровизации финансовых сервисов и услуг, роста оборота </a:t>
            </a:r>
            <a:r>
              <a:rPr lang="ru-RU" sz="1100" dirty="0" err="1"/>
              <a:t>криптоактивов</a:t>
            </a:r>
            <a:r>
              <a:rPr lang="ru-RU" sz="1100" dirty="0"/>
              <a:t> в России и вовлеченности в </a:t>
            </a:r>
            <a:r>
              <a:rPr lang="ru-RU" sz="1100" dirty="0" err="1"/>
              <a:t>крипторынок</a:t>
            </a:r>
            <a:r>
              <a:rPr lang="ru-RU" sz="1100" dirty="0"/>
              <a:t> молодых россиян, просветительский проект</a:t>
            </a:r>
            <a:r>
              <a:rPr lang="ru-RU" sz="1100" b="1" dirty="0"/>
              <a:t> «Цифровые финансы и кибербезопасность</a:t>
            </a:r>
            <a:r>
              <a:rPr lang="ru-RU" sz="1100" dirty="0"/>
              <a:t>» позволил: </a:t>
            </a:r>
          </a:p>
          <a:p>
            <a:r>
              <a:rPr lang="ru-RU" sz="1100" dirty="0"/>
              <a:t>обеспечить условия для повышения цифровой финансовой грамотности учащихся старших классов, студентов </a:t>
            </a:r>
            <a:r>
              <a:rPr lang="ru-RU" sz="1100" dirty="0" err="1"/>
              <a:t>ссузов</a:t>
            </a:r>
            <a:r>
              <a:rPr lang="ru-RU" sz="1100" dirty="0"/>
              <a:t> и вузов, а также представителей рабочей молодежи Кировской области путём создания просветительского контента в популярной форме от ведущих специалистов финансовой сферы в Кировской области – специалистов Регионального центра финансовой грамотности Кировской области (РЦФГ) и кафедры финансов и экономической безопасности </a:t>
            </a:r>
            <a:r>
              <a:rPr lang="ru-RU" sz="1100" dirty="0" err="1"/>
              <a:t>ВятГУ</a:t>
            </a:r>
            <a:r>
              <a:rPr lang="ru-RU" sz="1100" dirty="0"/>
              <a:t>; </a:t>
            </a:r>
          </a:p>
          <a:p>
            <a:r>
              <a:rPr lang="ru-RU" sz="1100" dirty="0"/>
              <a:t>разработать и опубликовать в открытых источниках (платформа VK Видео) наглядные методические материалы в формате коротких видеороликов и подкастов по тематикам цифровых финансов и кибербезопасности;</a:t>
            </a:r>
          </a:p>
          <a:p>
            <a:r>
              <a:rPr lang="ru-RU" sz="1100" dirty="0"/>
              <a:t>провести интеллектуально-обучающие мероприятия (2 онлайн-</a:t>
            </a:r>
            <a:r>
              <a:rPr lang="ru-RU" sz="1100" dirty="0" err="1"/>
              <a:t>квиза</a:t>
            </a:r>
            <a:r>
              <a:rPr lang="ru-RU" sz="1100" dirty="0"/>
              <a:t> по теме цифровых финансов и кибербезопасности и очная интеллектуальная игра «Турнир парламентских дебатов по цифровой финансовой грамотности»)</a:t>
            </a:r>
          </a:p>
          <a:p>
            <a:r>
              <a:rPr lang="ru-RU" sz="1100" dirty="0"/>
              <a:t>вовлечь в создание тематического контента непосредственно старшеклассников и студентов (провести творческий конкурс видеороликов по теме цифровых финансов и кибербезопасности) </a:t>
            </a:r>
          </a:p>
          <a:p>
            <a:r>
              <a:rPr lang="ru-RU" sz="1100" dirty="0"/>
              <a:t>подготовить научно-популярное пособие по тематике проекта «Цифровые финансы и кибербезопасность» для широкой аудитории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4" descr="https://sun9-79.userapi.com/impg/_6OXRNoydpxSHvVH8bb6oMfhYBdB6-Ve4ZpBVA/K3reOiRk1MA.jpg?size=2560x1706&amp;quality=95&amp;sign=cb2cfbcd8b373a895ac2c1ead45e6b6b&amp;type=album">
            <a:extLst>
              <a:ext uri="{FF2B5EF4-FFF2-40B4-BE49-F238E27FC236}">
                <a16:creationId xmlns:a16="http://schemas.microsoft.com/office/drawing/2014/main" id="{898651D7-7B96-4BD2-BCAB-E56FD2E8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25" y="1713820"/>
            <a:ext cx="2974208" cy="1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528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58" y="226317"/>
            <a:ext cx="7324319" cy="682727"/>
          </a:xfrm>
        </p:spPr>
        <p:txBody>
          <a:bodyPr/>
          <a:lstStyle/>
          <a:p>
            <a:r>
              <a:rPr lang="ru-RU" dirty="0"/>
              <a:t>Мероприятия проекта </a:t>
            </a:r>
            <a:br>
              <a:rPr lang="ru-RU" dirty="0"/>
            </a:br>
            <a:r>
              <a:rPr lang="ru-RU" dirty="0"/>
              <a:t>Осенняя школа «Цифровые финансы и кибербезопасность»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58" y="909044"/>
            <a:ext cx="8749284" cy="2065604"/>
          </a:xfrm>
        </p:spPr>
        <p:txBody>
          <a:bodyPr/>
          <a:lstStyle/>
          <a:p>
            <a:r>
              <a:rPr lang="ru-RU" dirty="0"/>
              <a:t>1) Подготовлены и размещены на платформе </a:t>
            </a:r>
            <a:r>
              <a:rPr lang="en-US" dirty="0"/>
              <a:t>VK</a:t>
            </a:r>
            <a:r>
              <a:rPr lang="ru-RU" dirty="0"/>
              <a:t>-видео в сообществе РЦФГ Кировской области </a:t>
            </a:r>
            <a:r>
              <a:rPr lang="ru-RU" dirty="0" err="1"/>
              <a:t>Вконтакте</a:t>
            </a:r>
            <a:r>
              <a:rPr lang="ru-RU" dirty="0"/>
              <a:t> вебинары и подкасты по цифровым финансам и кибербезопасности; </a:t>
            </a:r>
          </a:p>
          <a:p>
            <a:r>
              <a:rPr lang="ru-RU" dirty="0"/>
              <a:t>2) Проведен творческий конкурс видеороликов по теме цифровых финансов и кибербезопасности: более 50 участников, разработано 16 авторских материалов в формате коротких видеороликов (до 3 минут) </a:t>
            </a:r>
          </a:p>
          <a:p>
            <a:r>
              <a:rPr lang="ru-RU" dirty="0"/>
              <a:t>3) Проведены 2 онлайн-</a:t>
            </a:r>
            <a:r>
              <a:rPr lang="ru-RU" dirty="0" err="1"/>
              <a:t>квиза</a:t>
            </a:r>
            <a:r>
              <a:rPr lang="ru-RU" dirty="0"/>
              <a:t> по теме цифровых финансов и кибербезопасности</a:t>
            </a:r>
          </a:p>
          <a:p>
            <a:r>
              <a:rPr lang="ru-RU" dirty="0"/>
              <a:t>4) Проведены обучающие тренинги и турниры – школьная и студенческая лиги очной интеллектуальной игры «Турнир парламентских дебатов по цифровой финансовой грамотности» в Точке кипения </a:t>
            </a:r>
            <a:r>
              <a:rPr lang="ru-RU" dirty="0" err="1"/>
              <a:t>ВятГУ</a:t>
            </a:r>
            <a:endParaRPr lang="ru-RU" dirty="0"/>
          </a:p>
          <a:p>
            <a:r>
              <a:rPr lang="ru-RU" dirty="0"/>
              <a:t>5) Подготовлено и издано научно-популярное пособие «Цифровые финансы и кибербезопасность» для широкой аудитории</a:t>
            </a:r>
          </a:p>
          <a:p>
            <a:endParaRPr lang="ru-RU" dirty="0"/>
          </a:p>
        </p:txBody>
      </p:sp>
      <p:pic>
        <p:nvPicPr>
          <p:cNvPr id="3074" name="Picture 2" descr="https://sun9-43.userapi.com/impg/m2f_mBJZ-4n9t3vY9RBtMsylQzHb9IXZfY5B4w/KOyyqMWSvFk.jpg?size=2560x1707&amp;quality=96&amp;sign=efbbb1aa97d744d82d62f0c4bd4176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" y="2974648"/>
            <a:ext cx="2713858" cy="18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0.userapi.com/impg/vqQ-mq8IzjWue9GqzoVWabis9lVsBrsT4OTXDg/-kjztrSxA-s.jpg?size=2560x1707&amp;quality=96&amp;sign=bd2a25e83800f1766072ffa35ea8d61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28" y="2976415"/>
            <a:ext cx="2711208" cy="18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7.userapi.com/impg/qjuUHXuB-gaKgwdem4IWDQdo83vNvpoylMaW6g/NnMKbZN4v0o.jpg?size=2560x1706&amp;quality=96&amp;sign=8cd91df0f92fda251657eae10138fd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48" y="2976415"/>
            <a:ext cx="2738927" cy="18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0" y="151598"/>
            <a:ext cx="8665446" cy="835538"/>
          </a:xfrm>
        </p:spPr>
        <p:txBody>
          <a:bodyPr/>
          <a:lstStyle/>
          <a:p>
            <a:r>
              <a:rPr lang="ru-RU" dirty="0"/>
              <a:t>Результаты проекта</a:t>
            </a:r>
            <a:br>
              <a:rPr lang="ru-RU" dirty="0"/>
            </a:br>
            <a:r>
              <a:rPr lang="ru-RU" dirty="0"/>
              <a:t>ВЕБИНАРЫ И ПОДКАСТЫ , ПОДГОТОВЛЕННЫЕ В РАМКАХ </a:t>
            </a:r>
            <a:br>
              <a:rPr lang="ru-RU" dirty="0"/>
            </a:br>
            <a:r>
              <a:rPr lang="ru-RU" dirty="0"/>
              <a:t>ПРОЕКТА «ЦИФРОВЫЕ ФИНАНСЫ И КИБЕРБЕЗОПАСНОСТЬ»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065876"/>
            <a:ext cx="6289099" cy="384902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1) Финансовая грамотность и финансовая культура: основные приоритеты, модели диагностики и возможности развития: </a:t>
            </a:r>
            <a:r>
              <a:rPr lang="ru-RU" dirty="0">
                <a:hlinkClick r:id="rId2"/>
              </a:rPr>
              <a:t>vkvideo.ru/video-208283288_4562...</a:t>
            </a:r>
            <a:br>
              <a:rPr lang="ru-RU" dirty="0"/>
            </a:br>
            <a:r>
              <a:rPr lang="ru-RU" dirty="0"/>
              <a:t>2) Финансовые отношения в цифровой экономике: </a:t>
            </a:r>
            <a:r>
              <a:rPr lang="ru-RU" dirty="0">
                <a:hlinkClick r:id="rId3"/>
              </a:rPr>
              <a:t>vkvideo.ru/video-208283288_4562...</a:t>
            </a:r>
            <a:br>
              <a:rPr lang="ru-RU" dirty="0"/>
            </a:br>
            <a:r>
              <a:rPr lang="ru-RU" dirty="0"/>
              <a:t>3) Личная финансовая безопасность: </a:t>
            </a:r>
            <a:r>
              <a:rPr lang="ru-RU" dirty="0">
                <a:hlinkClick r:id="rId4"/>
              </a:rPr>
              <a:t>vkvideo.ru/video-208283288_4562...</a:t>
            </a:r>
            <a:br>
              <a:rPr lang="ru-RU" dirty="0"/>
            </a:br>
            <a:r>
              <a:rPr lang="ru-RU" dirty="0"/>
              <a:t>4) </a:t>
            </a:r>
            <a:r>
              <a:rPr lang="ru-RU" dirty="0" err="1"/>
              <a:t>Кибербезопасность</a:t>
            </a:r>
            <a:r>
              <a:rPr lang="ru-RU" dirty="0"/>
              <a:t> в современной цифровой среде: </a:t>
            </a:r>
            <a:r>
              <a:rPr lang="ru-RU" dirty="0">
                <a:hlinkClick r:id="rId5"/>
              </a:rPr>
              <a:t>vkvideo.ru/video-208283288_4562...</a:t>
            </a:r>
            <a:br>
              <a:rPr lang="ru-RU" dirty="0"/>
            </a:br>
            <a:r>
              <a:rPr lang="ru-RU" dirty="0"/>
              <a:t>5) Информационная гигиена в молодёжной среде: </a:t>
            </a:r>
            <a:r>
              <a:rPr lang="ru-RU" dirty="0">
                <a:hlinkClick r:id="rId6"/>
              </a:rPr>
              <a:t>vkvideo.ru/video-208283288_4562...</a:t>
            </a:r>
            <a:br>
              <a:rPr lang="ru-RU" dirty="0"/>
            </a:br>
            <a:r>
              <a:rPr lang="ru-RU" dirty="0"/>
              <a:t>6) Роль цифровых валют (</a:t>
            </a:r>
            <a:r>
              <a:rPr lang="ru-RU" dirty="0" err="1"/>
              <a:t>криптовалют</a:t>
            </a:r>
            <a:r>
              <a:rPr lang="ru-RU" dirty="0"/>
              <a:t>) в современной экономике: </a:t>
            </a:r>
            <a:r>
              <a:rPr lang="ru-RU" dirty="0">
                <a:hlinkClick r:id="rId7"/>
              </a:rPr>
              <a:t>vkvideo.ru/video-208283288_4562...</a:t>
            </a:r>
            <a:br>
              <a:rPr lang="ru-RU" dirty="0"/>
            </a:br>
            <a:r>
              <a:rPr lang="ru-RU" dirty="0"/>
              <a:t>7) Цифровые валюты центральных банков как инструмент цифровой экономики: </a:t>
            </a:r>
            <a:r>
              <a:rPr lang="ru-RU" dirty="0">
                <a:hlinkClick r:id="rId8"/>
              </a:rPr>
              <a:t>vkvideo.ru/video-208283288_4562...</a:t>
            </a:r>
            <a:br>
              <a:rPr lang="ru-RU" dirty="0"/>
            </a:br>
            <a:r>
              <a:rPr lang="ru-RU" dirty="0"/>
              <a:t>8) Все о современных цифровых финансовых активах в России: </a:t>
            </a:r>
            <a:r>
              <a:rPr lang="ru-RU" dirty="0">
                <a:hlinkClick r:id="rId9"/>
              </a:rPr>
              <a:t>vkvideo.ru/video-208283288_4562...</a:t>
            </a:r>
            <a:br>
              <a:rPr lang="ru-RU" dirty="0"/>
            </a:br>
            <a:r>
              <a:rPr lang="ru-RU" dirty="0"/>
              <a:t>9) Современная платежная система РФ: сервисы и перспективы: </a:t>
            </a:r>
            <a:r>
              <a:rPr lang="ru-RU" dirty="0">
                <a:hlinkClick r:id="rId10"/>
              </a:rPr>
              <a:t>vkvideo.ru/video-208283288_4562...</a:t>
            </a:r>
            <a:br>
              <a:rPr lang="ru-RU" dirty="0"/>
            </a:br>
            <a:r>
              <a:rPr lang="ru-RU" dirty="0"/>
              <a:t>10) Искусственный интеллект и нейросети в повседневной жизни: </a:t>
            </a:r>
            <a:r>
              <a:rPr lang="ru-RU" dirty="0">
                <a:hlinkClick r:id="rId11"/>
              </a:rPr>
              <a:t>vkvideo.ru/video-208283288_4562...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11) Подкаст «Предотвращение онлайн-мошенничеств» </a:t>
            </a:r>
            <a:r>
              <a:rPr lang="en-US" dirty="0">
                <a:hlinkClick r:id="rId12"/>
              </a:rPr>
              <a:t>https://vk.com/rcfgkirov?z=video-208283288_456239128%2Fpl_-208283288_4</a:t>
            </a:r>
            <a:r>
              <a:rPr lang="ru-RU" dirty="0"/>
              <a:t>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12) Подкаст «Финансовые мошенничества и кибербезопасность» </a:t>
            </a:r>
            <a:r>
              <a:rPr lang="en-US" dirty="0">
                <a:hlinkClick r:id="rId13"/>
              </a:rPr>
              <a:t>https://vk.com/rcfgkirov?z=video-208283288_456239115%2Fpl_-208283288_4</a:t>
            </a:r>
            <a:r>
              <a:rPr lang="ru-RU" dirty="0"/>
              <a:t>                                                                                                                                             </a:t>
            </a:r>
          </a:p>
        </p:txBody>
      </p:sp>
      <p:pic>
        <p:nvPicPr>
          <p:cNvPr id="2052" name="Picture 4" descr="http://qrcoder.ru/code/?https%3A%2F%2Fvkvideo.ru%2Fplaylist%2F-208283288_2&amp;4&amp;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2" y="1382821"/>
            <a:ext cx="2245995" cy="2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46470" y="1105822"/>
            <a:ext cx="2245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Proxima Nova Rg" panose="02000506030000020004" pitchFamily="2" charset="0"/>
              </a:rPr>
              <a:t>QR</a:t>
            </a:r>
            <a:r>
              <a:rPr lang="ru-RU" sz="1200" b="0" dirty="0">
                <a:latin typeface="Proxima Nova Rg" panose="02000506030000020004" pitchFamily="2" charset="0"/>
              </a:rPr>
              <a:t>-код</a:t>
            </a:r>
            <a:r>
              <a:rPr lang="en-US" sz="1200" b="0" dirty="0">
                <a:latin typeface="Proxima Nova Rg" panose="02000506030000020004" pitchFamily="2" charset="0"/>
              </a:rPr>
              <a:t> </a:t>
            </a:r>
            <a:r>
              <a:rPr lang="ru-RU" sz="1200" b="0" dirty="0">
                <a:latin typeface="Proxima Nova Rg" panose="02000506030000020004" pitchFamily="2" charset="0"/>
              </a:rPr>
              <a:t>на </a:t>
            </a:r>
            <a:r>
              <a:rPr lang="ru-RU" sz="1200" b="0" dirty="0" err="1">
                <a:latin typeface="Proxima Nova Rg" panose="02000506030000020004" pitchFamily="2" charset="0"/>
              </a:rPr>
              <a:t>вебинары</a:t>
            </a:r>
            <a:r>
              <a:rPr lang="ru-RU" sz="1200" b="0" dirty="0">
                <a:latin typeface="Proxima Nova Rg" panose="0200050603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56" y="237768"/>
            <a:ext cx="7411452" cy="682727"/>
          </a:xfrm>
        </p:spPr>
        <p:txBody>
          <a:bodyPr/>
          <a:lstStyle/>
          <a:p>
            <a:r>
              <a:rPr lang="ru-RU" dirty="0"/>
              <a:t>Результаты проекта</a:t>
            </a:r>
            <a:br>
              <a:rPr lang="ru-RU" dirty="0"/>
            </a:br>
            <a:r>
              <a:rPr lang="ru-RU" dirty="0"/>
              <a:t>«Цифровые финансы и кибербезопасность» в цифрах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921633"/>
            <a:ext cx="4218709" cy="3604507"/>
          </a:xfrm>
        </p:spPr>
        <p:txBody>
          <a:bodyPr/>
          <a:lstStyle/>
          <a:p>
            <a:pPr lvl="0"/>
            <a:r>
              <a:rPr lang="ru-RU" sz="1400" dirty="0"/>
              <a:t>Подготовлены  и представлены на платформе VK Видео 12 вебинаров и подкастов по теме проекта: </a:t>
            </a:r>
            <a:r>
              <a:rPr lang="ru-RU" sz="1400" dirty="0">
                <a:hlinkClick r:id="rId3"/>
              </a:rPr>
              <a:t>https://vkvideo.ru/playlist/-208283288_2</a:t>
            </a:r>
            <a:r>
              <a:rPr lang="ru-RU" sz="1400" dirty="0"/>
              <a:t> </a:t>
            </a:r>
          </a:p>
          <a:p>
            <a:pPr lvl="0"/>
            <a:r>
              <a:rPr lang="ru-RU" sz="1400" dirty="0"/>
              <a:t>Проведен конкурс творческих видеоработ по теме проекта: </a:t>
            </a:r>
            <a:r>
              <a:rPr lang="ru-RU" sz="1400" dirty="0">
                <a:hlinkClick r:id="rId4"/>
              </a:rPr>
              <a:t>https://vkvideo.ru/playlist/-208283288_3</a:t>
            </a:r>
            <a:r>
              <a:rPr lang="ru-RU" sz="1400" dirty="0"/>
              <a:t> </a:t>
            </a:r>
          </a:p>
          <a:p>
            <a:pPr lvl="0"/>
            <a:r>
              <a:rPr lang="ru-RU" sz="1400" dirty="0"/>
              <a:t>В мероприятиях приняло участие более 700 очных участников, трансляции посмотрело более 10000 человек </a:t>
            </a:r>
          </a:p>
          <a:p>
            <a:r>
              <a:rPr lang="ru-RU" sz="1400" dirty="0"/>
              <a:t>Вебинары набрали свыше 50000 просмотров</a:t>
            </a:r>
          </a:p>
          <a:p>
            <a:r>
              <a:rPr lang="ru-RU" sz="1400" dirty="0"/>
              <a:t>Научно-популярное пособие «Цифровые финансы и кибербезопасность» вручено более 50 активным участникам проекта, просмотров на платформах – более 1000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A1F640-95C1-49C2-95B0-1F49FC832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513" y="920495"/>
            <a:ext cx="2510389" cy="3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68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5" y="207819"/>
            <a:ext cx="6888265" cy="682727"/>
          </a:xfrm>
        </p:spPr>
        <p:txBody>
          <a:bodyPr/>
          <a:lstStyle/>
          <a:p>
            <a:r>
              <a:rPr lang="ru-RU" dirty="0"/>
              <a:t>Возможности и инструменты для тиражирования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05" y="568428"/>
            <a:ext cx="8323550" cy="4511191"/>
          </a:xfrm>
        </p:spPr>
        <p:txBody>
          <a:bodyPr/>
          <a:lstStyle/>
          <a:p>
            <a:r>
              <a:rPr lang="ru-RU" dirty="0"/>
              <a:t>Разработанные и проведенные вебинары проекта, благодаря их доступности (платформа VK Видео) будут активно использоваться в целях финансового просвещения молодёжи Кировской области и других социальных категорий. </a:t>
            </a:r>
          </a:p>
          <a:p>
            <a:r>
              <a:rPr lang="ru-RU" dirty="0"/>
              <a:t>Форматы интеллектуальных игр – интерактивные </a:t>
            </a:r>
            <a:r>
              <a:rPr lang="ru-RU" dirty="0" err="1"/>
              <a:t>квизы</a:t>
            </a:r>
            <a:r>
              <a:rPr lang="ru-RU" dirty="0"/>
              <a:t> и парламентские дебаты по цифровой финансовой грамотности также будут продолжаться с сезонной периодичностью. Стоит отметить, что дебаты вошли в окружной турнир интеллектуальных игр, что также свидетельствует о развитии направлений проекта «Цифровые финансы и кибербезопасность».  </a:t>
            </a:r>
          </a:p>
          <a:p>
            <a:r>
              <a:rPr lang="ru-RU" dirty="0"/>
              <a:t>Благодаря наработкам проекта, появилась возможность развития проекта до новой заявки на создание онлайн-курса по цифровым финансам и кибербезопасности. </a:t>
            </a:r>
          </a:p>
          <a:p>
            <a:r>
              <a:rPr lang="ru-RU" dirty="0"/>
              <a:t>Значимым итогом является подготовка научно-популярного пособия по тематике проекта «Цифровые финансы и кибербезопасность» для широкой аудитории. Пособие представлено в электронных библиотеках </a:t>
            </a:r>
            <a:r>
              <a:rPr lang="en-US" dirty="0"/>
              <a:t>E-library </a:t>
            </a:r>
            <a:r>
              <a:rPr lang="en-US" dirty="0">
                <a:hlinkClick r:id="rId2"/>
              </a:rPr>
              <a:t>https://elibrary.ru/item.asp?id=88862747</a:t>
            </a:r>
            <a:r>
              <a:rPr lang="ru-RU" dirty="0"/>
              <a:t>  и РЦФГ Кировской области </a:t>
            </a:r>
            <a:r>
              <a:rPr lang="en-US" dirty="0">
                <a:hlinkClick r:id="rId3"/>
              </a:rPr>
              <a:t>https://www.vyatsu.ru/uploads/file/2512/2015_nauchno_populyarnoe_posobie_cifrovye_finansy_i_kiberbezopasnost.pdf</a:t>
            </a:r>
            <a:r>
              <a:rPr lang="ru-RU" dirty="0"/>
              <a:t>  и доступно для прочтения 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57400"/>
            <a:ext cx="6888265" cy="682727"/>
          </a:xfrm>
        </p:spPr>
        <p:txBody>
          <a:bodyPr/>
          <a:lstStyle/>
          <a:p>
            <a:r>
              <a:rPr lang="ru-RU" dirty="0"/>
              <a:t>Контакты РЦФГ Кировской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6B08F-7BBF-47AF-88B4-9E69EBFA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41" y="498764"/>
            <a:ext cx="7602275" cy="43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529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852</Words>
  <Application>Microsoft Office PowerPoint</Application>
  <PresentationFormat>Экран (16:9)</PresentationFormat>
  <Paragraphs>35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Proxima Nova Rg</vt:lpstr>
      <vt:lpstr>White</vt:lpstr>
      <vt:lpstr>Просветительский проект  «Цифровые финансы и кибербезопасность» </vt:lpstr>
      <vt:lpstr>Описание просветительского проекта  «Цифровые финансы и кибербезопасность»</vt:lpstr>
      <vt:lpstr>Мероприятия проекта  Осенняя школа «Цифровые финансы и кибербезопасность»</vt:lpstr>
      <vt:lpstr>Результаты проекта ВЕБИНАРЫ И ПОДКАСТЫ , ПОДГОТОВЛЕННЫЕ В РАМКАХ  ПРОЕКТА «ЦИФРОВЫЕ ФИНАНСЫ И КИБЕРБЕЗОПАСНОСТЬ»</vt:lpstr>
      <vt:lpstr>Результаты проекта «Цифровые финансы и кибербезопасность» в цифрах</vt:lpstr>
      <vt:lpstr>Возможности и инструменты для тиражирования</vt:lpstr>
      <vt:lpstr>Контакты РЦФГ Кировской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 Кафедра ФЭБ</dc:creator>
  <cp:lastModifiedBy>Каранина Елена Валерьевна</cp:lastModifiedBy>
  <cp:revision>100</cp:revision>
  <dcterms:modified xsi:type="dcterms:W3CDTF">2026-04-20T13:18:35Z</dcterms:modified>
</cp:coreProperties>
</file>