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940925" cy="6808788"/>
  <p:defaultTextStyle>
    <a:defPPr marL="0" marR="0" indent="0" algn="l" defTabSz="35661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7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17830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35661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53492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713232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89154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106984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124815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142646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6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654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Заголовок и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20134"/>
          <a:stretch/>
        </p:blipFill>
        <p:spPr bwMode="auto"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/>
              </a:defRPr>
            </a:lvl1pPr>
            <a:lvl2pPr marL="0" indent="0" algn="l">
              <a:spcBef>
                <a:spcPts val="0"/>
              </a:spcBef>
              <a:buSzTx/>
              <a:buNone/>
              <a:defRPr sz="1800"/>
            </a:lvl2pPr>
            <a:lvl3pPr marL="0" indent="0" algn="l">
              <a:spcBef>
                <a:spcPts val="0"/>
              </a:spcBef>
              <a:buSzTx/>
              <a:buNone/>
              <a:defRPr sz="1800"/>
            </a:lvl3pPr>
            <a:lvl4pPr marL="0" indent="0" algn="l">
              <a:spcBef>
                <a:spcPts val="0"/>
              </a:spcBef>
              <a:buSzTx/>
              <a:buNone/>
              <a:defRPr sz="1800"/>
            </a:lvl4pPr>
            <a:lvl5pPr marL="0" indent="0" algn="l">
              <a:spcBef>
                <a:spcPts val="0"/>
              </a:spcBef>
              <a:buSzTx/>
              <a:buNone/>
              <a:defRPr sz="1800"/>
            </a:lvl5pPr>
          </a:lstStyle>
          <a:p>
            <a:pPr>
              <a:defRPr/>
            </a:pPr>
            <a:r>
              <a:rPr lang="ru-RU"/>
              <a:t>Текст лида</a:t>
            </a:r>
            <a:endParaRPr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590907" y="1427357"/>
            <a:ext cx="3984704" cy="1185165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/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42482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5" y="1181099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 bwMode="auto">
          <a:xfrm>
            <a:off x="4651375" y="1181099"/>
            <a:ext cx="3863975" cy="3962400"/>
          </a:xfrm>
        </p:spPr>
        <p:txBody>
          <a:bodyPr>
            <a:no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7733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1941566"/>
            <a:ext cx="3306685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2059259"/>
            <a:ext cx="3306685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10061" y="4667250"/>
            <a:ext cx="214801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marR="0" indent="0" algn="l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>
          <a:solidFill>
            <a:srgbClr val="000000"/>
          </a:solidFill>
          <a:latin typeface="Proxima Nova Rg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21431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1pPr>
      <a:lvl2pPr marL="428625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2pPr>
      <a:lvl3pPr marL="642938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3pPr>
      <a:lvl4pPr marL="857250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4pPr>
      <a:lvl5pPr marL="107156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5pPr>
      <a:lvl6pPr marL="1285875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2;&#1080;&#1088;&#1086;&#1074;.&#1088;&#1092;/&#1087;&#1088;&#1077;&#1089;&#1089;-&#1094;&#1077;&#1085;&#1090;&#1088;/&#1085;&#1086;&#1074;&#1086;&#1089;&#1090;&#1080;/tsifrovaya-gramotnost-dlya-starshego-pokoleniya-v-leninskom-tsma-8-/?sphrase_id=209186" TargetMode="External"/><Relationship Id="rId7" Type="http://schemas.openxmlformats.org/officeDocument/2006/relationships/hyperlink" Target="https://&#1082;&#1080;&#1088;&#1086;&#1074;.&#1088;&#1092;/&#1087;&#1088;&#1077;&#1089;&#1089;-&#1094;&#1077;&#1085;&#1090;&#1088;/&#1085;&#1086;&#1074;&#1086;&#1089;&#1090;&#1080;/proshla-diskussionnaya-ploshchadka-po-finansovoy-gramotnosti/?sphrase_id=209186" TargetMode="External"/><Relationship Id="rId2" Type="http://schemas.openxmlformats.org/officeDocument/2006/relationships/hyperlink" Target="https://&#1082;&#1080;&#1088;&#1086;&#1074;.&#1088;&#1092;/&#1087;&#1088;&#1077;&#1089;&#1089;-&#1094;&#1077;&#1085;&#1090;&#1088;/&#1085;&#1086;&#1074;&#1086;&#1089;&#1090;&#1080;/v-biblioteke-im-o-m-lyubovikova-proshlo-ocherednoe-zanyatie-po-smar5454tfonnoy-gramotnosti/?sphrase_id=209186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&#1082;&#1080;&#1088;&#1086;&#1074;.&#1088;&#1092;/&#1087;&#1088;&#1077;&#1089;&#1089;-&#1094;&#1077;&#1085;&#1090;&#1088;/&#1085;&#1086;&#1074;&#1086;&#1089;&#1090;&#1080;/v-tsentre-mestnoy-aktivnosti-5-oktyabrskogo-rayona-proshlo-zanyatie-po-smartfonnoy-gramotnosti/?sphrase_id=209186" TargetMode="External"/><Relationship Id="rId5" Type="http://schemas.openxmlformats.org/officeDocument/2006/relationships/hyperlink" Target="https://&#1082;&#1080;&#1088;&#1086;&#1074;.&#1088;&#1092;/&#1087;&#1088;&#1077;&#1089;&#1089;-&#1094;&#1077;&#1085;&#1090;&#1088;/&#1085;&#1086;&#1074;&#1086;&#1089;&#1090;&#1080;/smartfon-fotoapparat-xxi-veka-v-tsma-proshlo-zanyatie-po-tsifrovoy-gramotnosti/?sphrase_id=209186" TargetMode="External"/><Relationship Id="rId4" Type="http://schemas.openxmlformats.org/officeDocument/2006/relationships/hyperlink" Target="https://&#1082;&#1080;&#1088;&#1086;&#1074;.&#1088;&#1092;/&#1087;&#1088;&#1077;&#1089;&#1089;-&#1094;&#1077;&#1085;&#1090;&#1088;/&#1085;&#1086;&#1074;&#1086;&#1089;&#1090;&#1080;/v-biblioteke-imen454i-m-g-isakovoy-proshlo-ocherednoe-zanyatie-po-smartfonnoy-gramotnosti/?sphrase_id=2091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 bwMode="auto">
          <a:xfrm>
            <a:off x="1254779" y="3721959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sz="110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 bwMode="auto">
          <a:xfrm>
            <a:off x="407918" y="4093346"/>
            <a:ext cx="6400140" cy="10088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/>
              <a:t>Специальные проекты для людей старшего возраста </a:t>
            </a:r>
            <a:endParaRPr/>
          </a:p>
          <a:p>
            <a:pPr>
              <a:defRPr/>
            </a:pPr>
            <a:r>
              <a:rPr lang="ru-RU" sz="1200"/>
              <a:t>Кировская область  </a:t>
            </a:r>
            <a:endParaRPr/>
          </a:p>
          <a:p>
            <a:pPr>
              <a:defRPr/>
            </a:pPr>
            <a:r>
              <a:rPr lang="ru-RU" sz="1200"/>
              <a:t>Автор практики: Суслов Сергей Валерьевич, АО «Россельхозбанк», 89635501988, suslovsv@kirov.rshb.ru 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917" y="1535441"/>
            <a:ext cx="6498616" cy="118516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200"/>
              <a:t>Цифровая и финансовая грамотность для людей пенсионного возраста</a:t>
            </a:r>
            <a:endParaRPr sz="2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7" y="154407"/>
            <a:ext cx="1044935" cy="58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Публикации в СМИ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r>
              <a:rPr lang="ru-RU" dirty="0"/>
              <a:t>Новости публикуются на постоянной основе в СМИ региона</a:t>
            </a:r>
          </a:p>
          <a:p>
            <a:pPr>
              <a:defRPr/>
            </a:pPr>
            <a:r>
              <a:rPr lang="ru-RU" sz="16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2" tooltip="https://киров.рф/пресс-центр/новости/v-biblioteke-im-o-m-lyubovikova-proshlo-ocherednoe-zanyatie-po-smar5454tfonnoy-gramotnosti/?sphrase_id=209186"/>
              </a:rPr>
              <a:t>https://киров.рф/пресс-центр/новости/v-biblioteke-im-o-m-lyubovikova-proshlo-ocherednoe-zanyatie-po-smar5454tfonnoy-gramotnosti/?sphrase_id=209186</a:t>
            </a:r>
            <a:endParaRPr lang="ru-RU" dirty="0"/>
          </a:p>
          <a:p>
            <a:pPr>
              <a:defRPr/>
            </a:pPr>
            <a:r>
              <a:rPr lang="ru-RU" sz="16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3" tooltip="https://киров.рф/пресс-центр/новости/tsifrovaya-gramotnost-dlya-starshego-pokoleniya-v-leninskom-tsma-8-/?sphrase_id=209186"/>
              </a:rPr>
              <a:t>https://киров.рф/пресс-центр/новости/tsifrovaya-gramotnost-dlya-starshego-pokoleniya-v-leninskom-tsma-8-/?sphrase_id=209186</a:t>
            </a:r>
            <a:endParaRPr lang="ru-RU" dirty="0"/>
          </a:p>
          <a:p>
            <a:pPr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4"/>
              </a:rPr>
              <a:t>https://киров.рф/пресс-центр/новости/v-biblioteke-imen454i-m-g-isakovoy-proshlo-ocherednoe-zanyatie-po-smartfonnoy-gramotnosti/?</a:t>
            </a:r>
            <a:r>
              <a:rPr lang="ru-RU" sz="1600" b="0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4"/>
              </a:rPr>
              <a:t>sphrase_id=209186</a:t>
            </a:r>
            <a:r>
              <a:rPr lang="ru-RU" sz="1600" b="0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rPr>
              <a:t> </a:t>
            </a:r>
            <a:endParaRPr lang="ru-RU" dirty="0"/>
          </a:p>
          <a:p>
            <a:pPr>
              <a:defRPr/>
            </a:pPr>
            <a:r>
              <a:rPr lang="ru-RU" sz="16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5" tooltip="https://киров.рф/пресс-центр/новости/smartfon-fotoapparat-xxi-veka-v-tsma-proshlo-zanyatie-po-tsifrovoy-gramotnosti/?sphrase_id=209186"/>
              </a:rPr>
              <a:t>https://киров.рф/пресс-центр/новости/smartfon-fotoapparat-xxi-veka-v-tsma-proshlo-zanyatie-po-tsifrovoy-gramotnosti/?sphrase_id=209186</a:t>
            </a:r>
            <a:endParaRPr lang="ru-RU" dirty="0"/>
          </a:p>
          <a:p>
            <a:pPr>
              <a:defRPr/>
            </a:pPr>
            <a:r>
              <a:rPr lang="ru-RU" sz="16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6" tooltip="https://киров.рф/пресс-центр/новости/v-tsentre-mestnoy-aktivnosti-5-oktyabrskogo-rayona-proshlo-zanyatie-po-smartfonnoy-gramotnosti/?sphrase_id=209186"/>
              </a:rPr>
              <a:t>https://киров.рф/пресс-центр/новости/v-tsentre-mestnoy-aktivnosti-5-oktyabrskogo-rayona-proshlo-zanyatie-po-smartfonnoy-gramotnosti/?sphrase_id=209186</a:t>
            </a:r>
            <a:endParaRPr lang="ru-RU" dirty="0"/>
          </a:p>
          <a:p>
            <a:pPr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7"/>
              </a:rPr>
              <a:t>https://киров.рф/пресс-центр/новости/proshla-diskussionnaya-ploshchadka-po-finansovoy-gramotnosti/?</a:t>
            </a:r>
            <a:r>
              <a:rPr lang="ru-RU" sz="1600" b="0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hlinkClick r:id="rId7"/>
              </a:rPr>
              <a:t>sphrase_id=209186</a:t>
            </a:r>
            <a:r>
              <a:rPr lang="ru-RU" sz="1600" b="0" i="0" u="none" strike="noStrike" cap="none" spc="0" dirty="0" smtClean="0">
                <a:ln>
                  <a:noFill/>
                </a:ln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Proxima Nova Rg"/>
                <a:ea typeface="+mn-ea"/>
                <a:cs typeface="+mn-cs"/>
              </a:rPr>
              <a:t>Актуальность проблемы и целевая аудитория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9" cy="23715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Многие пенсионеры, имеющие активную жизненную позицию, не имеют возможности на постоянной основе получать актуальную,  информацию по финансовой грамотности на постоянной основе, а также социализироваться.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9119465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Проблемы</a:t>
            </a:r>
          </a:p>
        </p:txBody>
      </p:sp>
      <p:sp>
        <p:nvSpPr>
          <p:cNvPr id="486726662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3715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Большинство людей пенсионного возраста проводит время в домашних условиях. Одиночество, отсутствие заботы от близких.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Неуверенность в себе.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Массированная атака мошенников на представителей старшего поколения, методы мошенничества постоянно меняются.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3470667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Цели проекта</a:t>
            </a:r>
          </a:p>
        </p:txBody>
      </p:sp>
      <p:sp>
        <p:nvSpPr>
          <p:cNvPr id="1610097725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3715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Содействие социализации людей пенсионного возраста.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Повышение уровня финансовой грамотности людей пенсионного возраста, постоянная актуализация знаний по финансовой грамотности у старшего поколения.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Индивидуальная поддержка людей пенсионного возраста в сфере цифровой и финансовой грамотности.</a:t>
            </a: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2721378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Решение данных проблем</a:t>
            </a:r>
          </a:p>
        </p:txBody>
      </p:sp>
      <p:sp>
        <p:nvSpPr>
          <p:cNvPr id="1088380832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3715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Привлечение специалистов в областях финансовой и цифровой грамотности.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Организация учебных групп по территориям.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 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Утверждение структур и тематик занятий.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Проведение ежедневных занятий.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Обеспечение участия людей пенсионного возраста в мероприятиях по финансовой грамотности города и области.</a:t>
            </a:r>
          </a:p>
          <a:p>
            <a:pPr marL="0" indent="0"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Постоянное информирование людей старшего поколения о новых мероприятиях через СМИ.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959421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Ресурсы проекта</a:t>
            </a:r>
          </a:p>
        </p:txBody>
      </p:sp>
      <p:sp>
        <p:nvSpPr>
          <p:cNvPr id="1984358237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371521"/>
          </a:xfrm>
        </p:spPr>
        <p:txBody>
          <a:bodyPr/>
          <a:lstStyle/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Управленческие: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Правительство Кировской области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Администрация города Кирова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Областной Совет ветеранов, городской совет ветеранов, районные советы ветеранов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АО «Россельхозбанк»</a:t>
            </a:r>
            <a:endParaRPr lang="ru-RU" sz="1200" b="1" i="0" u="none" strike="noStrike" cap="none" spc="0">
              <a:ln>
                <a:noFill/>
              </a:ln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Центры местной активности города Кирова</a:t>
            </a:r>
            <a:endParaRPr lang="ru-RU" sz="1200" b="1" i="0" u="none" strike="noStrike" cap="none" spc="0">
              <a:ln>
                <a:noFill/>
              </a:ln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Библиотеки города и области</a:t>
            </a:r>
          </a:p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Социальный фонд России</a:t>
            </a:r>
          </a:p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Союз пенсионеров России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3508418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Ресурсы проекта</a:t>
            </a:r>
          </a:p>
        </p:txBody>
      </p:sp>
      <p:sp>
        <p:nvSpPr>
          <p:cNvPr id="1841005827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371521"/>
          </a:xfrm>
        </p:spPr>
        <p:txBody>
          <a:bodyPr/>
          <a:lstStyle/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Эксперные: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 Члены советов ветеранов города и области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сотрудники АО «Россельхозбанк»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- Преподаватели ВятГАТУ</a:t>
            </a:r>
            <a:endParaRPr lang="ru-RU" sz="1200" b="1" i="0" u="none" strike="noStrike" cap="none" spc="0">
              <a:ln>
                <a:noFill/>
              </a:ln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916108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проекта</a:t>
            </a:r>
          </a:p>
        </p:txBody>
      </p:sp>
      <p:sp>
        <p:nvSpPr>
          <p:cNvPr id="101729454" name="Объект 3"/>
          <p:cNvSpPr>
            <a:spLocks noGrp="1"/>
          </p:cNvSpPr>
          <p:nvPr>
            <p:ph idx="1"/>
          </p:nvPr>
        </p:nvSpPr>
        <p:spPr bwMode="auto">
          <a:xfrm>
            <a:off x="633414" y="1323245"/>
            <a:ext cx="3823248" cy="2899726"/>
          </a:xfrm>
        </p:spPr>
        <p:txBody>
          <a:bodyPr/>
          <a:lstStyle/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* Положительные эмоционально-психические изменения в поведении участников проекта.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* Численность участников проекта составляет свыше 20000 человек. Свыше 3000 мероприятий.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* Повышение уверенности в себе у участников проекта.</a:t>
            </a:r>
            <a:endParaRPr/>
          </a:p>
          <a:p>
            <a:pPr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* Повышение уровня финансовой грамотности.</a:t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/>
            </a:r>
            <a:b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</a:br>
            <a:r>
              <a:rPr lang="ru-RU" sz="1200" b="1" i="0" u="none" strike="noStrike" cap="none" spc="0">
                <a:ln>
                  <a:noFill/>
                </a:ln>
                <a:solidFill>
                  <a:srgbClr val="000066"/>
                </a:solidFill>
                <a:latin typeface="Proxima Nova Rg"/>
                <a:ea typeface="Helvetica Neue"/>
                <a:cs typeface="Helvetica Neue"/>
              </a:rPr>
              <a:t>* Повышение уровня цифровой грамотности.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0839013" name="Рисунок 8708390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847" y="263524"/>
            <a:ext cx="2546020" cy="1908188"/>
          </a:xfrm>
          <a:prstGeom prst="rect">
            <a:avLst/>
          </a:prstGeom>
        </p:spPr>
      </p:pic>
      <p:pic>
        <p:nvPicPr>
          <p:cNvPr id="735094742" name="Рисунок 7350947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900" y="3270471"/>
            <a:ext cx="1984634" cy="1487442"/>
          </a:xfrm>
          <a:prstGeom prst="rect">
            <a:avLst/>
          </a:prstGeom>
        </p:spPr>
      </p:pic>
      <p:pic>
        <p:nvPicPr>
          <p:cNvPr id="1111574708" name="Рисунок 111157470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84912" y="166520"/>
            <a:ext cx="2920793" cy="2190594"/>
          </a:xfrm>
          <a:prstGeom prst="rect">
            <a:avLst/>
          </a:prstGeom>
        </p:spPr>
      </p:pic>
      <p:pic>
        <p:nvPicPr>
          <p:cNvPr id="1314021455" name="Рисунок 13140214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20501" y="3270471"/>
            <a:ext cx="1983256" cy="1487442"/>
          </a:xfrm>
          <a:prstGeom prst="rect">
            <a:avLst/>
          </a:prstGeom>
        </p:spPr>
      </p:pic>
      <p:pic>
        <p:nvPicPr>
          <p:cNvPr id="1623159001" name="Рисунок 162315900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77027" y="3266512"/>
            <a:ext cx="1989917" cy="1491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378</Words>
  <Application>Microsoft Office PowerPoint</Application>
  <DocSecurity>0</DocSecurity>
  <PresentationFormat>Экран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Proxima Nova Rg</vt:lpstr>
      <vt:lpstr>Times New Roman</vt:lpstr>
      <vt:lpstr>White</vt:lpstr>
      <vt:lpstr>Цифровая и финансовая грамотность для людей пенсионного возраста</vt:lpstr>
      <vt:lpstr>Актуальность проблемы и целевая аудитория</vt:lpstr>
      <vt:lpstr>Проблемы</vt:lpstr>
      <vt:lpstr>Цели проекта</vt:lpstr>
      <vt:lpstr>Решение данных проблем</vt:lpstr>
      <vt:lpstr>Ресурсы проекта</vt:lpstr>
      <vt:lpstr>Ресурсы проекта</vt:lpstr>
      <vt:lpstr>Результаты проекта</vt:lpstr>
      <vt:lpstr>Презентация PowerPoint</vt:lpstr>
      <vt:lpstr>Публикации в СМИ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Ахмедова Джамилат Ахмедовна</cp:lastModifiedBy>
  <cp:revision>62</cp:revision>
  <cp:lastPrinted>2026-04-24T12:50:44Z</cp:lastPrinted>
  <dcterms:modified xsi:type="dcterms:W3CDTF">2026-04-24T13:09:16Z</dcterms:modified>
  <cp:category/>
  <dc:identifier/>
  <cp:contentStatus/>
  <dc:language/>
  <cp:version/>
</cp:coreProperties>
</file>