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jpeg" ContentType="image/jpeg"/>
  <Override PartName="/ppt/media/image4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ru-RU" sz="6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6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6ED8804-F2D2-4048-B518-988DB0C960F7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4E80C30-8038-4CC0-BB1F-40969E5BD011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FE9020E-0E35-463C-ABDF-C1C677FE7E7E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EE23517-8547-46CB-B353-D097B78979BF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53D035A-AFAA-47DA-939F-E0E0C38CA545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1D0A450-A4CB-4E05-A87E-421D40DA815F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6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6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02AE819-4814-4805-85D4-0A3FD06A7138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CEECE95-2F15-49C7-9A1F-C68B8248898A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6858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51BF04D-2B51-4F64-B888-167A17C3572C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8F9BC6F-897F-4EAC-B702-4ED2D413EB1E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D9C20D4-20CB-47A3-8373-E2D28E6A3BB9}" type="slidenum"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799920" y="2342520"/>
            <a:ext cx="10617840" cy="666720"/>
          </a:xfrm>
          <a:prstGeom prst="rect">
            <a:avLst/>
          </a:prstGeom>
          <a:noFill/>
          <a:ln w="3816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ru-RU" sz="2800" strike="noStrike" u="none">
                <a:solidFill>
                  <a:srgbClr val="3d3d3b"/>
                </a:solidFill>
                <a:effectLst/>
                <a:uFillTx/>
                <a:latin typeface="Montserrat SemiBold"/>
                <a:ea typeface="PT Astra Serif"/>
              </a:rPr>
              <a:t>Клубное объединение</a:t>
            </a:r>
            <a:br>
              <a:rPr sz="2800"/>
            </a:br>
            <a:r>
              <a:rPr b="0" lang="ru-RU" sz="2800" strike="noStrike" u="none">
                <a:solidFill>
                  <a:srgbClr val="3d3d3b"/>
                </a:solidFill>
                <a:effectLst/>
                <a:uFillTx/>
                <a:latin typeface="Montserrat SemiBold"/>
                <a:ea typeface="PT Astra Serif"/>
              </a:rPr>
              <a:t>«Школа финансовой грамотности»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9" name="Заголовок 1"/>
          <p:cNvSpPr/>
          <p:nvPr/>
        </p:nvSpPr>
        <p:spPr>
          <a:xfrm>
            <a:off x="800280" y="3730680"/>
            <a:ext cx="3186360" cy="555840"/>
          </a:xfrm>
          <a:prstGeom prst="roundRect">
            <a:avLst>
              <a:gd name="adj" fmla="val 16667"/>
            </a:avLst>
          </a:prstGeom>
          <a:solidFill>
            <a:srgbClr val="f07d00"/>
          </a:solidFill>
          <a:ln w="28575">
            <a:solidFill>
              <a:srgbClr val="f07d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2000" strike="noStrike" u="none">
                <a:solidFill>
                  <a:schemeClr val="lt1"/>
                </a:solidFill>
                <a:effectLst/>
                <a:uFillTx/>
                <a:latin typeface="PT Astra Serif"/>
                <a:ea typeface="PT Astra Serif"/>
              </a:rPr>
              <a:t>Направление практики</a:t>
            </a:r>
            <a:endParaRPr b="0" lang="ru-R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Заголовок 1"/>
          <p:cNvSpPr/>
          <p:nvPr/>
        </p:nvSpPr>
        <p:spPr>
          <a:xfrm>
            <a:off x="799920" y="4403880"/>
            <a:ext cx="3186360" cy="1152360"/>
          </a:xfrm>
          <a:prstGeom prst="roundRect">
            <a:avLst>
              <a:gd name="adj" fmla="val 9802"/>
            </a:avLst>
          </a:prstGeom>
          <a:noFill/>
          <a:ln w="28575">
            <a:solidFill>
              <a:srgbClr val="f07d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Образовательные и  просветительские проекты финансовой грамотности для взрослых граждан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Заголовок 1"/>
          <p:cNvSpPr/>
          <p:nvPr/>
        </p:nvSpPr>
        <p:spPr>
          <a:xfrm>
            <a:off x="4271040" y="3732480"/>
            <a:ext cx="4618440" cy="555840"/>
          </a:xfrm>
          <a:prstGeom prst="roundRect">
            <a:avLst>
              <a:gd name="adj" fmla="val 16667"/>
            </a:avLst>
          </a:prstGeom>
          <a:solidFill>
            <a:srgbClr val="e61859"/>
          </a:solidFill>
          <a:ln w="28575">
            <a:solidFill>
              <a:srgbClr val="e618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2000" strike="noStrike" u="none">
                <a:solidFill>
                  <a:schemeClr val="lt1"/>
                </a:solidFill>
                <a:effectLst/>
                <a:uFillTx/>
                <a:latin typeface="PT Astra Serif"/>
                <a:ea typeface="PT Astra Serif"/>
              </a:rPr>
              <a:t>Автор практики</a:t>
            </a:r>
            <a:endParaRPr b="0" lang="ru-R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Заголовок 1"/>
          <p:cNvSpPr/>
          <p:nvPr/>
        </p:nvSpPr>
        <p:spPr>
          <a:xfrm>
            <a:off x="4271040" y="4403880"/>
            <a:ext cx="4618440" cy="1152360"/>
          </a:xfrm>
          <a:prstGeom prst="roundRect">
            <a:avLst>
              <a:gd name="adj" fmla="val 8882"/>
            </a:avLst>
          </a:prstGeom>
          <a:noFill/>
          <a:ln w="28575">
            <a:solidFill>
              <a:srgbClr val="e618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27864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Отделение Тула ГУ Банка России по Центральному федеральному округу, ГУК ТО «Региональный библиотечно - информационный комплекс», Министерство культуры Тульской области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Заголовок 1"/>
          <p:cNvSpPr/>
          <p:nvPr/>
        </p:nvSpPr>
        <p:spPr>
          <a:xfrm>
            <a:off x="9174240" y="3730680"/>
            <a:ext cx="2217240" cy="934560"/>
          </a:xfrm>
          <a:prstGeom prst="roundRect">
            <a:avLst>
              <a:gd name="adj" fmla="val 8203"/>
            </a:avLst>
          </a:prstGeom>
          <a:solidFill>
            <a:srgbClr val="01509f"/>
          </a:solidFill>
          <a:ln w="28575">
            <a:solidFill>
              <a:srgbClr val="01509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2000" strike="noStrike" u="none">
                <a:solidFill>
                  <a:schemeClr val="lt1"/>
                </a:solidFill>
                <a:effectLst/>
                <a:uFillTx/>
                <a:latin typeface="PT Astra Serif"/>
                <a:ea typeface="PT Astra Serif"/>
              </a:rPr>
              <a:t>Наименование субъекта</a:t>
            </a:r>
            <a:endParaRPr b="0" lang="ru-R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Заголовок 1"/>
          <p:cNvSpPr/>
          <p:nvPr/>
        </p:nvSpPr>
        <p:spPr>
          <a:xfrm>
            <a:off x="9174240" y="4774320"/>
            <a:ext cx="2217240" cy="781920"/>
          </a:xfrm>
          <a:prstGeom prst="roundRect">
            <a:avLst>
              <a:gd name="adj" fmla="val 10665"/>
            </a:avLst>
          </a:prstGeom>
          <a:noFill/>
          <a:ln w="28575">
            <a:solidFill>
              <a:srgbClr val="01509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278640">
              <a:lnSpc>
                <a:spcPct val="100000"/>
              </a:lnSpc>
              <a:tabLst>
                <a:tab algn="l" pos="0"/>
              </a:tabLst>
            </a:pPr>
            <a:r>
              <a:rPr b="0" lang="ru-RU" sz="1600" strike="noStrike" u="none">
                <a:solidFill>
                  <a:srgbClr val="3d3d3b"/>
                </a:solidFill>
                <a:effectLst/>
                <a:uFillTx/>
                <a:latin typeface="PT Astra Serif"/>
                <a:ea typeface="PT Astra Serif"/>
              </a:rPr>
              <a:t>Тульская область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Заголовок 1"/>
          <p:cNvSpPr/>
          <p:nvPr/>
        </p:nvSpPr>
        <p:spPr>
          <a:xfrm>
            <a:off x="799920" y="5734080"/>
            <a:ext cx="3186360" cy="640080"/>
          </a:xfrm>
          <a:prstGeom prst="roundRect">
            <a:avLst>
              <a:gd name="adj" fmla="val 16667"/>
            </a:avLst>
          </a:prstGeom>
          <a:solidFill>
            <a:srgbClr val="26b7bc"/>
          </a:solidFill>
          <a:ln w="28575">
            <a:solidFill>
              <a:srgbClr val="26b7b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1800" strike="noStrike" u="none">
                <a:solidFill>
                  <a:schemeClr val="lt1"/>
                </a:solidFill>
                <a:effectLst/>
                <a:uFillTx/>
                <a:latin typeface="PT Astra Serif"/>
                <a:ea typeface="PT Astra Serif"/>
              </a:rPr>
              <a:t>Контактные данные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Заголовок 1"/>
          <p:cNvSpPr/>
          <p:nvPr/>
        </p:nvSpPr>
        <p:spPr>
          <a:xfrm>
            <a:off x="4271040" y="5734080"/>
            <a:ext cx="7117200" cy="64008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26b7b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Федина Яна Львовна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+7 4872 57-18-33 (доб. 206), почта: onbptm@tularlic.ru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67" name="Группа 31"/>
          <p:cNvGrpSpPr/>
          <p:nvPr/>
        </p:nvGrpSpPr>
        <p:grpSpPr>
          <a:xfrm>
            <a:off x="799920" y="3286080"/>
            <a:ext cx="10617840" cy="169200"/>
            <a:chOff x="799920" y="3286080"/>
            <a:chExt cx="10617840" cy="169200"/>
          </a:xfrm>
        </p:grpSpPr>
        <p:sp>
          <p:nvSpPr>
            <p:cNvPr id="68" name="Прямоугольник 25"/>
            <p:cNvSpPr/>
            <p:nvPr/>
          </p:nvSpPr>
          <p:spPr>
            <a:xfrm>
              <a:off x="799920" y="3286080"/>
              <a:ext cx="2178000" cy="169200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9" name="Прямоугольник 26"/>
            <p:cNvSpPr/>
            <p:nvPr/>
          </p:nvSpPr>
          <p:spPr>
            <a:xfrm>
              <a:off x="3061080" y="3286080"/>
              <a:ext cx="2923920" cy="169200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0" name="Прямоугольник 27"/>
            <p:cNvSpPr/>
            <p:nvPr/>
          </p:nvSpPr>
          <p:spPr>
            <a:xfrm>
              <a:off x="6067800" y="3286080"/>
              <a:ext cx="1445760" cy="169200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1" name="Прямоугольник 28"/>
            <p:cNvSpPr/>
            <p:nvPr/>
          </p:nvSpPr>
          <p:spPr>
            <a:xfrm>
              <a:off x="7596360" y="3286080"/>
              <a:ext cx="1043280" cy="169200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2" name="Прямоугольник 29"/>
            <p:cNvSpPr/>
            <p:nvPr/>
          </p:nvSpPr>
          <p:spPr>
            <a:xfrm>
              <a:off x="8722440" y="3286080"/>
              <a:ext cx="1666800" cy="169200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3" name="Прямоугольник 30"/>
            <p:cNvSpPr/>
            <p:nvPr/>
          </p:nvSpPr>
          <p:spPr>
            <a:xfrm>
              <a:off x="10472040" y="3286080"/>
              <a:ext cx="945720" cy="169200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74" name="Рисунок 3" descr=""/>
          <p:cNvPicPr/>
          <p:nvPr/>
        </p:nvPicPr>
        <p:blipFill>
          <a:blip r:embed="rId1"/>
          <a:stretch/>
        </p:blipFill>
        <p:spPr>
          <a:xfrm>
            <a:off x="799920" y="234360"/>
            <a:ext cx="730800" cy="99900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5" name="Группа 42"/>
          <p:cNvGrpSpPr/>
          <p:nvPr/>
        </p:nvGrpSpPr>
        <p:grpSpPr>
          <a:xfrm>
            <a:off x="799920" y="1554840"/>
            <a:ext cx="10617840" cy="593280"/>
            <a:chOff x="799920" y="1554840"/>
            <a:chExt cx="10617840" cy="593280"/>
          </a:xfrm>
        </p:grpSpPr>
        <p:sp>
          <p:nvSpPr>
            <p:cNvPr id="76" name="Прямоугольник 43"/>
            <p:cNvSpPr/>
            <p:nvPr/>
          </p:nvSpPr>
          <p:spPr>
            <a:xfrm>
              <a:off x="799920" y="1554840"/>
              <a:ext cx="2178000" cy="593280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7" name="Прямоугольник 44"/>
            <p:cNvSpPr/>
            <p:nvPr/>
          </p:nvSpPr>
          <p:spPr>
            <a:xfrm>
              <a:off x="3061080" y="1554840"/>
              <a:ext cx="2923920" cy="593280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8" name="Прямоугольник 45"/>
            <p:cNvSpPr/>
            <p:nvPr/>
          </p:nvSpPr>
          <p:spPr>
            <a:xfrm>
              <a:off x="6067800" y="1554840"/>
              <a:ext cx="1445760" cy="593280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9" name="Прямоугольник 46"/>
            <p:cNvSpPr/>
            <p:nvPr/>
          </p:nvSpPr>
          <p:spPr>
            <a:xfrm>
              <a:off x="7596360" y="1554840"/>
              <a:ext cx="1043280" cy="593280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0" name="Прямоугольник 47"/>
            <p:cNvSpPr/>
            <p:nvPr/>
          </p:nvSpPr>
          <p:spPr>
            <a:xfrm>
              <a:off x="8722440" y="1554840"/>
              <a:ext cx="1666800" cy="593280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1" name="Прямоугольник 48"/>
            <p:cNvSpPr/>
            <p:nvPr/>
          </p:nvSpPr>
          <p:spPr>
            <a:xfrm>
              <a:off x="10472040" y="1554840"/>
              <a:ext cx="945720" cy="593280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82" name="Picture 2" descr="Picture background"/>
          <p:cNvPicPr/>
          <p:nvPr/>
        </p:nvPicPr>
        <p:blipFill>
          <a:blip r:embed="rId2"/>
          <a:stretch/>
        </p:blipFill>
        <p:spPr>
          <a:xfrm>
            <a:off x="8889840" y="361080"/>
            <a:ext cx="2686320" cy="8953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83" name="Группа 64"/>
          <p:cNvGrpSpPr/>
          <p:nvPr/>
        </p:nvGrpSpPr>
        <p:grpSpPr>
          <a:xfrm>
            <a:off x="810360" y="6551640"/>
            <a:ext cx="10577880" cy="306000"/>
            <a:chOff x="810360" y="6551640"/>
            <a:chExt cx="10577880" cy="306000"/>
          </a:xfrm>
        </p:grpSpPr>
        <p:sp>
          <p:nvSpPr>
            <p:cNvPr id="84" name="Прямоугольник 65"/>
            <p:cNvSpPr/>
            <p:nvPr/>
          </p:nvSpPr>
          <p:spPr>
            <a:xfrm>
              <a:off x="810360" y="6682320"/>
              <a:ext cx="2169720" cy="175320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5" name="Прямоугольник 66"/>
            <p:cNvSpPr/>
            <p:nvPr/>
          </p:nvSpPr>
          <p:spPr>
            <a:xfrm>
              <a:off x="3062880" y="6551640"/>
              <a:ext cx="2912760" cy="306000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6" name="Прямоугольник 67"/>
            <p:cNvSpPr/>
            <p:nvPr/>
          </p:nvSpPr>
          <p:spPr>
            <a:xfrm>
              <a:off x="6058440" y="6682320"/>
              <a:ext cx="1440000" cy="175320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7" name="Прямоугольник 68"/>
            <p:cNvSpPr/>
            <p:nvPr/>
          </p:nvSpPr>
          <p:spPr>
            <a:xfrm>
              <a:off x="7580880" y="6682320"/>
              <a:ext cx="1039320" cy="175320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8" name="Прямоугольник 69"/>
            <p:cNvSpPr/>
            <p:nvPr/>
          </p:nvSpPr>
          <p:spPr>
            <a:xfrm>
              <a:off x="8703000" y="6682320"/>
              <a:ext cx="1660680" cy="175320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9" name="Прямоугольник 70"/>
            <p:cNvSpPr/>
            <p:nvPr/>
          </p:nvSpPr>
          <p:spPr>
            <a:xfrm>
              <a:off x="10446120" y="6682320"/>
              <a:ext cx="942120" cy="175320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722880" y="260280"/>
            <a:ext cx="3486240" cy="433080"/>
          </a:xfrm>
          <a:prstGeom prst="rect">
            <a:avLst/>
          </a:prstGeom>
          <a:noFill/>
          <a:ln w="3816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2800" strike="noStrike" u="none">
                <a:solidFill>
                  <a:srgbClr val="3d3d3b"/>
                </a:solidFill>
                <a:effectLst/>
                <a:uFillTx/>
                <a:latin typeface="PT Astra Serif"/>
                <a:ea typeface="PT Astra Serif"/>
              </a:rPr>
              <a:t>Описание проекта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91" name="Picture 2" descr="Picture background"/>
          <p:cNvPicPr/>
          <p:nvPr/>
        </p:nvPicPr>
        <p:blipFill>
          <a:blip r:embed="rId1"/>
          <a:stretch/>
        </p:blipFill>
        <p:spPr>
          <a:xfrm>
            <a:off x="8889840" y="361080"/>
            <a:ext cx="268632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" name="Заголовок 1"/>
          <p:cNvSpPr/>
          <p:nvPr/>
        </p:nvSpPr>
        <p:spPr>
          <a:xfrm>
            <a:off x="810360" y="1948680"/>
            <a:ext cx="4480560" cy="986400"/>
          </a:xfrm>
          <a:prstGeom prst="roundRect">
            <a:avLst>
              <a:gd name="adj" fmla="val 9983"/>
            </a:avLst>
          </a:prstGeom>
          <a:noFill/>
          <a:ln w="19050">
            <a:solidFill>
              <a:srgbClr val="00965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научиться ориентироваться в мире финансов и принимать обоснованные решения по использованию финансовых продуктов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93" name="Группа 40"/>
          <p:cNvGrpSpPr/>
          <p:nvPr/>
        </p:nvGrpSpPr>
        <p:grpSpPr>
          <a:xfrm>
            <a:off x="-3448080" y="1849680"/>
            <a:ext cx="3159720" cy="591840"/>
            <a:chOff x="-3448080" y="1849680"/>
            <a:chExt cx="3159720" cy="591840"/>
          </a:xfrm>
        </p:grpSpPr>
        <p:sp>
          <p:nvSpPr>
            <p:cNvPr id="94" name="Прямоугольник 41"/>
            <p:cNvSpPr/>
            <p:nvPr/>
          </p:nvSpPr>
          <p:spPr>
            <a:xfrm>
              <a:off x="-3448080" y="1849680"/>
              <a:ext cx="648000" cy="591840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5" name="Прямоугольник 49"/>
            <p:cNvSpPr/>
            <p:nvPr/>
          </p:nvSpPr>
          <p:spPr>
            <a:xfrm>
              <a:off x="-2775240" y="1849680"/>
              <a:ext cx="869760" cy="591840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6" name="Прямоугольник 50"/>
            <p:cNvSpPr/>
            <p:nvPr/>
          </p:nvSpPr>
          <p:spPr>
            <a:xfrm>
              <a:off x="-1880280" y="1849680"/>
              <a:ext cx="429840" cy="591840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7" name="Прямоугольник 51"/>
            <p:cNvSpPr/>
            <p:nvPr/>
          </p:nvSpPr>
          <p:spPr>
            <a:xfrm>
              <a:off x="-1425600" y="1849680"/>
              <a:ext cx="310320" cy="591840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8" name="Прямоугольник 52"/>
            <p:cNvSpPr/>
            <p:nvPr/>
          </p:nvSpPr>
          <p:spPr>
            <a:xfrm>
              <a:off x="-1090080" y="1849680"/>
              <a:ext cx="495720" cy="591840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9" name="Прямоугольник 53"/>
            <p:cNvSpPr/>
            <p:nvPr/>
          </p:nvSpPr>
          <p:spPr>
            <a:xfrm>
              <a:off x="-569520" y="1849680"/>
              <a:ext cx="281160" cy="591840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00" name="Заголовок 1"/>
          <p:cNvSpPr/>
          <p:nvPr/>
        </p:nvSpPr>
        <p:spPr>
          <a:xfrm>
            <a:off x="810360" y="1403640"/>
            <a:ext cx="2252160" cy="439200"/>
          </a:xfrm>
          <a:prstGeom prst="roundRect">
            <a:avLst>
              <a:gd name="adj" fmla="val 16667"/>
            </a:avLst>
          </a:prstGeom>
          <a:solidFill>
            <a:srgbClr val="009657"/>
          </a:solidFill>
          <a:ln w="28575">
            <a:solidFill>
              <a:srgbClr val="00965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2000" strike="noStrike" u="none">
                <a:solidFill>
                  <a:schemeClr val="lt1"/>
                </a:solidFill>
                <a:effectLst/>
                <a:uFillTx/>
                <a:latin typeface="PT Astra Serif"/>
                <a:ea typeface="PT Astra Serif"/>
              </a:rPr>
              <a:t>Цели</a:t>
            </a:r>
            <a:endParaRPr b="0" lang="ru-R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Заголовок 1"/>
          <p:cNvSpPr/>
          <p:nvPr/>
        </p:nvSpPr>
        <p:spPr>
          <a:xfrm>
            <a:off x="803160" y="705960"/>
            <a:ext cx="6811920" cy="5436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b8bdc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914400">
              <a:lnSpc>
                <a:spcPct val="90000"/>
              </a:lnSpc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Проект реализуется в формате клубных информационно - просветительских занятий «Школы финансовой грамотности»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02" name="Группа 76"/>
          <p:cNvGrpSpPr/>
          <p:nvPr/>
        </p:nvGrpSpPr>
        <p:grpSpPr>
          <a:xfrm>
            <a:off x="810360" y="6514200"/>
            <a:ext cx="10577880" cy="343440"/>
            <a:chOff x="810360" y="6514200"/>
            <a:chExt cx="10577880" cy="343440"/>
          </a:xfrm>
        </p:grpSpPr>
        <p:sp>
          <p:nvSpPr>
            <p:cNvPr id="103" name="Прямоугольник 77"/>
            <p:cNvSpPr/>
            <p:nvPr/>
          </p:nvSpPr>
          <p:spPr>
            <a:xfrm>
              <a:off x="810360" y="6682320"/>
              <a:ext cx="2169720" cy="175320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4" name="Прямоугольник 78"/>
            <p:cNvSpPr/>
            <p:nvPr/>
          </p:nvSpPr>
          <p:spPr>
            <a:xfrm>
              <a:off x="3062880" y="6682320"/>
              <a:ext cx="2912760" cy="175320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5" name="Прямоугольник 79"/>
            <p:cNvSpPr/>
            <p:nvPr/>
          </p:nvSpPr>
          <p:spPr>
            <a:xfrm>
              <a:off x="6058440" y="6514200"/>
              <a:ext cx="1440000" cy="343440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6" name="Прямоугольник 80"/>
            <p:cNvSpPr/>
            <p:nvPr/>
          </p:nvSpPr>
          <p:spPr>
            <a:xfrm>
              <a:off x="7580880" y="6682320"/>
              <a:ext cx="1039320" cy="175320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7" name="Прямоугольник 81"/>
            <p:cNvSpPr/>
            <p:nvPr/>
          </p:nvSpPr>
          <p:spPr>
            <a:xfrm>
              <a:off x="8703000" y="6682320"/>
              <a:ext cx="1660680" cy="175320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8" name="Прямоугольник 82"/>
            <p:cNvSpPr/>
            <p:nvPr/>
          </p:nvSpPr>
          <p:spPr>
            <a:xfrm>
              <a:off x="10446120" y="6682320"/>
              <a:ext cx="942120" cy="175320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09" name="Заголовок 1"/>
          <p:cNvSpPr/>
          <p:nvPr/>
        </p:nvSpPr>
        <p:spPr>
          <a:xfrm>
            <a:off x="810360" y="3055320"/>
            <a:ext cx="4480560" cy="478800"/>
          </a:xfrm>
          <a:prstGeom prst="roundRect">
            <a:avLst>
              <a:gd name="adj" fmla="val 9983"/>
            </a:avLst>
          </a:prstGeom>
          <a:noFill/>
          <a:ln w="19050">
            <a:solidFill>
              <a:srgbClr val="00965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анализировать финансовую информацию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Заголовок 1"/>
          <p:cNvSpPr/>
          <p:nvPr/>
        </p:nvSpPr>
        <p:spPr>
          <a:xfrm>
            <a:off x="818280" y="4544640"/>
            <a:ext cx="4480560" cy="529200"/>
          </a:xfrm>
          <a:prstGeom prst="roundRect">
            <a:avLst>
              <a:gd name="adj" fmla="val 9983"/>
            </a:avLst>
          </a:prstGeom>
          <a:noFill/>
          <a:ln w="19050">
            <a:solidFill>
              <a:srgbClr val="00965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избегать распространённых ошибок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Заголовок 1"/>
          <p:cNvSpPr/>
          <p:nvPr/>
        </p:nvSpPr>
        <p:spPr>
          <a:xfrm>
            <a:off x="818280" y="3629520"/>
            <a:ext cx="4472640" cy="820080"/>
          </a:xfrm>
          <a:prstGeom prst="roundRect">
            <a:avLst>
              <a:gd name="adj" fmla="val 9983"/>
            </a:avLst>
          </a:prstGeom>
          <a:noFill/>
          <a:ln w="19050">
            <a:solidFill>
              <a:srgbClr val="00965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сформировать главный принцип финансового поведения - культуры финансовой безопасности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Заголовок 1"/>
          <p:cNvSpPr/>
          <p:nvPr/>
        </p:nvSpPr>
        <p:spPr>
          <a:xfrm>
            <a:off x="5596200" y="3629520"/>
            <a:ext cx="3074040" cy="504720"/>
          </a:xfrm>
          <a:prstGeom prst="roundRect">
            <a:avLst>
              <a:gd name="adj" fmla="val 16667"/>
            </a:avLst>
          </a:prstGeom>
          <a:solidFill>
            <a:srgbClr val="e61859"/>
          </a:solidFill>
          <a:ln w="28575">
            <a:solidFill>
              <a:srgbClr val="e618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2000" strike="noStrike" u="none">
                <a:solidFill>
                  <a:schemeClr val="lt1"/>
                </a:solidFill>
                <a:effectLst/>
                <a:uFillTx/>
                <a:latin typeface="PT Astra Serif"/>
                <a:ea typeface="PT Astra Serif"/>
              </a:rPr>
              <a:t>Аудитория</a:t>
            </a:r>
            <a:endParaRPr b="0" lang="ru-R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Заголовок 1"/>
          <p:cNvSpPr/>
          <p:nvPr/>
        </p:nvSpPr>
        <p:spPr>
          <a:xfrm>
            <a:off x="5596200" y="4229280"/>
            <a:ext cx="5797080" cy="840600"/>
          </a:xfrm>
          <a:prstGeom prst="roundRect">
            <a:avLst>
              <a:gd name="adj" fmla="val 8177"/>
            </a:avLst>
          </a:prstGeom>
          <a:noFill/>
          <a:ln w="19050">
            <a:solidFill>
              <a:srgbClr val="e618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Курс рассчитан на слушателей разного возраста и разного уровня экономических знаний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Заголовок 1"/>
          <p:cNvSpPr/>
          <p:nvPr/>
        </p:nvSpPr>
        <p:spPr>
          <a:xfrm>
            <a:off x="5596200" y="1944720"/>
            <a:ext cx="5797080" cy="1589760"/>
          </a:xfrm>
          <a:prstGeom prst="roundRect">
            <a:avLst>
              <a:gd name="adj" fmla="val 6831"/>
            </a:avLst>
          </a:prstGeom>
          <a:noFill/>
          <a:ln w="19050">
            <a:solidFill>
              <a:srgbClr val="f07d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Сформирована в соответствии с рекомендациями Банка России в рамках программы «Финансовый навигатор»: личный финансовый план, финансовые услуги, финансовое мошенничество, права и обязанности получателей финансовых услуг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Заголовок 1"/>
          <p:cNvSpPr/>
          <p:nvPr/>
        </p:nvSpPr>
        <p:spPr>
          <a:xfrm>
            <a:off x="5596200" y="1410120"/>
            <a:ext cx="3074040" cy="439200"/>
          </a:xfrm>
          <a:prstGeom prst="roundRect">
            <a:avLst>
              <a:gd name="adj" fmla="val 16667"/>
            </a:avLst>
          </a:prstGeom>
          <a:solidFill>
            <a:srgbClr val="f07d00"/>
          </a:solidFill>
          <a:ln w="28575">
            <a:solidFill>
              <a:srgbClr val="f07d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2000" strike="noStrike" u="none">
                <a:solidFill>
                  <a:schemeClr val="lt1"/>
                </a:solidFill>
                <a:effectLst/>
                <a:uFillTx/>
                <a:latin typeface="PT Astra Serif"/>
              </a:rPr>
              <a:t>Тематика занятий </a:t>
            </a:r>
            <a:endParaRPr b="0" lang="ru-R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Заголовок 1"/>
          <p:cNvSpPr/>
          <p:nvPr/>
        </p:nvSpPr>
        <p:spPr>
          <a:xfrm>
            <a:off x="2664720" y="5258880"/>
            <a:ext cx="4601880" cy="1048680"/>
          </a:xfrm>
          <a:prstGeom prst="roundRect">
            <a:avLst>
              <a:gd name="adj" fmla="val 9479"/>
            </a:avLst>
          </a:prstGeom>
          <a:noFill/>
          <a:ln w="19050">
            <a:solidFill>
              <a:srgbClr val="26b7b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27864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На занятиях используются презентационные материалам, реальные кейсы финансовых ситуаций,  материалы тестового характера.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Заголовок 1"/>
          <p:cNvSpPr/>
          <p:nvPr/>
        </p:nvSpPr>
        <p:spPr>
          <a:xfrm>
            <a:off x="803160" y="5259240"/>
            <a:ext cx="1720080" cy="1078920"/>
          </a:xfrm>
          <a:prstGeom prst="roundRect">
            <a:avLst>
              <a:gd name="adj" fmla="val 7889"/>
            </a:avLst>
          </a:prstGeom>
          <a:solidFill>
            <a:srgbClr val="26b7bc"/>
          </a:solidFill>
          <a:ln w="28575">
            <a:solidFill>
              <a:srgbClr val="26b7b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2000" strike="noStrike" u="none">
                <a:solidFill>
                  <a:schemeClr val="lt1"/>
                </a:solidFill>
                <a:effectLst/>
                <a:uFillTx/>
                <a:latin typeface="PT Astra Serif"/>
                <a:ea typeface="PT Astra Serif"/>
              </a:rPr>
              <a:t>Программа и эксперты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Заголовок 1"/>
          <p:cNvSpPr/>
          <p:nvPr/>
        </p:nvSpPr>
        <p:spPr>
          <a:xfrm>
            <a:off x="7408080" y="5258880"/>
            <a:ext cx="3980160" cy="1048680"/>
          </a:xfrm>
          <a:prstGeom prst="roundRect">
            <a:avLst>
              <a:gd name="adj" fmla="val 9479"/>
            </a:avLst>
          </a:prstGeom>
          <a:noFill/>
          <a:ln w="19050">
            <a:solidFill>
              <a:srgbClr val="26b7b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27864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Курс проводят сотрудники библиотеки и специалисты Отделения Тула ГУ Банка России по ЦФО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Прямоугольник: скругленные углы 2"/>
          <p:cNvSpPr/>
          <p:nvPr/>
        </p:nvSpPr>
        <p:spPr>
          <a:xfrm>
            <a:off x="803160" y="2145240"/>
            <a:ext cx="3020760" cy="1645920"/>
          </a:xfrm>
          <a:prstGeom prst="roundRect">
            <a:avLst>
              <a:gd name="adj" fmla="val 6855"/>
            </a:avLst>
          </a:prstGeom>
          <a:solidFill>
            <a:srgbClr val="f07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803160" y="267480"/>
            <a:ext cx="4665240" cy="433080"/>
          </a:xfrm>
          <a:prstGeom prst="rect">
            <a:avLst/>
          </a:prstGeom>
          <a:noFill/>
          <a:ln w="3816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</a:pPr>
            <a:r>
              <a:rPr b="1" lang="ru-RU" sz="2800" strike="noStrike" u="none">
                <a:solidFill>
                  <a:srgbClr val="3d3d3b"/>
                </a:solidFill>
                <a:effectLst/>
                <a:uFillTx/>
                <a:latin typeface="PT Astra Serif"/>
                <a:ea typeface="PT Astra Serif"/>
              </a:rPr>
              <a:t>Достигнутые результаты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121" name="Picture 2" descr="Picture background"/>
          <p:cNvPicPr/>
          <p:nvPr/>
        </p:nvPicPr>
        <p:blipFill>
          <a:blip r:embed="rId1"/>
          <a:stretch/>
        </p:blipFill>
        <p:spPr>
          <a:xfrm>
            <a:off x="8889840" y="361080"/>
            <a:ext cx="268632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" name="Заголовок 1"/>
          <p:cNvSpPr/>
          <p:nvPr/>
        </p:nvSpPr>
        <p:spPr>
          <a:xfrm>
            <a:off x="938160" y="2990520"/>
            <a:ext cx="2878560" cy="591840"/>
          </a:xfrm>
          <a:prstGeom prst="roundRect">
            <a:avLst>
              <a:gd name="adj" fmla="val 9983"/>
            </a:avLst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chemeClr val="lt1"/>
                </a:solidFill>
                <a:effectLst/>
                <a:uFillTx/>
                <a:latin typeface="Montserrat Medium"/>
                <a:ea typeface="PT Astra Serif"/>
              </a:rPr>
              <a:t>Мероприятий для взрослого населения и студентов в 2025 году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Заголовок 1"/>
          <p:cNvSpPr/>
          <p:nvPr/>
        </p:nvSpPr>
        <p:spPr>
          <a:xfrm>
            <a:off x="938160" y="2145240"/>
            <a:ext cx="2870640" cy="1031040"/>
          </a:xfrm>
          <a:prstGeom prst="rect">
            <a:avLst/>
          </a:prstGeom>
          <a:noFill/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914400">
              <a:lnSpc>
                <a:spcPct val="90000"/>
              </a:lnSpc>
            </a:pPr>
            <a:r>
              <a:rPr b="1" lang="ru-RU" sz="6600" strike="noStrike" u="none">
                <a:solidFill>
                  <a:schemeClr val="lt1"/>
                </a:solidFill>
                <a:effectLst/>
                <a:uFillTx/>
                <a:latin typeface="Montserrat SemiBold"/>
                <a:ea typeface="PT Astra Serif"/>
              </a:rPr>
              <a:t>36</a:t>
            </a:r>
            <a:endParaRPr b="0" lang="ru-RU" sz="6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24" name="Группа 69"/>
          <p:cNvGrpSpPr/>
          <p:nvPr/>
        </p:nvGrpSpPr>
        <p:grpSpPr>
          <a:xfrm>
            <a:off x="810360" y="6529680"/>
            <a:ext cx="10577880" cy="327960"/>
            <a:chOff x="810360" y="6529680"/>
            <a:chExt cx="10577880" cy="327960"/>
          </a:xfrm>
        </p:grpSpPr>
        <p:sp>
          <p:nvSpPr>
            <p:cNvPr id="125" name="Прямоугольник 70"/>
            <p:cNvSpPr/>
            <p:nvPr/>
          </p:nvSpPr>
          <p:spPr>
            <a:xfrm>
              <a:off x="810360" y="6682320"/>
              <a:ext cx="2169720" cy="175320"/>
            </a:xfrm>
            <a:prstGeom prst="rect">
              <a:avLst/>
            </a:prstGeom>
            <a:solidFill>
              <a:srgbClr val="b8b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6" name="Прямоугольник 71"/>
            <p:cNvSpPr/>
            <p:nvPr/>
          </p:nvSpPr>
          <p:spPr>
            <a:xfrm>
              <a:off x="3062880" y="6682320"/>
              <a:ext cx="2912760" cy="175320"/>
            </a:xfrm>
            <a:prstGeom prst="rect">
              <a:avLst/>
            </a:prstGeom>
            <a:solidFill>
              <a:srgbClr val="0096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7" name="Прямоугольник 72"/>
            <p:cNvSpPr/>
            <p:nvPr/>
          </p:nvSpPr>
          <p:spPr>
            <a:xfrm>
              <a:off x="6058440" y="6682320"/>
              <a:ext cx="1440000" cy="175320"/>
            </a:xfrm>
            <a:prstGeom prst="rect">
              <a:avLst/>
            </a:prstGeom>
            <a:solidFill>
              <a:srgbClr val="f07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8" name="Прямоугольник 73"/>
            <p:cNvSpPr/>
            <p:nvPr/>
          </p:nvSpPr>
          <p:spPr>
            <a:xfrm>
              <a:off x="7580880" y="6529680"/>
              <a:ext cx="1039320" cy="327960"/>
            </a:xfrm>
            <a:prstGeom prst="rect">
              <a:avLst/>
            </a:prstGeom>
            <a:solidFill>
              <a:srgbClr val="e61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9" name="Прямоугольник 74"/>
            <p:cNvSpPr/>
            <p:nvPr/>
          </p:nvSpPr>
          <p:spPr>
            <a:xfrm>
              <a:off x="8703000" y="6682320"/>
              <a:ext cx="1660680" cy="175320"/>
            </a:xfrm>
            <a:prstGeom prst="rect">
              <a:avLst/>
            </a:prstGeom>
            <a:solidFill>
              <a:srgbClr val="015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0" name="Прямоугольник 75"/>
            <p:cNvSpPr/>
            <p:nvPr/>
          </p:nvSpPr>
          <p:spPr>
            <a:xfrm>
              <a:off x="10446120" y="6682320"/>
              <a:ext cx="942120" cy="175320"/>
            </a:xfrm>
            <a:prstGeom prst="rect">
              <a:avLst/>
            </a:prstGeom>
            <a:solidFill>
              <a:srgbClr val="26b7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ru-RU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31" name="Прямоугольник: скругленные углы 44"/>
          <p:cNvSpPr/>
          <p:nvPr/>
        </p:nvSpPr>
        <p:spPr>
          <a:xfrm>
            <a:off x="796320" y="785520"/>
            <a:ext cx="6033960" cy="1257120"/>
          </a:xfrm>
          <a:prstGeom prst="roundRect">
            <a:avLst>
              <a:gd name="adj" fmla="val 6855"/>
            </a:avLst>
          </a:prstGeom>
          <a:solidFill>
            <a:srgbClr val="009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2" name="Заголовок 1"/>
          <p:cNvSpPr/>
          <p:nvPr/>
        </p:nvSpPr>
        <p:spPr>
          <a:xfrm>
            <a:off x="2980800" y="785520"/>
            <a:ext cx="3849840" cy="1257120"/>
          </a:xfrm>
          <a:prstGeom prst="roundRect">
            <a:avLst>
              <a:gd name="adj" fmla="val 9983"/>
            </a:avLst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ffffff"/>
                </a:solidFill>
                <a:effectLst/>
                <a:uFillTx/>
                <a:latin typeface="Montserrat Medium"/>
                <a:ea typeface="Tahoma"/>
              </a:rPr>
              <a:t>Человек из СПО Тульской области</a:t>
            </a:r>
            <a:r>
              <a:rPr b="0" lang="en-US" sz="1400" strike="noStrike" u="none">
                <a:solidFill>
                  <a:srgbClr val="ffffff"/>
                </a:solidFill>
                <a:effectLst/>
                <a:uFillTx/>
                <a:latin typeface="Montserrat Medium"/>
                <a:ea typeface="Tahoma"/>
              </a:rPr>
              <a:t> </a:t>
            </a:r>
            <a:r>
              <a:rPr b="0" lang="ru-RU" sz="1400" strike="noStrike" u="none">
                <a:solidFill>
                  <a:srgbClr val="ffffff"/>
                </a:solidFill>
                <a:effectLst/>
                <a:uFillTx/>
                <a:latin typeface="Montserrat Medium"/>
                <a:ea typeface="Tahoma"/>
              </a:rPr>
              <a:t>приняли участие в онлайн тестировании на тему: «Стратегии и привычки для финансовой устойчивости»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Заголовок 1"/>
          <p:cNvSpPr/>
          <p:nvPr/>
        </p:nvSpPr>
        <p:spPr>
          <a:xfrm>
            <a:off x="931320" y="785520"/>
            <a:ext cx="2049120" cy="1257120"/>
          </a:xfrm>
          <a:prstGeom prst="rect">
            <a:avLst/>
          </a:prstGeom>
          <a:noFill/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6000" strike="noStrike" u="none">
                <a:solidFill>
                  <a:schemeClr val="lt1"/>
                </a:solidFill>
                <a:effectLst/>
                <a:uFillTx/>
                <a:latin typeface="Montserrat SemiBold"/>
                <a:ea typeface="PT Astra Serif"/>
              </a:rPr>
              <a:t>1500</a:t>
            </a:r>
            <a:endParaRPr b="0" lang="ru-RU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Заголовок 1"/>
          <p:cNvSpPr/>
          <p:nvPr/>
        </p:nvSpPr>
        <p:spPr>
          <a:xfrm>
            <a:off x="7018560" y="2156040"/>
            <a:ext cx="4369680" cy="1707840"/>
          </a:xfrm>
          <a:prstGeom prst="roundRect">
            <a:avLst>
              <a:gd name="adj" fmla="val 11998"/>
            </a:avLst>
          </a:prstGeom>
          <a:noFill/>
          <a:ln w="19050">
            <a:solidFill>
              <a:srgbClr val="26b7b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just"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rgbClr val="3d3d3b"/>
                </a:solidFill>
                <a:effectLst/>
                <a:uFillTx/>
                <a:latin typeface="Montserrat Medium"/>
                <a:ea typeface="PT Astra Serif"/>
              </a:rPr>
              <a:t>Возможно расширения данной практики на территории региона для иных социальных групп населения с использование ресурсов регионального библиотечно - информационного   комплекса (395 библиотек)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Заголовок 1"/>
          <p:cNvSpPr/>
          <p:nvPr/>
        </p:nvSpPr>
        <p:spPr>
          <a:xfrm>
            <a:off x="7018560" y="1256760"/>
            <a:ext cx="4369680" cy="785880"/>
          </a:xfrm>
          <a:prstGeom prst="roundRect">
            <a:avLst>
              <a:gd name="adj" fmla="val 16667"/>
            </a:avLst>
          </a:prstGeom>
          <a:solidFill>
            <a:srgbClr val="26b7bc"/>
          </a:solidFill>
          <a:ln w="28575">
            <a:solidFill>
              <a:srgbClr val="26b7b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b="1" lang="ru-RU" sz="2000" strike="noStrike" u="none">
                <a:solidFill>
                  <a:schemeClr val="lt1"/>
                </a:solidFill>
                <a:effectLst/>
                <a:uFillTx/>
                <a:latin typeface="PT Astra Serif"/>
                <a:ea typeface="PT Astra Serif"/>
              </a:rPr>
              <a:t>Возможности и инструменты для тиражирования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Рисунок 27"/>
          <p:cNvSpPr/>
          <p:nvPr/>
        </p:nvSpPr>
        <p:spPr>
          <a:xfrm>
            <a:off x="9314280" y="3965760"/>
            <a:ext cx="2073960" cy="2439000"/>
          </a:xfrm>
          <a:prstGeom prst="roundRect">
            <a:avLst>
              <a:gd name="adj" fmla="val 8594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Рисунок 28"/>
          <p:cNvSpPr/>
          <p:nvPr/>
        </p:nvSpPr>
        <p:spPr>
          <a:xfrm>
            <a:off x="7012440" y="3977280"/>
            <a:ext cx="2073960" cy="2439000"/>
          </a:xfrm>
          <a:prstGeom prst="roundRect">
            <a:avLst>
              <a:gd name="adj" fmla="val 8594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Заголовок 1"/>
          <p:cNvSpPr/>
          <p:nvPr/>
        </p:nvSpPr>
        <p:spPr>
          <a:xfrm>
            <a:off x="810360" y="5458680"/>
            <a:ext cx="5973840" cy="957600"/>
          </a:xfrm>
          <a:prstGeom prst="roundRect">
            <a:avLst>
              <a:gd name="adj" fmla="val 9983"/>
            </a:avLst>
          </a:prstGeom>
          <a:solidFill>
            <a:srgbClr val="3d3d3b"/>
          </a:solidFill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chemeClr val="lt1"/>
                </a:solidFill>
                <a:effectLst/>
                <a:uFillTx/>
                <a:latin typeface="Montserrat Medium"/>
                <a:ea typeface="Tahoma"/>
              </a:rPr>
              <a:t>На основе информационных буклетов Банка России и распространённых жизненных ситуаций </a:t>
            </a:r>
            <a:r>
              <a:rPr b="0" lang="ru-RU" sz="1400" strike="noStrike" u="none">
                <a:solidFill>
                  <a:schemeClr val="lt1"/>
                </a:solidFill>
                <a:effectLst/>
                <a:uFillTx/>
                <a:latin typeface="Montserrat SemiBold"/>
                <a:ea typeface="Tahoma"/>
              </a:rPr>
              <a:t>разработаны тематические онлайн тесты на платформе Яндекс.Форма. </a:t>
            </a:r>
            <a:endParaRPr b="0" lang="ru-RU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Прямоугольник: скругленные углы 30"/>
          <p:cNvSpPr/>
          <p:nvPr/>
        </p:nvSpPr>
        <p:spPr>
          <a:xfrm>
            <a:off x="4029840" y="2139840"/>
            <a:ext cx="2767680" cy="1645920"/>
          </a:xfrm>
          <a:prstGeom prst="roundRect">
            <a:avLst>
              <a:gd name="adj" fmla="val 6855"/>
            </a:avLst>
          </a:prstGeom>
          <a:solidFill>
            <a:srgbClr val="e61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0" name="Заголовок 1"/>
          <p:cNvSpPr/>
          <p:nvPr/>
        </p:nvSpPr>
        <p:spPr>
          <a:xfrm>
            <a:off x="4164480" y="2985120"/>
            <a:ext cx="2648160" cy="591840"/>
          </a:xfrm>
          <a:prstGeom prst="roundRect">
            <a:avLst>
              <a:gd name="adj" fmla="val 9983"/>
            </a:avLst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0" lang="ru-RU" sz="1400" strike="noStrike" u="none">
                <a:solidFill>
                  <a:schemeClr val="lt1"/>
                </a:solidFill>
                <a:effectLst/>
                <a:uFillTx/>
                <a:latin typeface="Montserrat Medium"/>
                <a:ea typeface="PT Astra Serif"/>
              </a:rPr>
              <a:t>Человек посетили мероприятия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Заголовок 1"/>
          <p:cNvSpPr/>
          <p:nvPr/>
        </p:nvSpPr>
        <p:spPr>
          <a:xfrm>
            <a:off x="4157280" y="2139840"/>
            <a:ext cx="2486880" cy="1031040"/>
          </a:xfrm>
          <a:prstGeom prst="rect">
            <a:avLst/>
          </a:prstGeom>
          <a:noFill/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914400">
              <a:lnSpc>
                <a:spcPct val="90000"/>
              </a:lnSpc>
            </a:pPr>
            <a:r>
              <a:rPr b="1" lang="ru-RU" sz="6600" strike="noStrike" u="none">
                <a:solidFill>
                  <a:schemeClr val="lt1"/>
                </a:solidFill>
                <a:effectLst/>
                <a:uFillTx/>
                <a:latin typeface="Montserrat SemiBold"/>
                <a:ea typeface="PT Astra Serif"/>
              </a:rPr>
              <a:t>1000</a:t>
            </a:r>
            <a:endParaRPr b="0" lang="ru-RU" sz="6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Прямоугольник: скругленные углы 33"/>
          <p:cNvSpPr/>
          <p:nvPr/>
        </p:nvSpPr>
        <p:spPr>
          <a:xfrm>
            <a:off x="796320" y="3894120"/>
            <a:ext cx="5987880" cy="1461600"/>
          </a:xfrm>
          <a:prstGeom prst="roundRect">
            <a:avLst>
              <a:gd name="adj" fmla="val 6855"/>
            </a:avLst>
          </a:prstGeom>
          <a:solidFill>
            <a:srgbClr val="0150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3" name="Заголовок 1"/>
          <p:cNvSpPr/>
          <p:nvPr/>
        </p:nvSpPr>
        <p:spPr>
          <a:xfrm>
            <a:off x="2548080" y="3900600"/>
            <a:ext cx="4236480" cy="1455120"/>
          </a:xfrm>
          <a:prstGeom prst="roundRect">
            <a:avLst>
              <a:gd name="adj" fmla="val 9983"/>
            </a:avLst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27864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tabLst>
                <a:tab algn="l" pos="0"/>
              </a:tabLst>
            </a:pPr>
            <a:r>
              <a:rPr b="1" lang="ru-RU" sz="1400" strike="noStrike" u="none">
                <a:solidFill>
                  <a:schemeClr val="lt1"/>
                </a:solidFill>
                <a:effectLst/>
                <a:uFillTx/>
                <a:latin typeface="Montserrat Medium"/>
                <a:ea typeface="PT Astra Serif"/>
              </a:rPr>
              <a:t>Участников оценили свои знания в тестовом  формате </a:t>
            </a:r>
            <a:r>
              <a:rPr b="0" lang="ru-RU" sz="1400" strike="noStrike" u="none">
                <a:solidFill>
                  <a:schemeClr val="lt1"/>
                </a:solidFill>
                <a:effectLst/>
                <a:uFillTx/>
                <a:latin typeface="Montserrat Medium"/>
                <a:ea typeface="PT Astra Serif"/>
              </a:rPr>
              <a:t>и получили индивидуальные рекомендации  со ссылками на полезные ресурсы. В рамках летней акции «Проведи лето с пользой» проведен финансовый чекап.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Заголовок 1"/>
          <p:cNvSpPr/>
          <p:nvPr/>
        </p:nvSpPr>
        <p:spPr>
          <a:xfrm>
            <a:off x="938160" y="3907080"/>
            <a:ext cx="1724760" cy="1448640"/>
          </a:xfrm>
          <a:prstGeom prst="rect">
            <a:avLst/>
          </a:prstGeom>
          <a:noFill/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914400">
              <a:lnSpc>
                <a:spcPct val="90000"/>
              </a:lnSpc>
            </a:pPr>
            <a:r>
              <a:rPr b="1" lang="ru-RU" sz="6000" strike="noStrike" u="none">
                <a:solidFill>
                  <a:schemeClr val="lt1"/>
                </a:solidFill>
                <a:effectLst/>
                <a:uFillTx/>
                <a:latin typeface="Montserrat SemiBold"/>
                <a:ea typeface="PT Astra Serif"/>
              </a:rPr>
              <a:t>300</a:t>
            </a:r>
            <a:endParaRPr b="0" lang="ru-RU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Application>LibreOffice/25.2.6.2$Linux_X86_64 LibreOffice_project/520$Build-2</Application>
  <AppVersion>15.0000</AppVersion>
  <Words>308</Words>
  <Paragraphs>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2026-04-26T16:47:07Z</dcterms:created>
  <dc:creator>Николай Суслин</dc:creator>
  <dc:description/>
  <dc:language>ru-RU</dc:language>
  <cp:lastModifiedBy>Николай Суслин</cp:lastModifiedBy>
  <dcterms:modified xsi:type="dcterms:W3CDTF">2026-04-26T19:37:01Z</dcterms:modified>
  <cp:revision>21</cp:revision>
  <dc:subject/>
  <dc:title>Цикл вебинаров по финансовой грамотности для представителей малого и среднего бизнеса, а также самозанятых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3</vt:i4>
  </property>
</Properties>
</file>