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  <p15:guide id="3" pos="506" userDrawn="1">
          <p15:clr>
            <a:srgbClr val="A4A3A4"/>
          </p15:clr>
        </p15:guide>
        <p15:guide id="4" pos="7174" userDrawn="1">
          <p15:clr>
            <a:srgbClr val="A4A3A4"/>
          </p15:clr>
        </p15:guide>
        <p15:guide id="5" orient="horz" pos="4042" userDrawn="1">
          <p15:clr>
            <a:srgbClr val="A4A3A4"/>
          </p15:clr>
        </p15:guide>
        <p15:guide id="6" orient="horz" pos="1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3D3B"/>
    <a:srgbClr val="B8BDC0"/>
    <a:srgbClr val="E61859"/>
    <a:srgbClr val="F07D00"/>
    <a:srgbClr val="009657"/>
    <a:srgbClr val="01509F"/>
    <a:srgbClr val="FFFFFF"/>
    <a:srgbClr val="26B7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114" y="756"/>
      </p:cViewPr>
      <p:guideLst>
        <p:guide orient="horz" pos="2160"/>
        <p:guide pos="3817"/>
        <p:guide pos="506"/>
        <p:guide pos="7174"/>
        <p:guide orient="horz" pos="4042"/>
        <p:guide orient="horz" pos="1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216480-4FE3-46F5-858F-5F98236F8A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7B9B26-F0BA-4435-81C5-2ABA9DC83B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C2185B-956C-4605-B8ED-FC98DE456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3070-BB72-4F57-A65D-68C2A2243082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B0A048-D2B7-412E-9EBA-D9CC2C8B3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236195-EB93-4B12-845F-26D235492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36858-0F3B-402A-A677-190E032AFE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405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44861D-20D7-4A32-98F5-6B536D541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2BC699-B14C-4557-9D95-48739B287D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274020-6B62-4363-9676-1DF91B22B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3070-BB72-4F57-A65D-68C2A2243082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E33D4A-1900-4F2F-8A9F-5084FD9C6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2B62B0-48A9-496C-A94D-A26F21F38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36858-0F3B-402A-A677-190E032AFE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224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21DF1EF-1281-41C7-82EC-2EF0C243D0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F19F415-5AA8-48F3-99B5-E6CA6823F6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2CDA62-27A9-4EE1-A53C-1D50CC69C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3070-BB72-4F57-A65D-68C2A2243082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3E0180-1DF3-4362-AA1B-53C739894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5FD22F-6E2D-4F7E-B54D-CA6CEC353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36858-0F3B-402A-A677-190E032AFE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32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2CF907-80E7-4F90-AFAF-83A48F27D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BF570D-1794-41E4-AD72-C0ACAD18B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78F278-599E-4A3B-95F9-0D0125D33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3070-BB72-4F57-A65D-68C2A2243082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3D9A5B-3AA6-4161-B031-16C7A7222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B6C06E-8065-4923-AF11-196880C5F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36858-0F3B-402A-A677-190E032AFE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219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0A069E-2A91-485F-BB11-A70ECB227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98C51F-9D70-4024-9337-A745D746A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1EBD79-31E8-4ECA-A127-882998E44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3070-BB72-4F57-A65D-68C2A2243082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8217D9-4628-408F-8EAC-7AC38C8F1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439359-BEF5-49BF-B6A3-6864FE2C2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36858-0F3B-402A-A677-190E032AFE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141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53B8F3-B000-4A87-96E5-08D73BE8C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1A81C7-B08D-42FB-910F-55CFF65AEA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93071AF-DC3D-4ABA-9F9C-A45B2B553B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DBC2F7C-EC2E-44F6-AAA5-08200E730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3070-BB72-4F57-A65D-68C2A2243082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AABF2-FBAA-4764-AE85-4252E0213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DC4B66-F3CB-4AFF-8AC7-A7AF2865A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36858-0F3B-402A-A677-190E032AFE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184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EDFC76-702E-43E7-835D-075872D39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D0FE58-DD74-47C0-8819-D7E66A310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B3C835C-4488-41A1-A6A9-FD829A0A54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E0FA039-9C8E-494E-B0E9-C923D47CAC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CABBBE1-1D5F-41A4-8576-D82E67CD17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B9AAB0A-DD7F-4F8A-8D65-FC012F281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3070-BB72-4F57-A65D-68C2A2243082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5061A25-A8C9-4DF7-8E81-EDFE10896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3101712-5D5A-4143-982F-AEA5190E4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36858-0F3B-402A-A677-190E032AFE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299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53B788-E7E9-494B-A5B5-F1125E140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0D2C73B-CCD7-4724-9CFB-AAD682E0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3070-BB72-4F57-A65D-68C2A2243082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FD20D7A-D22D-42B4-B286-CD484BC44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62067D7-FDC9-48B2-A72B-736D24781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36858-0F3B-402A-A677-190E032AFE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748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76FED8F-B102-4B96-BF59-A06B62542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3070-BB72-4F57-A65D-68C2A2243082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37BC876-0C8A-4E97-8D51-85EFCA0D1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CECC862-0185-411A-9949-B6F125DE7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36858-0F3B-402A-A677-190E032AFE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488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7F516B-0F47-4096-95F7-D5527D709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1B9349-BECA-48DA-9D6C-A407E07D24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B6FF1BA-2161-422A-B1FC-E55D784C43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281CC0A-C744-42D5-98B1-C2532D77E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3070-BB72-4F57-A65D-68C2A2243082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1CFA6A-F489-4362-9E50-748FF7285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D4203C-5825-440A-8676-4F7D82DD9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36858-0F3B-402A-A677-190E032AFE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786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F31ED6-9173-4092-8309-353BF72DA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01D6A8-40A4-44AD-AC78-FC42A1A2CD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1FB6CBB-9596-4D99-88A7-978C59FD35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8D86AC-DB1D-4751-AA5B-C9254D332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3070-BB72-4F57-A65D-68C2A2243082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15D68F4-F814-4961-9E06-72402C5BB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81D0A1C-976E-431D-B223-C61AA0133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36858-0F3B-402A-A677-190E032AFE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007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DA14F1-36E7-4977-868D-5CF542E14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F82A57-80F4-482D-9010-E5437C676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542EE5-4511-4A79-A98F-967E76C723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A3070-BB72-4F57-A65D-68C2A2243082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776DB7-3BD9-478E-A74B-3FB4AC29BD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A0BAD3-56B8-4574-BA44-4D0FA8326A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36858-0F3B-402A-A677-190E032AFE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010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36A4B7-0F7D-48E4-9BBC-9AA8A99BDB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099" y="2342468"/>
            <a:ext cx="10618177" cy="667133"/>
          </a:xfrm>
          <a:noFill/>
          <a:ln w="38100">
            <a:noFill/>
          </a:ln>
        </p:spPr>
        <p:txBody>
          <a:bodyPr anchor="ctr">
            <a:noAutofit/>
          </a:bodyPr>
          <a:lstStyle/>
          <a:p>
            <a:r>
              <a:rPr lang="ru-RU" sz="2800" u="none" strike="noStrike" dirty="0">
                <a:solidFill>
                  <a:srgbClr val="3D3D3B"/>
                </a:solidFill>
                <a:effectLst/>
                <a:uFillTx/>
                <a:latin typeface="Montserrat SemiBold" panose="00000700000000000000" pitchFamily="2" charset="-52"/>
                <a:ea typeface="PT Astra Serif"/>
              </a:rPr>
              <a:t>Клубное объединение</a:t>
            </a:r>
            <a:br>
              <a:rPr lang="ru-RU" sz="2800" u="none" strike="noStrike" dirty="0">
                <a:solidFill>
                  <a:srgbClr val="3D3D3B"/>
                </a:solidFill>
                <a:effectLst/>
                <a:uFillTx/>
                <a:latin typeface="Montserrat SemiBold" panose="00000700000000000000" pitchFamily="2" charset="-52"/>
                <a:ea typeface="PT Astra Serif"/>
              </a:rPr>
            </a:br>
            <a:r>
              <a:rPr lang="ru-RU" sz="2800" u="none" strike="noStrike" dirty="0">
                <a:solidFill>
                  <a:srgbClr val="3D3D3B"/>
                </a:solidFill>
                <a:effectLst/>
                <a:uFillTx/>
                <a:latin typeface="Montserrat SemiBold" panose="00000700000000000000" pitchFamily="2" charset="-52"/>
                <a:ea typeface="PT Astra Serif"/>
              </a:rPr>
              <a:t>«Школа финансовой грамотности»</a:t>
            </a:r>
            <a:endParaRPr lang="ru-RU" sz="2800" dirty="0">
              <a:solidFill>
                <a:srgbClr val="3D3D3B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3F8571E-04F8-41E4-8FC4-477E8226E5CD}"/>
              </a:ext>
            </a:extLst>
          </p:cNvPr>
          <p:cNvSpPr txBox="1">
            <a:spLocks/>
          </p:cNvSpPr>
          <p:nvPr/>
        </p:nvSpPr>
        <p:spPr>
          <a:xfrm>
            <a:off x="800100" y="3730697"/>
            <a:ext cx="3186684" cy="556163"/>
          </a:xfrm>
          <a:prstGeom prst="roundRect">
            <a:avLst/>
          </a:prstGeom>
          <a:solidFill>
            <a:srgbClr val="F07D00"/>
          </a:solidFill>
          <a:ln w="28575">
            <a:solidFill>
              <a:srgbClr val="F07D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u="none" strike="noStrike" dirty="0">
                <a:solidFill>
                  <a:schemeClr val="bg1"/>
                </a:solidFill>
                <a:effectLst/>
                <a:uFillTx/>
                <a:latin typeface="PT Astra Serif"/>
                <a:ea typeface="PT Astra Serif"/>
              </a:rPr>
              <a:t>Направление практики</a:t>
            </a:r>
            <a:endParaRPr lang="ru-RU" sz="2000" dirty="0">
              <a:solidFill>
                <a:schemeClr val="bg1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8864076E-FE61-4764-9109-19AAA9BA625A}"/>
              </a:ext>
            </a:extLst>
          </p:cNvPr>
          <p:cNvSpPr txBox="1">
            <a:spLocks/>
          </p:cNvSpPr>
          <p:nvPr/>
        </p:nvSpPr>
        <p:spPr>
          <a:xfrm>
            <a:off x="800099" y="4403938"/>
            <a:ext cx="3186685" cy="1152735"/>
          </a:xfrm>
          <a:prstGeom prst="roundRect">
            <a:avLst>
              <a:gd name="adj" fmla="val 9802"/>
            </a:avLst>
          </a:prstGeom>
          <a:ln w="28575">
            <a:solidFill>
              <a:srgbClr val="F07D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0" u="none" strike="noStrike" dirty="0">
                <a:solidFill>
                  <a:srgbClr val="3D3D3B"/>
                </a:solidFill>
                <a:effectLst/>
                <a:uFillTx/>
                <a:latin typeface="Montserrat Medium" panose="00000600000000000000" pitchFamily="2" charset="-52"/>
                <a:ea typeface="PT Astra Serif"/>
              </a:rPr>
              <a:t>Образовательные и  просветительские проекты финансовой грамотности для взрослых граждан 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6B5FB29-88FA-423B-8A80-672B7A1DEA6C}"/>
              </a:ext>
            </a:extLst>
          </p:cNvPr>
          <p:cNvSpPr txBox="1">
            <a:spLocks/>
          </p:cNvSpPr>
          <p:nvPr/>
        </p:nvSpPr>
        <p:spPr>
          <a:xfrm>
            <a:off x="4271175" y="3732472"/>
            <a:ext cx="4618761" cy="556163"/>
          </a:xfrm>
          <a:prstGeom prst="roundRect">
            <a:avLst/>
          </a:prstGeom>
          <a:solidFill>
            <a:srgbClr val="E61859"/>
          </a:solidFill>
          <a:ln w="28575">
            <a:solidFill>
              <a:srgbClr val="E61859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u="none" strike="noStrike" dirty="0">
                <a:solidFill>
                  <a:schemeClr val="bg1"/>
                </a:solidFill>
                <a:effectLst/>
                <a:uFillTx/>
                <a:latin typeface="PT Astra Serif"/>
                <a:ea typeface="PT Astra Serif"/>
              </a:rPr>
              <a:t>Автор практики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A991D5CB-8C7F-440F-98C0-BD4E52E12416}"/>
              </a:ext>
            </a:extLst>
          </p:cNvPr>
          <p:cNvSpPr txBox="1">
            <a:spLocks/>
          </p:cNvSpPr>
          <p:nvPr/>
        </p:nvSpPr>
        <p:spPr>
          <a:xfrm>
            <a:off x="4271175" y="4403938"/>
            <a:ext cx="4618761" cy="1152735"/>
          </a:xfrm>
          <a:prstGeom prst="roundRect">
            <a:avLst>
              <a:gd name="adj" fmla="val 8882"/>
            </a:avLst>
          </a:prstGeom>
          <a:ln w="28575">
            <a:solidFill>
              <a:srgbClr val="E61859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defTabSz="2786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 dirty="0">
                <a:solidFill>
                  <a:srgbClr val="3D3D3B"/>
                </a:solidFill>
                <a:effectLst/>
                <a:uFillTx/>
                <a:latin typeface="Montserrat Medium" panose="00000600000000000000" pitchFamily="2" charset="-52"/>
                <a:ea typeface="PT Astra Serif"/>
              </a:rPr>
              <a:t>Отделение Тула ГУ Банка России по Центральному федеральному округу, ГУК ТО «Региональный </a:t>
            </a:r>
            <a:r>
              <a:rPr lang="ru-RU" sz="1400" b="0" u="none" strike="noStrike" dirty="0" err="1">
                <a:solidFill>
                  <a:srgbClr val="3D3D3B"/>
                </a:solidFill>
                <a:effectLst/>
                <a:uFillTx/>
                <a:latin typeface="Montserrat Medium" panose="00000600000000000000" pitchFamily="2" charset="-52"/>
                <a:ea typeface="PT Astra Serif"/>
              </a:rPr>
              <a:t>библиотечно</a:t>
            </a:r>
            <a:r>
              <a:rPr lang="ru-RU" sz="1400" b="0" u="none" strike="noStrike" dirty="0">
                <a:solidFill>
                  <a:srgbClr val="3D3D3B"/>
                </a:solidFill>
                <a:effectLst/>
                <a:uFillTx/>
                <a:latin typeface="Montserrat Medium" panose="00000600000000000000" pitchFamily="2" charset="-52"/>
                <a:ea typeface="PT Astra Serif"/>
              </a:rPr>
              <a:t> - информационный комплекс», Министерство культуры Тульской области</a:t>
            </a:r>
            <a:endParaRPr lang="ru-RU" sz="1400" b="0" u="none" strike="noStrike" dirty="0">
              <a:solidFill>
                <a:srgbClr val="3D3D3B"/>
              </a:solidFill>
              <a:effectLst/>
              <a:uFillTx/>
              <a:latin typeface="Montserrat Medium" panose="00000600000000000000" pitchFamily="2" charset="-52"/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C1A9ADB2-86FE-4C7A-A8BA-776F33FB4147}"/>
              </a:ext>
            </a:extLst>
          </p:cNvPr>
          <p:cNvSpPr txBox="1">
            <a:spLocks/>
          </p:cNvSpPr>
          <p:nvPr/>
        </p:nvSpPr>
        <p:spPr>
          <a:xfrm>
            <a:off x="9174327" y="3730697"/>
            <a:ext cx="2217573" cy="934896"/>
          </a:xfrm>
          <a:prstGeom prst="roundRect">
            <a:avLst>
              <a:gd name="adj" fmla="val 8203"/>
            </a:avLst>
          </a:prstGeom>
          <a:solidFill>
            <a:srgbClr val="01509F"/>
          </a:solidFill>
          <a:ln w="28575">
            <a:solidFill>
              <a:srgbClr val="01509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u="none" strike="noStrike" dirty="0">
                <a:solidFill>
                  <a:schemeClr val="bg1"/>
                </a:solidFill>
                <a:effectLst/>
                <a:uFillTx/>
                <a:latin typeface="PT Astra Serif"/>
                <a:ea typeface="PT Astra Serif"/>
              </a:rPr>
              <a:t>Наименование субъекта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BCF4C6B8-F61B-474C-91C2-5C4010060A2A}"/>
              </a:ext>
            </a:extLst>
          </p:cNvPr>
          <p:cNvSpPr txBox="1">
            <a:spLocks/>
          </p:cNvSpPr>
          <p:nvPr/>
        </p:nvSpPr>
        <p:spPr>
          <a:xfrm>
            <a:off x="9174327" y="4774223"/>
            <a:ext cx="2217574" cy="782450"/>
          </a:xfrm>
          <a:prstGeom prst="roundRect">
            <a:avLst>
              <a:gd name="adj" fmla="val 10665"/>
            </a:avLst>
          </a:prstGeom>
          <a:ln w="28575">
            <a:solidFill>
              <a:srgbClr val="01509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defTabSz="2786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600" b="0" u="none" strike="noStrike" dirty="0">
                <a:solidFill>
                  <a:srgbClr val="3D3D3B"/>
                </a:solidFill>
                <a:effectLst/>
                <a:uFillTx/>
                <a:latin typeface="PT Astra Serif"/>
                <a:ea typeface="PT Astra Serif"/>
              </a:rPr>
              <a:t>Тульская область</a:t>
            </a:r>
            <a:endParaRPr lang="ru-RU" sz="1600" b="0" u="none" strike="noStrike" dirty="0">
              <a:solidFill>
                <a:srgbClr val="3D3D3B"/>
              </a:solidFill>
              <a:effectLst/>
              <a:uFillTx/>
              <a:latin typeface="Arial"/>
            </a:endParaRP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473B51AE-6894-4A73-A256-791C95BEAA40}"/>
              </a:ext>
            </a:extLst>
          </p:cNvPr>
          <p:cNvSpPr txBox="1">
            <a:spLocks/>
          </p:cNvSpPr>
          <p:nvPr/>
        </p:nvSpPr>
        <p:spPr>
          <a:xfrm>
            <a:off x="800097" y="5733939"/>
            <a:ext cx="3186684" cy="640483"/>
          </a:xfrm>
          <a:prstGeom prst="roundRect">
            <a:avLst/>
          </a:prstGeom>
          <a:solidFill>
            <a:srgbClr val="26B7BC"/>
          </a:solidFill>
          <a:ln w="28575">
            <a:solidFill>
              <a:srgbClr val="26B7BC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u="none" strike="noStrike" dirty="0">
                <a:solidFill>
                  <a:schemeClr val="bg1"/>
                </a:solidFill>
                <a:effectLst/>
                <a:uFillTx/>
                <a:latin typeface="PT Astra Serif"/>
                <a:ea typeface="PT Astra Serif"/>
              </a:rPr>
              <a:t>Контактные данные</a:t>
            </a:r>
            <a:endParaRPr lang="ru-RU" sz="1800" dirty="0">
              <a:solidFill>
                <a:schemeClr val="bg1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41B3ADC4-392F-4D1D-9085-FB19FD1F775C}"/>
              </a:ext>
            </a:extLst>
          </p:cNvPr>
          <p:cNvSpPr txBox="1">
            <a:spLocks/>
          </p:cNvSpPr>
          <p:nvPr/>
        </p:nvSpPr>
        <p:spPr>
          <a:xfrm>
            <a:off x="4271175" y="5733939"/>
            <a:ext cx="7117549" cy="640483"/>
          </a:xfrm>
          <a:prstGeom prst="roundRect">
            <a:avLst/>
          </a:prstGeom>
          <a:ln w="28575">
            <a:solidFill>
              <a:srgbClr val="26B7BC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u="none" strike="noStrike" dirty="0">
                <a:solidFill>
                  <a:srgbClr val="3D3D3B"/>
                </a:solidFill>
                <a:effectLst/>
                <a:uFillTx/>
                <a:latin typeface="Montserrat Medium" panose="00000600000000000000" pitchFamily="2" charset="-52"/>
                <a:ea typeface="PT Astra Serif"/>
              </a:rPr>
              <a:t>Федина Яна Львовна</a:t>
            </a:r>
            <a:endParaRPr lang="en-US" sz="1400" b="1" u="none" strike="noStrike" dirty="0">
              <a:solidFill>
                <a:srgbClr val="3D3D3B"/>
              </a:solidFill>
              <a:effectLst/>
              <a:uFillTx/>
              <a:latin typeface="Montserrat Medium" panose="00000600000000000000" pitchFamily="2" charset="-52"/>
              <a:ea typeface="PT Astra Serif"/>
            </a:endParaRPr>
          </a:p>
          <a:p>
            <a:r>
              <a:rPr lang="ru-RU" sz="1400" b="0" u="none" strike="noStrike" dirty="0">
                <a:solidFill>
                  <a:srgbClr val="3D3D3B"/>
                </a:solidFill>
                <a:effectLst/>
                <a:uFillTx/>
                <a:latin typeface="Montserrat Medium" panose="00000600000000000000" pitchFamily="2" charset="-52"/>
                <a:ea typeface="PT Astra Serif"/>
              </a:rPr>
              <a:t>+7 4872 57-18-33 (доб. 206), почта: onbptm@tularlic.ru </a:t>
            </a: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76A2533D-7734-4CF1-9AAB-B6E9F5A82CE9}"/>
              </a:ext>
            </a:extLst>
          </p:cNvPr>
          <p:cNvGrpSpPr/>
          <p:nvPr/>
        </p:nvGrpSpPr>
        <p:grpSpPr>
          <a:xfrm>
            <a:off x="800098" y="3286241"/>
            <a:ext cx="10618178" cy="169592"/>
            <a:chOff x="1014269" y="519362"/>
            <a:chExt cx="10163461" cy="1096986"/>
          </a:xfrm>
        </p:grpSpPr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01605955-1F1F-44F7-AB12-7D345A66D7D8}"/>
                </a:ext>
              </a:extLst>
            </p:cNvPr>
            <p:cNvSpPr/>
            <p:nvPr/>
          </p:nvSpPr>
          <p:spPr>
            <a:xfrm>
              <a:off x="1014269" y="519362"/>
              <a:ext cx="2085066" cy="1096986"/>
            </a:xfrm>
            <a:prstGeom prst="rect">
              <a:avLst/>
            </a:prstGeom>
            <a:solidFill>
              <a:srgbClr val="B8B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1BB20A1E-E4F2-4ADD-BCCC-DD8FAE7E7247}"/>
                </a:ext>
              </a:extLst>
            </p:cNvPr>
            <p:cNvSpPr/>
            <p:nvPr/>
          </p:nvSpPr>
          <p:spPr>
            <a:xfrm>
              <a:off x="3178348" y="519362"/>
              <a:ext cx="2798939" cy="1096986"/>
            </a:xfrm>
            <a:prstGeom prst="rect">
              <a:avLst/>
            </a:prstGeom>
            <a:solidFill>
              <a:srgbClr val="0096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ED2CF212-C05E-4749-B83D-DF8E829762AE}"/>
                </a:ext>
              </a:extLst>
            </p:cNvPr>
            <p:cNvSpPr/>
            <p:nvPr/>
          </p:nvSpPr>
          <p:spPr>
            <a:xfrm>
              <a:off x="6056301" y="519362"/>
              <a:ext cx="1384028" cy="1096986"/>
            </a:xfrm>
            <a:prstGeom prst="rect">
              <a:avLst/>
            </a:prstGeom>
            <a:solidFill>
              <a:srgbClr val="F07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9DB65733-A43D-46E1-9E7F-BCF14033A1F0}"/>
                </a:ext>
              </a:extLst>
            </p:cNvPr>
            <p:cNvSpPr/>
            <p:nvPr/>
          </p:nvSpPr>
          <p:spPr>
            <a:xfrm>
              <a:off x="7519343" y="519362"/>
              <a:ext cx="999015" cy="1096986"/>
            </a:xfrm>
            <a:prstGeom prst="rect">
              <a:avLst/>
            </a:prstGeom>
            <a:solidFill>
              <a:srgbClr val="E618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9D47AEE5-4238-43FE-8FA7-A2AA09DCEA0B}"/>
                </a:ext>
              </a:extLst>
            </p:cNvPr>
            <p:cNvSpPr/>
            <p:nvPr/>
          </p:nvSpPr>
          <p:spPr>
            <a:xfrm>
              <a:off x="8597372" y="519362"/>
              <a:ext cx="1595782" cy="1096986"/>
            </a:xfrm>
            <a:prstGeom prst="rect">
              <a:avLst/>
            </a:prstGeom>
            <a:solidFill>
              <a:srgbClr val="0150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D1D3EFFC-93FD-4416-BE4D-62F2295BC069}"/>
                </a:ext>
              </a:extLst>
            </p:cNvPr>
            <p:cNvSpPr/>
            <p:nvPr/>
          </p:nvSpPr>
          <p:spPr>
            <a:xfrm>
              <a:off x="10272168" y="519362"/>
              <a:ext cx="905562" cy="1096986"/>
            </a:xfrm>
            <a:prstGeom prst="rect">
              <a:avLst/>
            </a:prstGeom>
            <a:solidFill>
              <a:srgbClr val="26B7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4" name="Рисунок 3">
            <a:extLst>
              <a:ext uri="{FF2B5EF4-FFF2-40B4-BE49-F238E27FC236}">
                <a16:creationId xmlns:a16="http://schemas.microsoft.com/office/drawing/2014/main" id="{852DDEFE-1BB2-441F-9CBF-05A2D889A63F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00098" y="234239"/>
            <a:ext cx="731184" cy="999204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E8158D47-C5A7-43F0-8465-26AEC742D4D1}"/>
              </a:ext>
            </a:extLst>
          </p:cNvPr>
          <p:cNvGrpSpPr/>
          <p:nvPr/>
        </p:nvGrpSpPr>
        <p:grpSpPr>
          <a:xfrm>
            <a:off x="800098" y="1554913"/>
            <a:ext cx="10618178" cy="593761"/>
            <a:chOff x="1014269" y="519362"/>
            <a:chExt cx="10163461" cy="1096986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E8DDC3C8-059A-4C92-B8BC-FC2CD0257CCD}"/>
                </a:ext>
              </a:extLst>
            </p:cNvPr>
            <p:cNvSpPr/>
            <p:nvPr/>
          </p:nvSpPr>
          <p:spPr>
            <a:xfrm>
              <a:off x="1014269" y="519362"/>
              <a:ext cx="2085066" cy="1096986"/>
            </a:xfrm>
            <a:prstGeom prst="rect">
              <a:avLst/>
            </a:prstGeom>
            <a:solidFill>
              <a:srgbClr val="B8B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>
              <a:extLst>
                <a:ext uri="{FF2B5EF4-FFF2-40B4-BE49-F238E27FC236}">
                  <a16:creationId xmlns:a16="http://schemas.microsoft.com/office/drawing/2014/main" id="{F93E58A5-C40F-4D2E-90A0-4D37FBEB45EB}"/>
                </a:ext>
              </a:extLst>
            </p:cNvPr>
            <p:cNvSpPr/>
            <p:nvPr/>
          </p:nvSpPr>
          <p:spPr>
            <a:xfrm>
              <a:off x="3178348" y="519362"/>
              <a:ext cx="2798939" cy="1096986"/>
            </a:xfrm>
            <a:prstGeom prst="rect">
              <a:avLst/>
            </a:prstGeom>
            <a:solidFill>
              <a:srgbClr val="0096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BDC8888F-08A8-4316-BB81-294B09C887EA}"/>
                </a:ext>
              </a:extLst>
            </p:cNvPr>
            <p:cNvSpPr/>
            <p:nvPr/>
          </p:nvSpPr>
          <p:spPr>
            <a:xfrm>
              <a:off x="6056301" y="519362"/>
              <a:ext cx="1384028" cy="1096986"/>
            </a:xfrm>
            <a:prstGeom prst="rect">
              <a:avLst/>
            </a:prstGeom>
            <a:solidFill>
              <a:srgbClr val="F07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1AC7DD03-2C7D-457C-950B-F217C9294319}"/>
                </a:ext>
              </a:extLst>
            </p:cNvPr>
            <p:cNvSpPr/>
            <p:nvPr/>
          </p:nvSpPr>
          <p:spPr>
            <a:xfrm>
              <a:off x="7519343" y="519362"/>
              <a:ext cx="999015" cy="1096986"/>
            </a:xfrm>
            <a:prstGeom prst="rect">
              <a:avLst/>
            </a:prstGeom>
            <a:solidFill>
              <a:srgbClr val="E618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C1111A3B-0249-46B7-B90A-B77318BB77FB}"/>
                </a:ext>
              </a:extLst>
            </p:cNvPr>
            <p:cNvSpPr/>
            <p:nvPr/>
          </p:nvSpPr>
          <p:spPr>
            <a:xfrm>
              <a:off x="8597372" y="519362"/>
              <a:ext cx="1595782" cy="1096986"/>
            </a:xfrm>
            <a:prstGeom prst="rect">
              <a:avLst/>
            </a:prstGeom>
            <a:solidFill>
              <a:srgbClr val="0150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504F1D89-055E-494B-9AE1-B57D011E189E}"/>
                </a:ext>
              </a:extLst>
            </p:cNvPr>
            <p:cNvSpPr/>
            <p:nvPr/>
          </p:nvSpPr>
          <p:spPr>
            <a:xfrm>
              <a:off x="10272168" y="519362"/>
              <a:ext cx="905562" cy="1096986"/>
            </a:xfrm>
            <a:prstGeom prst="rect">
              <a:avLst/>
            </a:prstGeom>
            <a:solidFill>
              <a:srgbClr val="26B7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FC96030A-C803-47F4-A048-62E13379C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936" y="361174"/>
            <a:ext cx="2686590" cy="89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D81737D3-CBCA-4474-AA8C-2FFDB18DF21A}"/>
              </a:ext>
            </a:extLst>
          </p:cNvPr>
          <p:cNvGrpSpPr/>
          <p:nvPr/>
        </p:nvGrpSpPr>
        <p:grpSpPr>
          <a:xfrm>
            <a:off x="810516" y="6551688"/>
            <a:ext cx="10578210" cy="306311"/>
            <a:chOff x="1014269" y="-294533"/>
            <a:chExt cx="10163461" cy="1910881"/>
          </a:xfrm>
        </p:grpSpPr>
        <p:sp>
          <p:nvSpPr>
            <p:cNvPr id="66" name="Прямоугольник 65">
              <a:extLst>
                <a:ext uri="{FF2B5EF4-FFF2-40B4-BE49-F238E27FC236}">
                  <a16:creationId xmlns:a16="http://schemas.microsoft.com/office/drawing/2014/main" id="{8CEFCB66-1AC7-4FD7-9A02-96EA30D8A65A}"/>
                </a:ext>
              </a:extLst>
            </p:cNvPr>
            <p:cNvSpPr/>
            <p:nvPr/>
          </p:nvSpPr>
          <p:spPr>
            <a:xfrm>
              <a:off x="1014269" y="519362"/>
              <a:ext cx="2085066" cy="1096986"/>
            </a:xfrm>
            <a:prstGeom prst="rect">
              <a:avLst/>
            </a:prstGeom>
            <a:solidFill>
              <a:srgbClr val="B8B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Прямоугольник 66">
              <a:extLst>
                <a:ext uri="{FF2B5EF4-FFF2-40B4-BE49-F238E27FC236}">
                  <a16:creationId xmlns:a16="http://schemas.microsoft.com/office/drawing/2014/main" id="{79A88729-E9EA-4DC3-84D8-EEA8EB10E285}"/>
                </a:ext>
              </a:extLst>
            </p:cNvPr>
            <p:cNvSpPr/>
            <p:nvPr/>
          </p:nvSpPr>
          <p:spPr>
            <a:xfrm>
              <a:off x="3178348" y="-294533"/>
              <a:ext cx="2798939" cy="1910881"/>
            </a:xfrm>
            <a:prstGeom prst="rect">
              <a:avLst/>
            </a:prstGeom>
            <a:solidFill>
              <a:srgbClr val="0096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Прямоугольник 67">
              <a:extLst>
                <a:ext uri="{FF2B5EF4-FFF2-40B4-BE49-F238E27FC236}">
                  <a16:creationId xmlns:a16="http://schemas.microsoft.com/office/drawing/2014/main" id="{31B30ED7-6630-4250-809D-CBD6725A9CAC}"/>
                </a:ext>
              </a:extLst>
            </p:cNvPr>
            <p:cNvSpPr/>
            <p:nvPr/>
          </p:nvSpPr>
          <p:spPr>
            <a:xfrm>
              <a:off x="6056301" y="519362"/>
              <a:ext cx="1384028" cy="1096986"/>
            </a:xfrm>
            <a:prstGeom prst="rect">
              <a:avLst/>
            </a:prstGeom>
            <a:solidFill>
              <a:srgbClr val="F07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Прямоугольник 68">
              <a:extLst>
                <a:ext uri="{FF2B5EF4-FFF2-40B4-BE49-F238E27FC236}">
                  <a16:creationId xmlns:a16="http://schemas.microsoft.com/office/drawing/2014/main" id="{7136126E-BE1F-4027-A4BD-180D7CC0840B}"/>
                </a:ext>
              </a:extLst>
            </p:cNvPr>
            <p:cNvSpPr/>
            <p:nvPr/>
          </p:nvSpPr>
          <p:spPr>
            <a:xfrm>
              <a:off x="7519343" y="519362"/>
              <a:ext cx="999015" cy="1096986"/>
            </a:xfrm>
            <a:prstGeom prst="rect">
              <a:avLst/>
            </a:prstGeom>
            <a:solidFill>
              <a:srgbClr val="E618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Прямоугольник 69">
              <a:extLst>
                <a:ext uri="{FF2B5EF4-FFF2-40B4-BE49-F238E27FC236}">
                  <a16:creationId xmlns:a16="http://schemas.microsoft.com/office/drawing/2014/main" id="{3C8D00A2-C048-41EC-8662-C1035041C4C7}"/>
                </a:ext>
              </a:extLst>
            </p:cNvPr>
            <p:cNvSpPr/>
            <p:nvPr/>
          </p:nvSpPr>
          <p:spPr>
            <a:xfrm>
              <a:off x="8597372" y="519362"/>
              <a:ext cx="1595782" cy="1096986"/>
            </a:xfrm>
            <a:prstGeom prst="rect">
              <a:avLst/>
            </a:prstGeom>
            <a:solidFill>
              <a:srgbClr val="0150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рямоугольник 70">
              <a:extLst>
                <a:ext uri="{FF2B5EF4-FFF2-40B4-BE49-F238E27FC236}">
                  <a16:creationId xmlns:a16="http://schemas.microsoft.com/office/drawing/2014/main" id="{D876408C-5A32-4902-90CF-37BCE5493A0A}"/>
                </a:ext>
              </a:extLst>
            </p:cNvPr>
            <p:cNvSpPr/>
            <p:nvPr/>
          </p:nvSpPr>
          <p:spPr>
            <a:xfrm>
              <a:off x="10272168" y="519362"/>
              <a:ext cx="905562" cy="1096986"/>
            </a:xfrm>
            <a:prstGeom prst="rect">
              <a:avLst/>
            </a:prstGeom>
            <a:solidFill>
              <a:srgbClr val="26B7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313242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36A4B7-0F7D-48E4-9BBC-9AA8A99BDB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2808" y="260350"/>
            <a:ext cx="3486624" cy="433364"/>
          </a:xfrm>
          <a:noFill/>
          <a:ln w="38100">
            <a:noFill/>
          </a:ln>
        </p:spPr>
        <p:txBody>
          <a:bodyPr anchor="ctr">
            <a:noAutofit/>
          </a:bodyPr>
          <a:lstStyle/>
          <a:p>
            <a:pPr algn="l"/>
            <a:r>
              <a:rPr lang="ru-RU" sz="2800" b="1" u="none" strike="noStrike" dirty="0">
                <a:solidFill>
                  <a:srgbClr val="3D3D3B"/>
                </a:solidFill>
                <a:effectLst/>
                <a:uFillTx/>
                <a:latin typeface="PT Astra Serif"/>
                <a:ea typeface="PT Astra Serif"/>
              </a:rPr>
              <a:t>Описание проекта</a:t>
            </a:r>
            <a:endParaRPr lang="ru-RU" sz="2800" dirty="0">
              <a:solidFill>
                <a:srgbClr val="3D3D3B"/>
              </a:solidFill>
              <a:latin typeface="Montserrat SemiBold" panose="00000700000000000000" pitchFamily="2" charset="-52"/>
            </a:endParaRP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FC96030A-C803-47F4-A048-62E13379C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936" y="361174"/>
            <a:ext cx="2686590" cy="89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Заголовок 1">
            <a:extLst>
              <a:ext uri="{FF2B5EF4-FFF2-40B4-BE49-F238E27FC236}">
                <a16:creationId xmlns:a16="http://schemas.microsoft.com/office/drawing/2014/main" id="{70909573-BCC8-47FB-87F1-252627AEEA7E}"/>
              </a:ext>
            </a:extLst>
          </p:cNvPr>
          <p:cNvSpPr txBox="1">
            <a:spLocks/>
          </p:cNvSpPr>
          <p:nvPr/>
        </p:nvSpPr>
        <p:spPr>
          <a:xfrm>
            <a:off x="810515" y="1948800"/>
            <a:ext cx="4480981" cy="986764"/>
          </a:xfrm>
          <a:prstGeom prst="roundRect">
            <a:avLst>
              <a:gd name="adj" fmla="val 9983"/>
            </a:avLst>
          </a:prstGeom>
          <a:noFill/>
          <a:ln w="19050">
            <a:solidFill>
              <a:srgbClr val="009657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algn="just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  <a:tabLst>
                <a:tab pos="0" algn="l"/>
              </a:tabLst>
            </a:pPr>
            <a:r>
              <a:rPr lang="ru-RU" sz="1400" b="0" u="none" strike="noStrike" dirty="0">
                <a:solidFill>
                  <a:srgbClr val="3D3D3B"/>
                </a:solidFill>
                <a:effectLst/>
                <a:uFillTx/>
                <a:latin typeface="Montserrat Medium" panose="00000600000000000000" pitchFamily="2" charset="-52"/>
                <a:ea typeface="PT Astra Serif"/>
              </a:rPr>
              <a:t>научиться ориентироваться в мире финансов и принимать обоснованные решения по использованию финансовых продуктов</a:t>
            </a:r>
            <a:endParaRPr lang="ru-RU" sz="1400" b="0" u="none" strike="noStrike" dirty="0">
              <a:solidFill>
                <a:srgbClr val="3D3D3B"/>
              </a:solidFill>
              <a:effectLst/>
              <a:uFillTx/>
              <a:latin typeface="Montserrat Medium" panose="00000600000000000000" pitchFamily="2" charset="-52"/>
            </a:endParaRP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A71A14B5-5ABD-43BB-90A3-82603EE5AE77}"/>
              </a:ext>
            </a:extLst>
          </p:cNvPr>
          <p:cNvGrpSpPr/>
          <p:nvPr/>
        </p:nvGrpSpPr>
        <p:grpSpPr>
          <a:xfrm>
            <a:off x="-3448051" y="1849847"/>
            <a:ext cx="3160101" cy="592090"/>
            <a:chOff x="1014269" y="519362"/>
            <a:chExt cx="10163461" cy="1096986"/>
          </a:xfrm>
        </p:grpSpPr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775DCD24-210C-45E8-8F84-AF52BBAF18F6}"/>
                </a:ext>
              </a:extLst>
            </p:cNvPr>
            <p:cNvSpPr/>
            <p:nvPr/>
          </p:nvSpPr>
          <p:spPr>
            <a:xfrm>
              <a:off x="1014269" y="519362"/>
              <a:ext cx="2085066" cy="1096986"/>
            </a:xfrm>
            <a:prstGeom prst="rect">
              <a:avLst/>
            </a:prstGeom>
            <a:solidFill>
              <a:srgbClr val="B8B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1ADB54D1-FA1B-49D5-88B7-6371BF9762BC}"/>
                </a:ext>
              </a:extLst>
            </p:cNvPr>
            <p:cNvSpPr/>
            <p:nvPr/>
          </p:nvSpPr>
          <p:spPr>
            <a:xfrm>
              <a:off x="3178348" y="519362"/>
              <a:ext cx="2798939" cy="1096986"/>
            </a:xfrm>
            <a:prstGeom prst="rect">
              <a:avLst/>
            </a:prstGeom>
            <a:solidFill>
              <a:srgbClr val="0096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BF2DD632-FE86-4C76-BC6E-8B4457112D94}"/>
                </a:ext>
              </a:extLst>
            </p:cNvPr>
            <p:cNvSpPr/>
            <p:nvPr/>
          </p:nvSpPr>
          <p:spPr>
            <a:xfrm>
              <a:off x="6056301" y="519362"/>
              <a:ext cx="1384028" cy="1096986"/>
            </a:xfrm>
            <a:prstGeom prst="rect">
              <a:avLst/>
            </a:prstGeom>
            <a:solidFill>
              <a:srgbClr val="F07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рямоугольник 51">
              <a:extLst>
                <a:ext uri="{FF2B5EF4-FFF2-40B4-BE49-F238E27FC236}">
                  <a16:creationId xmlns:a16="http://schemas.microsoft.com/office/drawing/2014/main" id="{E53CDE50-12D5-40D3-9458-4CA5DB122670}"/>
                </a:ext>
              </a:extLst>
            </p:cNvPr>
            <p:cNvSpPr/>
            <p:nvPr/>
          </p:nvSpPr>
          <p:spPr>
            <a:xfrm>
              <a:off x="7519343" y="519362"/>
              <a:ext cx="999015" cy="1096986"/>
            </a:xfrm>
            <a:prstGeom prst="rect">
              <a:avLst/>
            </a:prstGeom>
            <a:solidFill>
              <a:srgbClr val="E618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id="{40717BA2-FF3D-4EC8-85D7-192CC2F69CD5}"/>
                </a:ext>
              </a:extLst>
            </p:cNvPr>
            <p:cNvSpPr/>
            <p:nvPr/>
          </p:nvSpPr>
          <p:spPr>
            <a:xfrm>
              <a:off x="8597372" y="519362"/>
              <a:ext cx="1595782" cy="1096986"/>
            </a:xfrm>
            <a:prstGeom prst="rect">
              <a:avLst/>
            </a:prstGeom>
            <a:solidFill>
              <a:srgbClr val="0150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рямоугольник 53">
              <a:extLst>
                <a:ext uri="{FF2B5EF4-FFF2-40B4-BE49-F238E27FC236}">
                  <a16:creationId xmlns:a16="http://schemas.microsoft.com/office/drawing/2014/main" id="{E11544E7-CD26-47CA-A557-B8A901D677E2}"/>
                </a:ext>
              </a:extLst>
            </p:cNvPr>
            <p:cNvSpPr/>
            <p:nvPr/>
          </p:nvSpPr>
          <p:spPr>
            <a:xfrm>
              <a:off x="10272168" y="519362"/>
              <a:ext cx="905562" cy="1096986"/>
            </a:xfrm>
            <a:prstGeom prst="rect">
              <a:avLst/>
            </a:prstGeom>
            <a:solidFill>
              <a:srgbClr val="26B7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6" name="Заголовок 1">
            <a:extLst>
              <a:ext uri="{FF2B5EF4-FFF2-40B4-BE49-F238E27FC236}">
                <a16:creationId xmlns:a16="http://schemas.microsoft.com/office/drawing/2014/main" id="{ABFA33C7-B67E-4BE0-A901-50F8DAE420FD}"/>
              </a:ext>
            </a:extLst>
          </p:cNvPr>
          <p:cNvSpPr txBox="1">
            <a:spLocks/>
          </p:cNvSpPr>
          <p:nvPr/>
        </p:nvSpPr>
        <p:spPr>
          <a:xfrm>
            <a:off x="810516" y="1403542"/>
            <a:ext cx="2252390" cy="439660"/>
          </a:xfrm>
          <a:prstGeom prst="roundRect">
            <a:avLst/>
          </a:prstGeom>
          <a:solidFill>
            <a:srgbClr val="009657"/>
          </a:solidFill>
          <a:ln w="28575">
            <a:solidFill>
              <a:srgbClr val="009657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u="none" strike="noStrike" dirty="0">
                <a:solidFill>
                  <a:schemeClr val="bg1"/>
                </a:solidFill>
                <a:effectLst/>
                <a:uFillTx/>
                <a:latin typeface="PT Astra Serif"/>
                <a:ea typeface="PT Astra Serif"/>
              </a:rPr>
              <a:t>Цел</a:t>
            </a:r>
            <a:r>
              <a:rPr lang="ru-RU" sz="2000" b="1" dirty="0">
                <a:solidFill>
                  <a:schemeClr val="bg1"/>
                </a:solidFill>
                <a:latin typeface="PT Astra Serif"/>
                <a:ea typeface="PT Astra Serif"/>
              </a:rPr>
              <a:t>и</a:t>
            </a:r>
            <a:endParaRPr lang="ru-RU" sz="2000" dirty="0">
              <a:solidFill>
                <a:schemeClr val="bg1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69" name="Заголовок 1">
            <a:extLst>
              <a:ext uri="{FF2B5EF4-FFF2-40B4-BE49-F238E27FC236}">
                <a16:creationId xmlns:a16="http://schemas.microsoft.com/office/drawing/2014/main" id="{9E67D4DD-3C0B-4188-92D0-39385A4CAE37}"/>
              </a:ext>
            </a:extLst>
          </p:cNvPr>
          <p:cNvSpPr txBox="1">
            <a:spLocks/>
          </p:cNvSpPr>
          <p:nvPr/>
        </p:nvSpPr>
        <p:spPr>
          <a:xfrm>
            <a:off x="803275" y="706109"/>
            <a:ext cx="6812315" cy="543934"/>
          </a:xfrm>
          <a:prstGeom prst="roundRect">
            <a:avLst/>
          </a:prstGeom>
          <a:noFill/>
          <a:ln w="19050">
            <a:solidFill>
              <a:srgbClr val="B8BDC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400" u="none" strike="noStrike" dirty="0">
                <a:solidFill>
                  <a:srgbClr val="3D3D3B"/>
                </a:solidFill>
                <a:effectLst/>
                <a:uFillTx/>
                <a:latin typeface="Montserrat Medium" panose="00000600000000000000" pitchFamily="2" charset="-52"/>
                <a:ea typeface="PT Astra Serif"/>
              </a:rPr>
              <a:t>Проект реализуется в формате клубных информационно - просветительских занятий «Школы финансовой грамотности»</a:t>
            </a:r>
          </a:p>
        </p:txBody>
      </p:sp>
      <p:grpSp>
        <p:nvGrpSpPr>
          <p:cNvPr id="77" name="Группа 76">
            <a:extLst>
              <a:ext uri="{FF2B5EF4-FFF2-40B4-BE49-F238E27FC236}">
                <a16:creationId xmlns:a16="http://schemas.microsoft.com/office/drawing/2014/main" id="{685EE12F-F3C1-4112-A15D-D9653884D85A}"/>
              </a:ext>
            </a:extLst>
          </p:cNvPr>
          <p:cNvGrpSpPr/>
          <p:nvPr/>
        </p:nvGrpSpPr>
        <p:grpSpPr>
          <a:xfrm>
            <a:off x="810516" y="6514146"/>
            <a:ext cx="10578210" cy="343853"/>
            <a:chOff x="1014269" y="-528733"/>
            <a:chExt cx="10163461" cy="2145081"/>
          </a:xfrm>
        </p:grpSpPr>
        <p:sp>
          <p:nvSpPr>
            <p:cNvPr id="78" name="Прямоугольник 77">
              <a:extLst>
                <a:ext uri="{FF2B5EF4-FFF2-40B4-BE49-F238E27FC236}">
                  <a16:creationId xmlns:a16="http://schemas.microsoft.com/office/drawing/2014/main" id="{A5CE762F-057F-4D09-AEBD-522CCD3F159F}"/>
                </a:ext>
              </a:extLst>
            </p:cNvPr>
            <p:cNvSpPr/>
            <p:nvPr/>
          </p:nvSpPr>
          <p:spPr>
            <a:xfrm>
              <a:off x="1014269" y="519362"/>
              <a:ext cx="2085066" cy="1096986"/>
            </a:xfrm>
            <a:prstGeom prst="rect">
              <a:avLst/>
            </a:prstGeom>
            <a:solidFill>
              <a:srgbClr val="B8B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Прямоугольник 78">
              <a:extLst>
                <a:ext uri="{FF2B5EF4-FFF2-40B4-BE49-F238E27FC236}">
                  <a16:creationId xmlns:a16="http://schemas.microsoft.com/office/drawing/2014/main" id="{A8D9A42E-1270-4EC5-909E-61B1C954E004}"/>
                </a:ext>
              </a:extLst>
            </p:cNvPr>
            <p:cNvSpPr/>
            <p:nvPr/>
          </p:nvSpPr>
          <p:spPr>
            <a:xfrm>
              <a:off x="3178348" y="519362"/>
              <a:ext cx="2798939" cy="1096986"/>
            </a:xfrm>
            <a:prstGeom prst="rect">
              <a:avLst/>
            </a:prstGeom>
            <a:solidFill>
              <a:srgbClr val="0096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Прямоугольник 79">
              <a:extLst>
                <a:ext uri="{FF2B5EF4-FFF2-40B4-BE49-F238E27FC236}">
                  <a16:creationId xmlns:a16="http://schemas.microsoft.com/office/drawing/2014/main" id="{BC73701D-1588-4540-9599-A41FCA6FE560}"/>
                </a:ext>
              </a:extLst>
            </p:cNvPr>
            <p:cNvSpPr/>
            <p:nvPr/>
          </p:nvSpPr>
          <p:spPr>
            <a:xfrm>
              <a:off x="6056301" y="-528733"/>
              <a:ext cx="1384028" cy="2145081"/>
            </a:xfrm>
            <a:prstGeom prst="rect">
              <a:avLst/>
            </a:prstGeom>
            <a:solidFill>
              <a:srgbClr val="F07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1" name="Прямоугольник 80">
              <a:extLst>
                <a:ext uri="{FF2B5EF4-FFF2-40B4-BE49-F238E27FC236}">
                  <a16:creationId xmlns:a16="http://schemas.microsoft.com/office/drawing/2014/main" id="{FB8EA50E-7D82-46FD-9729-875B15648C7B}"/>
                </a:ext>
              </a:extLst>
            </p:cNvPr>
            <p:cNvSpPr/>
            <p:nvPr/>
          </p:nvSpPr>
          <p:spPr>
            <a:xfrm>
              <a:off x="7519343" y="519362"/>
              <a:ext cx="999015" cy="1096986"/>
            </a:xfrm>
            <a:prstGeom prst="rect">
              <a:avLst/>
            </a:prstGeom>
            <a:solidFill>
              <a:srgbClr val="E618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Прямоугольник 81">
              <a:extLst>
                <a:ext uri="{FF2B5EF4-FFF2-40B4-BE49-F238E27FC236}">
                  <a16:creationId xmlns:a16="http://schemas.microsoft.com/office/drawing/2014/main" id="{FE1072A7-0CDD-4BE2-BD5B-4E3B7E9C4A86}"/>
                </a:ext>
              </a:extLst>
            </p:cNvPr>
            <p:cNvSpPr/>
            <p:nvPr/>
          </p:nvSpPr>
          <p:spPr>
            <a:xfrm>
              <a:off x="8597372" y="519362"/>
              <a:ext cx="1595782" cy="1096986"/>
            </a:xfrm>
            <a:prstGeom prst="rect">
              <a:avLst/>
            </a:prstGeom>
            <a:solidFill>
              <a:srgbClr val="0150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3" name="Прямоугольник 82">
              <a:extLst>
                <a:ext uri="{FF2B5EF4-FFF2-40B4-BE49-F238E27FC236}">
                  <a16:creationId xmlns:a16="http://schemas.microsoft.com/office/drawing/2014/main" id="{CCD1370E-0C49-4528-8261-BA17ADC82911}"/>
                </a:ext>
              </a:extLst>
            </p:cNvPr>
            <p:cNvSpPr/>
            <p:nvPr/>
          </p:nvSpPr>
          <p:spPr>
            <a:xfrm>
              <a:off x="10272168" y="519362"/>
              <a:ext cx="905562" cy="1096986"/>
            </a:xfrm>
            <a:prstGeom prst="rect">
              <a:avLst/>
            </a:prstGeom>
            <a:solidFill>
              <a:srgbClr val="26B7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2" name="Заголовок 1">
            <a:extLst>
              <a:ext uri="{FF2B5EF4-FFF2-40B4-BE49-F238E27FC236}">
                <a16:creationId xmlns:a16="http://schemas.microsoft.com/office/drawing/2014/main" id="{75DD3750-603C-49A7-BEB1-DF49927F5415}"/>
              </a:ext>
            </a:extLst>
          </p:cNvPr>
          <p:cNvSpPr txBox="1">
            <a:spLocks/>
          </p:cNvSpPr>
          <p:nvPr/>
        </p:nvSpPr>
        <p:spPr>
          <a:xfrm>
            <a:off x="810515" y="3055481"/>
            <a:ext cx="4480981" cy="479311"/>
          </a:xfrm>
          <a:prstGeom prst="roundRect">
            <a:avLst>
              <a:gd name="adj" fmla="val 9983"/>
            </a:avLst>
          </a:prstGeom>
          <a:noFill/>
          <a:ln w="19050">
            <a:solidFill>
              <a:srgbClr val="009657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algn="just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  <a:tabLst>
                <a:tab pos="0" algn="l"/>
              </a:tabLst>
            </a:pPr>
            <a:r>
              <a:rPr lang="ru-RU" sz="1400" b="0" u="none" strike="noStrike" dirty="0">
                <a:solidFill>
                  <a:srgbClr val="3D3D3B"/>
                </a:solidFill>
                <a:effectLst/>
                <a:uFillTx/>
                <a:latin typeface="Montserrat Medium" panose="00000600000000000000" pitchFamily="2" charset="-52"/>
                <a:ea typeface="PT Astra Serif"/>
              </a:rPr>
              <a:t>анализировать финансовую информацию</a:t>
            </a:r>
            <a:endParaRPr lang="ru-RU" sz="1400" b="0" u="none" strike="noStrike" dirty="0">
              <a:solidFill>
                <a:srgbClr val="3D3D3B"/>
              </a:solidFill>
              <a:effectLst/>
              <a:uFillTx/>
              <a:latin typeface="Montserrat Medium" panose="00000600000000000000" pitchFamily="2" charset="-52"/>
            </a:endParaRPr>
          </a:p>
        </p:txBody>
      </p:sp>
      <p:sp>
        <p:nvSpPr>
          <p:cNvPr id="33" name="Заголовок 1">
            <a:extLst>
              <a:ext uri="{FF2B5EF4-FFF2-40B4-BE49-F238E27FC236}">
                <a16:creationId xmlns:a16="http://schemas.microsoft.com/office/drawing/2014/main" id="{DDEC13FC-177A-4C99-AEF3-A24AEFD058BE}"/>
              </a:ext>
            </a:extLst>
          </p:cNvPr>
          <p:cNvSpPr txBox="1">
            <a:spLocks/>
          </p:cNvSpPr>
          <p:nvPr/>
        </p:nvSpPr>
        <p:spPr>
          <a:xfrm>
            <a:off x="818165" y="4544776"/>
            <a:ext cx="4480980" cy="529596"/>
          </a:xfrm>
          <a:prstGeom prst="roundRect">
            <a:avLst>
              <a:gd name="adj" fmla="val 9983"/>
            </a:avLst>
          </a:prstGeom>
          <a:noFill/>
          <a:ln w="19050">
            <a:solidFill>
              <a:srgbClr val="009657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algn="just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  <a:tabLst>
                <a:tab pos="0" algn="l"/>
              </a:tabLst>
            </a:pPr>
            <a:r>
              <a:rPr lang="ru-RU" sz="1400" b="0" u="none" strike="noStrike" dirty="0">
                <a:solidFill>
                  <a:srgbClr val="3D3D3B"/>
                </a:solidFill>
                <a:effectLst/>
                <a:uFillTx/>
                <a:latin typeface="Montserrat Medium" panose="00000600000000000000" pitchFamily="2" charset="-52"/>
                <a:ea typeface="PT Astra Serif"/>
              </a:rPr>
              <a:t>избегать распространённых ошибок</a:t>
            </a:r>
            <a:endParaRPr lang="ru-RU" sz="1400" b="0" u="none" strike="noStrike" dirty="0">
              <a:solidFill>
                <a:srgbClr val="3D3D3B"/>
              </a:solidFill>
              <a:effectLst/>
              <a:uFillTx/>
              <a:latin typeface="Montserrat Medium" panose="00000600000000000000" pitchFamily="2" charset="-52"/>
            </a:endParaRPr>
          </a:p>
        </p:txBody>
      </p: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C9A888D8-DD72-4FBE-B1E9-5878EE139598}"/>
              </a:ext>
            </a:extLst>
          </p:cNvPr>
          <p:cNvSpPr txBox="1">
            <a:spLocks/>
          </p:cNvSpPr>
          <p:nvPr/>
        </p:nvSpPr>
        <p:spPr>
          <a:xfrm>
            <a:off x="818164" y="3629593"/>
            <a:ext cx="4473163" cy="820381"/>
          </a:xfrm>
          <a:prstGeom prst="roundRect">
            <a:avLst>
              <a:gd name="adj" fmla="val 9983"/>
            </a:avLst>
          </a:prstGeom>
          <a:noFill/>
          <a:ln w="19050">
            <a:solidFill>
              <a:srgbClr val="009657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algn="just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  <a:tabLst>
                <a:tab pos="0" algn="l"/>
              </a:tabLst>
            </a:pPr>
            <a:r>
              <a:rPr lang="ru-RU" sz="1400" b="0" u="none" strike="noStrike" dirty="0">
                <a:solidFill>
                  <a:srgbClr val="3D3D3B"/>
                </a:solidFill>
                <a:effectLst/>
                <a:uFillTx/>
                <a:latin typeface="Montserrat Medium" panose="00000600000000000000" pitchFamily="2" charset="-52"/>
                <a:ea typeface="PT Astra Serif"/>
              </a:rPr>
              <a:t>сформировать главный принцип финансового поведения - культуры финансовой безопасности</a:t>
            </a:r>
            <a:endParaRPr lang="ru-RU" sz="1400" b="0" u="none" strike="noStrike" dirty="0">
              <a:solidFill>
                <a:srgbClr val="3D3D3B"/>
              </a:solidFill>
              <a:effectLst/>
              <a:uFillTx/>
              <a:latin typeface="Montserrat Medium" panose="00000600000000000000" pitchFamily="2" charset="-52"/>
            </a:endParaRPr>
          </a:p>
        </p:txBody>
      </p:sp>
      <p:sp>
        <p:nvSpPr>
          <p:cNvPr id="35" name="Заголовок 1">
            <a:extLst>
              <a:ext uri="{FF2B5EF4-FFF2-40B4-BE49-F238E27FC236}">
                <a16:creationId xmlns:a16="http://schemas.microsoft.com/office/drawing/2014/main" id="{8465E3F4-3138-4EE5-A18C-12A55869E54C}"/>
              </a:ext>
            </a:extLst>
          </p:cNvPr>
          <p:cNvSpPr txBox="1">
            <a:spLocks/>
          </p:cNvSpPr>
          <p:nvPr/>
        </p:nvSpPr>
        <p:spPr>
          <a:xfrm>
            <a:off x="5596056" y="3629593"/>
            <a:ext cx="3074424" cy="505003"/>
          </a:xfrm>
          <a:prstGeom prst="roundRect">
            <a:avLst/>
          </a:prstGeom>
          <a:solidFill>
            <a:srgbClr val="E61859"/>
          </a:solidFill>
          <a:ln w="28575">
            <a:solidFill>
              <a:srgbClr val="E61859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u="none" strike="noStrike" dirty="0">
                <a:solidFill>
                  <a:schemeClr val="bg1"/>
                </a:solidFill>
                <a:effectLst/>
                <a:uFillTx/>
                <a:latin typeface="PT Astra Serif"/>
                <a:ea typeface="PT Astra Serif"/>
              </a:rPr>
              <a:t>Аудитория</a:t>
            </a:r>
            <a:endParaRPr lang="ru-RU" sz="2000" dirty="0">
              <a:solidFill>
                <a:schemeClr val="bg1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37" name="Заголовок 1">
            <a:extLst>
              <a:ext uri="{FF2B5EF4-FFF2-40B4-BE49-F238E27FC236}">
                <a16:creationId xmlns:a16="http://schemas.microsoft.com/office/drawing/2014/main" id="{CB8157A4-6889-43A8-8DFC-6C2162618FA0}"/>
              </a:ext>
            </a:extLst>
          </p:cNvPr>
          <p:cNvSpPr txBox="1">
            <a:spLocks/>
          </p:cNvSpPr>
          <p:nvPr/>
        </p:nvSpPr>
        <p:spPr>
          <a:xfrm>
            <a:off x="5596128" y="4229397"/>
            <a:ext cx="5797616" cy="840947"/>
          </a:xfrm>
          <a:prstGeom prst="roundRect">
            <a:avLst>
              <a:gd name="adj" fmla="val 8177"/>
            </a:avLst>
          </a:prstGeom>
          <a:noFill/>
          <a:ln w="19050">
            <a:solidFill>
              <a:srgbClr val="E61859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algn="just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  <a:tabLst>
                <a:tab pos="0" algn="l"/>
              </a:tabLst>
            </a:pPr>
            <a:r>
              <a:rPr lang="ru-RU" sz="1400" b="0" u="none" strike="noStrike" dirty="0">
                <a:solidFill>
                  <a:srgbClr val="3D3D3B"/>
                </a:solidFill>
                <a:effectLst/>
                <a:uFillTx/>
                <a:latin typeface="Montserrat Medium" panose="00000600000000000000" pitchFamily="2" charset="-52"/>
                <a:ea typeface="PT Astra Serif"/>
              </a:rPr>
              <a:t>Курс рассчитан на слушателей разного возраста и разного уровня экономических знаний</a:t>
            </a:r>
            <a:endParaRPr lang="ru-RU" sz="1400" b="0" u="none" strike="noStrike" dirty="0">
              <a:solidFill>
                <a:srgbClr val="3D3D3B"/>
              </a:solidFill>
              <a:effectLst/>
              <a:uFillTx/>
              <a:latin typeface="Montserrat Medium" panose="00000600000000000000" pitchFamily="2" charset="-52"/>
            </a:endParaRP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B87C9EB5-DF42-4B6F-B55E-160988C282D0}"/>
              </a:ext>
            </a:extLst>
          </p:cNvPr>
          <p:cNvSpPr txBox="1">
            <a:spLocks/>
          </p:cNvSpPr>
          <p:nvPr/>
        </p:nvSpPr>
        <p:spPr>
          <a:xfrm>
            <a:off x="5596128" y="1944648"/>
            <a:ext cx="5797616" cy="1590144"/>
          </a:xfrm>
          <a:prstGeom prst="roundRect">
            <a:avLst>
              <a:gd name="adj" fmla="val 6831"/>
            </a:avLst>
          </a:prstGeom>
          <a:noFill/>
          <a:ln w="19050">
            <a:solidFill>
              <a:srgbClr val="F07D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algn="just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  <a:tabLst>
                <a:tab pos="0" algn="l"/>
              </a:tabLst>
            </a:pPr>
            <a:r>
              <a:rPr lang="ru-RU" sz="1400" b="0" u="none" strike="noStrike" dirty="0">
                <a:solidFill>
                  <a:srgbClr val="3D3D3B"/>
                </a:solidFill>
                <a:effectLst/>
                <a:uFillTx/>
                <a:latin typeface="Montserrat Medium" panose="00000600000000000000" pitchFamily="2" charset="-52"/>
                <a:ea typeface="PT Astra Serif"/>
              </a:rPr>
              <a:t>Сформирована в соответствии с рекомендациями Банка России в рамках программы «Финансовый навигатор»: личный финансовый план, финансовые услуги, финансовое мошенничество, права и обязанности получателей финансовых услуг</a:t>
            </a:r>
            <a:endParaRPr lang="ru-RU" sz="1400" b="0" u="none" strike="noStrike" dirty="0">
              <a:solidFill>
                <a:srgbClr val="3D3D3B"/>
              </a:solidFill>
              <a:effectLst/>
              <a:uFillTx/>
              <a:latin typeface="Montserrat Medium" panose="00000600000000000000" pitchFamily="2" charset="-52"/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id="{861828BA-C0EC-453F-A56C-165AD807FEA7}"/>
              </a:ext>
            </a:extLst>
          </p:cNvPr>
          <p:cNvSpPr txBox="1">
            <a:spLocks/>
          </p:cNvSpPr>
          <p:nvPr/>
        </p:nvSpPr>
        <p:spPr>
          <a:xfrm>
            <a:off x="5596128" y="1410187"/>
            <a:ext cx="3074352" cy="439660"/>
          </a:xfrm>
          <a:prstGeom prst="roundRect">
            <a:avLst/>
          </a:prstGeom>
          <a:solidFill>
            <a:srgbClr val="F07D00"/>
          </a:solidFill>
          <a:ln w="28575">
            <a:solidFill>
              <a:srgbClr val="F07D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chemeClr val="bg1"/>
                </a:solidFill>
                <a:latin typeface="PT Astra Serif"/>
              </a:rPr>
              <a:t>Тематика занятий </a:t>
            </a:r>
            <a:endParaRPr lang="ru-RU" sz="2000" dirty="0">
              <a:solidFill>
                <a:schemeClr val="bg1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40" name="Заголовок 1">
            <a:extLst>
              <a:ext uri="{FF2B5EF4-FFF2-40B4-BE49-F238E27FC236}">
                <a16:creationId xmlns:a16="http://schemas.microsoft.com/office/drawing/2014/main" id="{F20ADD8A-0686-41F8-AC12-BA77E046D049}"/>
              </a:ext>
            </a:extLst>
          </p:cNvPr>
          <p:cNvSpPr txBox="1">
            <a:spLocks/>
          </p:cNvSpPr>
          <p:nvPr/>
        </p:nvSpPr>
        <p:spPr>
          <a:xfrm>
            <a:off x="2664838" y="5259021"/>
            <a:ext cx="4602238" cy="1049130"/>
          </a:xfrm>
          <a:prstGeom prst="roundRect">
            <a:avLst>
              <a:gd name="adj" fmla="val 9479"/>
            </a:avLst>
          </a:prstGeom>
          <a:noFill/>
          <a:ln w="19050">
            <a:solidFill>
              <a:srgbClr val="26B7BC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algn="just" defTabSz="278640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buNone/>
              <a:tabLst>
                <a:tab pos="0" algn="l"/>
              </a:tabLst>
            </a:pPr>
            <a:r>
              <a:rPr lang="ru-RU" sz="1400" b="0" u="none" strike="noStrike" dirty="0">
                <a:solidFill>
                  <a:srgbClr val="3D3D3B"/>
                </a:solidFill>
                <a:effectLst/>
                <a:uFillTx/>
                <a:latin typeface="Montserrat Medium" panose="00000600000000000000" pitchFamily="2" charset="-52"/>
                <a:ea typeface="PT Astra Serif"/>
              </a:rPr>
              <a:t>На занятиях используются презентационные материалам, реальные кейсы финансовых ситуаций,  материалы тестового характера.</a:t>
            </a:r>
          </a:p>
        </p:txBody>
      </p:sp>
      <p:sp>
        <p:nvSpPr>
          <p:cNvPr id="43" name="Заголовок 1">
            <a:extLst>
              <a:ext uri="{FF2B5EF4-FFF2-40B4-BE49-F238E27FC236}">
                <a16:creationId xmlns:a16="http://schemas.microsoft.com/office/drawing/2014/main" id="{7CB68846-21DB-4A5B-8095-DD5E43507AAF}"/>
              </a:ext>
            </a:extLst>
          </p:cNvPr>
          <p:cNvSpPr txBox="1">
            <a:spLocks/>
          </p:cNvSpPr>
          <p:nvPr/>
        </p:nvSpPr>
        <p:spPr>
          <a:xfrm>
            <a:off x="803275" y="5259107"/>
            <a:ext cx="1720469" cy="1079208"/>
          </a:xfrm>
          <a:prstGeom prst="roundRect">
            <a:avLst>
              <a:gd name="adj" fmla="val 7889"/>
            </a:avLst>
          </a:prstGeom>
          <a:solidFill>
            <a:srgbClr val="26B7BC"/>
          </a:solidFill>
          <a:ln w="28575">
            <a:solidFill>
              <a:srgbClr val="26B7BC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u="none" strike="noStrike" dirty="0">
                <a:solidFill>
                  <a:schemeClr val="bg1"/>
                </a:solidFill>
                <a:effectLst/>
                <a:uFillTx/>
                <a:latin typeface="PT Astra Serif"/>
                <a:ea typeface="PT Astra Serif"/>
              </a:rPr>
              <a:t>Программа и эксперты</a:t>
            </a:r>
            <a:endParaRPr lang="ru-RU" sz="2000" dirty="0">
              <a:solidFill>
                <a:schemeClr val="bg1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44" name="Заголовок 1">
            <a:extLst>
              <a:ext uri="{FF2B5EF4-FFF2-40B4-BE49-F238E27FC236}">
                <a16:creationId xmlns:a16="http://schemas.microsoft.com/office/drawing/2014/main" id="{33FA8ECF-B345-45D6-8056-355C86796EA7}"/>
              </a:ext>
            </a:extLst>
          </p:cNvPr>
          <p:cNvSpPr txBox="1">
            <a:spLocks/>
          </p:cNvSpPr>
          <p:nvPr/>
        </p:nvSpPr>
        <p:spPr>
          <a:xfrm>
            <a:off x="7408171" y="5259020"/>
            <a:ext cx="3980554" cy="1049130"/>
          </a:xfrm>
          <a:prstGeom prst="roundRect">
            <a:avLst>
              <a:gd name="adj" fmla="val 9479"/>
            </a:avLst>
          </a:prstGeom>
          <a:noFill/>
          <a:ln w="19050">
            <a:solidFill>
              <a:srgbClr val="26B7BC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algn="just" defTabSz="278640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buNone/>
              <a:tabLst>
                <a:tab pos="0" algn="l"/>
              </a:tabLst>
            </a:pPr>
            <a:r>
              <a:rPr lang="ru-RU" sz="1400" b="0" u="none" strike="noStrike" dirty="0">
                <a:solidFill>
                  <a:srgbClr val="3D3D3B"/>
                </a:solidFill>
                <a:effectLst/>
                <a:uFillTx/>
                <a:latin typeface="Montserrat Medium" panose="00000600000000000000" pitchFamily="2" charset="-52"/>
                <a:ea typeface="PT Astra Serif"/>
              </a:rPr>
              <a:t>Курс проводят сотрудники библиотеки и специалисты Отделения Тула ГУ Банка России по ЦФО</a:t>
            </a:r>
          </a:p>
        </p:txBody>
      </p:sp>
    </p:spTree>
    <p:extLst>
      <p:ext uri="{BB962C8B-B14F-4D97-AF65-F5344CB8AC3E}">
        <p14:creationId xmlns:p14="http://schemas.microsoft.com/office/powerpoint/2010/main" val="2586944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C208A26C-B810-4D62-B731-005D286C7DA3}"/>
              </a:ext>
            </a:extLst>
          </p:cNvPr>
          <p:cNvSpPr/>
          <p:nvPr/>
        </p:nvSpPr>
        <p:spPr>
          <a:xfrm>
            <a:off x="803274" y="2145267"/>
            <a:ext cx="3021070" cy="1646378"/>
          </a:xfrm>
          <a:prstGeom prst="roundRect">
            <a:avLst>
              <a:gd name="adj" fmla="val 6855"/>
            </a:avLst>
          </a:prstGeom>
          <a:solidFill>
            <a:srgbClr val="F07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36A4B7-0F7D-48E4-9BBC-9AA8A99BDB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3275" y="267546"/>
            <a:ext cx="4665540" cy="433364"/>
          </a:xfrm>
          <a:noFill/>
          <a:ln w="38100">
            <a:noFill/>
          </a:ln>
        </p:spPr>
        <p:txBody>
          <a:bodyPr anchor="ctr">
            <a:noAutofit/>
          </a:bodyPr>
          <a:lstStyle/>
          <a:p>
            <a:pPr algn="l"/>
            <a:r>
              <a:rPr lang="ru-RU" sz="2800" b="1" u="none" strike="noStrike" dirty="0">
                <a:solidFill>
                  <a:srgbClr val="3D3D3B"/>
                </a:solidFill>
                <a:effectLst/>
                <a:uFillTx/>
                <a:latin typeface="PT Astra Serif"/>
                <a:ea typeface="PT Astra Serif"/>
              </a:rPr>
              <a:t>Достигнутые результаты</a:t>
            </a:r>
            <a:endParaRPr lang="ru-RU" sz="2800" dirty="0">
              <a:solidFill>
                <a:srgbClr val="3D3D3B"/>
              </a:solidFill>
              <a:latin typeface="Montserrat SemiBold" panose="00000700000000000000" pitchFamily="2" charset="-52"/>
            </a:endParaRP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FC96030A-C803-47F4-A048-62E13379C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936" y="361174"/>
            <a:ext cx="2686590" cy="89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Заголовок 1">
            <a:extLst>
              <a:ext uri="{FF2B5EF4-FFF2-40B4-BE49-F238E27FC236}">
                <a16:creationId xmlns:a16="http://schemas.microsoft.com/office/drawing/2014/main" id="{70909573-BCC8-47FB-87F1-252627AEEA7E}"/>
              </a:ext>
            </a:extLst>
          </p:cNvPr>
          <p:cNvSpPr txBox="1">
            <a:spLocks/>
          </p:cNvSpPr>
          <p:nvPr/>
        </p:nvSpPr>
        <p:spPr>
          <a:xfrm>
            <a:off x="938041" y="2990604"/>
            <a:ext cx="2878766" cy="592090"/>
          </a:xfrm>
          <a:prstGeom prst="roundRect">
            <a:avLst>
              <a:gd name="adj" fmla="val 9983"/>
            </a:avLst>
          </a:prstGeom>
          <a:noFill/>
          <a:ln w="19050"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algn="l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  <a:tabLst>
                <a:tab pos="0" algn="l"/>
              </a:tabLst>
            </a:pPr>
            <a:r>
              <a:rPr lang="ru-RU" sz="1400" dirty="0">
                <a:solidFill>
                  <a:schemeClr val="bg1"/>
                </a:solidFill>
                <a:latin typeface="Montserrat Medium" panose="00000600000000000000" pitchFamily="2" charset="-52"/>
                <a:ea typeface="PT Astra Serif"/>
              </a:rPr>
              <a:t>М</a:t>
            </a:r>
            <a:r>
              <a:rPr lang="ru-RU" sz="1400" b="0" u="none" strike="noStrike" dirty="0">
                <a:solidFill>
                  <a:schemeClr val="bg1"/>
                </a:solidFill>
                <a:effectLst/>
                <a:uFillTx/>
                <a:latin typeface="Montserrat Medium" panose="00000600000000000000" pitchFamily="2" charset="-52"/>
                <a:ea typeface="PT Astra Serif"/>
              </a:rPr>
              <a:t>ероприятий для взрослого населения и студентов в 2025 году</a:t>
            </a:r>
            <a:endParaRPr lang="ru-RU" sz="1400" b="0" u="none" strike="noStrike" dirty="0">
              <a:solidFill>
                <a:schemeClr val="bg1"/>
              </a:solidFill>
              <a:effectLst/>
              <a:uFillTx/>
              <a:latin typeface="Montserrat Medium" panose="00000600000000000000" pitchFamily="2" charset="-52"/>
            </a:endParaRPr>
          </a:p>
        </p:txBody>
      </p:sp>
      <p:sp>
        <p:nvSpPr>
          <p:cNvPr id="56" name="Заголовок 1">
            <a:extLst>
              <a:ext uri="{FF2B5EF4-FFF2-40B4-BE49-F238E27FC236}">
                <a16:creationId xmlns:a16="http://schemas.microsoft.com/office/drawing/2014/main" id="{ABFA33C7-B67E-4BE0-A901-50F8DAE420FD}"/>
              </a:ext>
            </a:extLst>
          </p:cNvPr>
          <p:cNvSpPr txBox="1">
            <a:spLocks/>
          </p:cNvSpPr>
          <p:nvPr/>
        </p:nvSpPr>
        <p:spPr>
          <a:xfrm>
            <a:off x="938043" y="2145266"/>
            <a:ext cx="2871069" cy="1031259"/>
          </a:xfrm>
          <a:prstGeom prst="rect">
            <a:avLst/>
          </a:prstGeom>
          <a:noFill/>
          <a:ln w="28575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6600" b="1" u="none" strike="noStrike" dirty="0">
                <a:solidFill>
                  <a:schemeClr val="bg1"/>
                </a:solidFill>
                <a:effectLst/>
                <a:uFillTx/>
                <a:latin typeface="Montserrat SemiBold" panose="00000700000000000000" pitchFamily="2" charset="-52"/>
                <a:ea typeface="PT Astra Serif"/>
              </a:rPr>
              <a:t>36</a:t>
            </a:r>
            <a:endParaRPr lang="ru-RU" sz="6600" dirty="0">
              <a:solidFill>
                <a:schemeClr val="bg1"/>
              </a:solidFill>
              <a:latin typeface="Montserrat SemiBold" panose="00000700000000000000" pitchFamily="2" charset="-52"/>
            </a:endParaRPr>
          </a:p>
        </p:txBody>
      </p: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674A918D-308E-4DB5-AEDF-0A1F339D9A49}"/>
              </a:ext>
            </a:extLst>
          </p:cNvPr>
          <p:cNvGrpSpPr/>
          <p:nvPr/>
        </p:nvGrpSpPr>
        <p:grpSpPr>
          <a:xfrm>
            <a:off x="810516" y="6529816"/>
            <a:ext cx="10578210" cy="328183"/>
            <a:chOff x="1014269" y="-430978"/>
            <a:chExt cx="10163461" cy="2047326"/>
          </a:xfrm>
        </p:grpSpPr>
        <p:sp>
          <p:nvSpPr>
            <p:cNvPr id="71" name="Прямоугольник 70">
              <a:extLst>
                <a:ext uri="{FF2B5EF4-FFF2-40B4-BE49-F238E27FC236}">
                  <a16:creationId xmlns:a16="http://schemas.microsoft.com/office/drawing/2014/main" id="{8A274E46-77E1-4EAE-B38E-37129993AA3C}"/>
                </a:ext>
              </a:extLst>
            </p:cNvPr>
            <p:cNvSpPr/>
            <p:nvPr/>
          </p:nvSpPr>
          <p:spPr>
            <a:xfrm>
              <a:off x="1014269" y="519362"/>
              <a:ext cx="2085066" cy="1096986"/>
            </a:xfrm>
            <a:prstGeom prst="rect">
              <a:avLst/>
            </a:prstGeom>
            <a:solidFill>
              <a:srgbClr val="B8B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Прямоугольник 71">
              <a:extLst>
                <a:ext uri="{FF2B5EF4-FFF2-40B4-BE49-F238E27FC236}">
                  <a16:creationId xmlns:a16="http://schemas.microsoft.com/office/drawing/2014/main" id="{BD394D38-2ED8-4B07-94D4-424167F08F03}"/>
                </a:ext>
              </a:extLst>
            </p:cNvPr>
            <p:cNvSpPr/>
            <p:nvPr/>
          </p:nvSpPr>
          <p:spPr>
            <a:xfrm>
              <a:off x="3178348" y="519362"/>
              <a:ext cx="2798939" cy="1096986"/>
            </a:xfrm>
            <a:prstGeom prst="rect">
              <a:avLst/>
            </a:prstGeom>
            <a:solidFill>
              <a:srgbClr val="0096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рямоугольник 72">
              <a:extLst>
                <a:ext uri="{FF2B5EF4-FFF2-40B4-BE49-F238E27FC236}">
                  <a16:creationId xmlns:a16="http://schemas.microsoft.com/office/drawing/2014/main" id="{00DAA3DD-F42F-4BEB-999B-DD8A9BD585C4}"/>
                </a:ext>
              </a:extLst>
            </p:cNvPr>
            <p:cNvSpPr/>
            <p:nvPr/>
          </p:nvSpPr>
          <p:spPr>
            <a:xfrm>
              <a:off x="6056301" y="519362"/>
              <a:ext cx="1384028" cy="1096986"/>
            </a:xfrm>
            <a:prstGeom prst="rect">
              <a:avLst/>
            </a:prstGeom>
            <a:solidFill>
              <a:srgbClr val="F07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Прямоугольник 73">
              <a:extLst>
                <a:ext uri="{FF2B5EF4-FFF2-40B4-BE49-F238E27FC236}">
                  <a16:creationId xmlns:a16="http://schemas.microsoft.com/office/drawing/2014/main" id="{3019AD74-4E85-4A67-A0B3-CCF615F3BBFA}"/>
                </a:ext>
              </a:extLst>
            </p:cNvPr>
            <p:cNvSpPr/>
            <p:nvPr/>
          </p:nvSpPr>
          <p:spPr>
            <a:xfrm>
              <a:off x="7519343" y="-430978"/>
              <a:ext cx="999015" cy="2047326"/>
            </a:xfrm>
            <a:prstGeom prst="rect">
              <a:avLst/>
            </a:prstGeom>
            <a:solidFill>
              <a:srgbClr val="E618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рямоугольник 74">
              <a:extLst>
                <a:ext uri="{FF2B5EF4-FFF2-40B4-BE49-F238E27FC236}">
                  <a16:creationId xmlns:a16="http://schemas.microsoft.com/office/drawing/2014/main" id="{C61034DA-D75C-4ED6-BE58-A9F7EFAC7625}"/>
                </a:ext>
              </a:extLst>
            </p:cNvPr>
            <p:cNvSpPr/>
            <p:nvPr/>
          </p:nvSpPr>
          <p:spPr>
            <a:xfrm>
              <a:off x="8597372" y="519362"/>
              <a:ext cx="1595782" cy="1096986"/>
            </a:xfrm>
            <a:prstGeom prst="rect">
              <a:avLst/>
            </a:prstGeom>
            <a:solidFill>
              <a:srgbClr val="0150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Прямоугольник 75">
              <a:extLst>
                <a:ext uri="{FF2B5EF4-FFF2-40B4-BE49-F238E27FC236}">
                  <a16:creationId xmlns:a16="http://schemas.microsoft.com/office/drawing/2014/main" id="{4C16CE7A-D148-4204-A184-62E694852694}"/>
                </a:ext>
              </a:extLst>
            </p:cNvPr>
            <p:cNvSpPr/>
            <p:nvPr/>
          </p:nvSpPr>
          <p:spPr>
            <a:xfrm>
              <a:off x="10272168" y="519362"/>
              <a:ext cx="905562" cy="1096986"/>
            </a:xfrm>
            <a:prstGeom prst="rect">
              <a:avLst/>
            </a:prstGeom>
            <a:solidFill>
              <a:srgbClr val="26B7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05913115-ABA7-4B75-83EE-C678DFF8E05F}"/>
              </a:ext>
            </a:extLst>
          </p:cNvPr>
          <p:cNvSpPr/>
          <p:nvPr/>
        </p:nvSpPr>
        <p:spPr>
          <a:xfrm>
            <a:off x="796377" y="785368"/>
            <a:ext cx="6034381" cy="1257414"/>
          </a:xfrm>
          <a:prstGeom prst="roundRect">
            <a:avLst>
              <a:gd name="adj" fmla="val 6855"/>
            </a:avLst>
          </a:prstGeom>
          <a:solidFill>
            <a:srgbClr val="0096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Заголовок 1">
            <a:extLst>
              <a:ext uri="{FF2B5EF4-FFF2-40B4-BE49-F238E27FC236}">
                <a16:creationId xmlns:a16="http://schemas.microsoft.com/office/drawing/2014/main" id="{C40308FD-A563-4C4C-A42B-165961474B7A}"/>
              </a:ext>
            </a:extLst>
          </p:cNvPr>
          <p:cNvSpPr txBox="1">
            <a:spLocks/>
          </p:cNvSpPr>
          <p:nvPr/>
        </p:nvSpPr>
        <p:spPr>
          <a:xfrm>
            <a:off x="2980668" y="785366"/>
            <a:ext cx="3850091" cy="1257415"/>
          </a:xfrm>
          <a:prstGeom prst="roundRect">
            <a:avLst>
              <a:gd name="adj" fmla="val 9983"/>
            </a:avLst>
          </a:prstGeom>
          <a:noFill/>
          <a:ln w="19050"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algn="l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  <a:tabLst>
                <a:tab pos="0" algn="l"/>
              </a:tabLst>
            </a:pPr>
            <a:r>
              <a:rPr lang="ru-RU" sz="1400" b="0" u="none" strike="noStrike" dirty="0">
                <a:solidFill>
                  <a:srgbClr val="FFFFFF"/>
                </a:solidFill>
                <a:effectLst/>
                <a:uFillTx/>
                <a:latin typeface="Montserrat Medium" panose="00000600000000000000" pitchFamily="2" charset="-52"/>
                <a:ea typeface="Tahoma"/>
              </a:rPr>
              <a:t>Человек из СПО Тульской области</a:t>
            </a:r>
            <a:r>
              <a:rPr lang="en-US" sz="1400" b="0" u="none" strike="noStrike" dirty="0">
                <a:solidFill>
                  <a:srgbClr val="FFFFFF"/>
                </a:solidFill>
                <a:effectLst/>
                <a:uFillTx/>
                <a:latin typeface="Montserrat Medium" panose="00000600000000000000" pitchFamily="2" charset="-52"/>
                <a:ea typeface="Tahoma"/>
              </a:rPr>
              <a:t> </a:t>
            </a:r>
            <a:r>
              <a:rPr lang="ru-RU" sz="1400" b="0" u="none" strike="noStrike" dirty="0">
                <a:solidFill>
                  <a:srgbClr val="FFFFFF"/>
                </a:solidFill>
                <a:effectLst/>
                <a:uFillTx/>
                <a:latin typeface="Montserrat Medium" panose="00000600000000000000" pitchFamily="2" charset="-52"/>
                <a:ea typeface="Tahoma"/>
              </a:rPr>
              <a:t>приняли участие в онлайн тестировании на тему: «Стратегии и привычки для финансовой устойчивости» </a:t>
            </a:r>
            <a:endParaRPr lang="ru-RU" sz="1400" b="0" u="none" strike="noStrike" dirty="0">
              <a:solidFill>
                <a:srgbClr val="FFFFFF"/>
              </a:solidFill>
              <a:effectLst/>
              <a:uFillTx/>
              <a:latin typeface="Montserrat Medium" panose="00000600000000000000" pitchFamily="2" charset="-52"/>
            </a:endParaRPr>
          </a:p>
        </p:txBody>
      </p:sp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1A02A5A1-FAAE-4626-9CB9-F0C1FC749599}"/>
              </a:ext>
            </a:extLst>
          </p:cNvPr>
          <p:cNvSpPr txBox="1">
            <a:spLocks/>
          </p:cNvSpPr>
          <p:nvPr/>
        </p:nvSpPr>
        <p:spPr>
          <a:xfrm>
            <a:off x="931144" y="785368"/>
            <a:ext cx="2049525" cy="1257413"/>
          </a:xfrm>
          <a:prstGeom prst="rect">
            <a:avLst/>
          </a:prstGeom>
          <a:noFill/>
          <a:ln w="28575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u="none" strike="noStrike" dirty="0">
                <a:solidFill>
                  <a:schemeClr val="bg1"/>
                </a:solidFill>
                <a:effectLst/>
                <a:uFillTx/>
                <a:latin typeface="Montserrat SemiBold" panose="00000700000000000000" pitchFamily="2" charset="-52"/>
                <a:ea typeface="PT Astra Serif"/>
              </a:rPr>
              <a:t>1500</a:t>
            </a:r>
            <a:endParaRPr lang="ru-RU" dirty="0">
              <a:solidFill>
                <a:schemeClr val="bg1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65" name="Заголовок 1">
            <a:extLst>
              <a:ext uri="{FF2B5EF4-FFF2-40B4-BE49-F238E27FC236}">
                <a16:creationId xmlns:a16="http://schemas.microsoft.com/office/drawing/2014/main" id="{32CFCDBE-44B3-459A-A91E-4582FA0EC91E}"/>
              </a:ext>
            </a:extLst>
          </p:cNvPr>
          <p:cNvSpPr txBox="1">
            <a:spLocks/>
          </p:cNvSpPr>
          <p:nvPr/>
        </p:nvSpPr>
        <p:spPr>
          <a:xfrm>
            <a:off x="7018560" y="2155922"/>
            <a:ext cx="4370165" cy="1708115"/>
          </a:xfrm>
          <a:prstGeom prst="roundRect">
            <a:avLst>
              <a:gd name="adj" fmla="val 11998"/>
            </a:avLst>
          </a:prstGeom>
          <a:noFill/>
          <a:ln w="19050">
            <a:solidFill>
              <a:srgbClr val="26B7BC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algn="just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  <a:tabLst>
                <a:tab pos="0" algn="l"/>
              </a:tabLst>
            </a:pPr>
            <a:r>
              <a:rPr lang="ru-RU" sz="1400" b="0" u="none" strike="noStrike" dirty="0">
                <a:solidFill>
                  <a:srgbClr val="3D3D3B"/>
                </a:solidFill>
                <a:effectLst/>
                <a:uFillTx/>
                <a:latin typeface="Montserrat Medium" panose="00000600000000000000" pitchFamily="2" charset="-52"/>
                <a:ea typeface="PT Astra Serif"/>
              </a:rPr>
              <a:t>Возможно расширения данной практики на территории региона для иных социальных групп населения с использование ресурсов регионального </a:t>
            </a:r>
            <a:r>
              <a:rPr lang="ru-RU" sz="1400" b="0" u="none" strike="noStrike" dirty="0" err="1">
                <a:solidFill>
                  <a:srgbClr val="3D3D3B"/>
                </a:solidFill>
                <a:effectLst/>
                <a:uFillTx/>
                <a:latin typeface="Montserrat Medium" panose="00000600000000000000" pitchFamily="2" charset="-52"/>
                <a:ea typeface="PT Astra Serif"/>
              </a:rPr>
              <a:t>библиотечно</a:t>
            </a:r>
            <a:r>
              <a:rPr lang="ru-RU" sz="1400" b="0" u="none" strike="noStrike" dirty="0">
                <a:solidFill>
                  <a:srgbClr val="3D3D3B"/>
                </a:solidFill>
                <a:effectLst/>
                <a:uFillTx/>
                <a:latin typeface="Montserrat Medium" panose="00000600000000000000" pitchFamily="2" charset="-52"/>
                <a:ea typeface="PT Astra Serif"/>
              </a:rPr>
              <a:t> - информационного   комплекса (395 библиотек)</a:t>
            </a:r>
          </a:p>
        </p:txBody>
      </p:sp>
      <p:sp>
        <p:nvSpPr>
          <p:cNvPr id="77" name="Заголовок 1">
            <a:extLst>
              <a:ext uri="{FF2B5EF4-FFF2-40B4-BE49-F238E27FC236}">
                <a16:creationId xmlns:a16="http://schemas.microsoft.com/office/drawing/2014/main" id="{1D16BE1B-02D2-4D13-9010-6EF2B7A1C6BD}"/>
              </a:ext>
            </a:extLst>
          </p:cNvPr>
          <p:cNvSpPr txBox="1">
            <a:spLocks/>
          </p:cNvSpPr>
          <p:nvPr/>
        </p:nvSpPr>
        <p:spPr>
          <a:xfrm>
            <a:off x="7018561" y="1256704"/>
            <a:ext cx="4370164" cy="786077"/>
          </a:xfrm>
          <a:prstGeom prst="roundRect">
            <a:avLst/>
          </a:prstGeom>
          <a:solidFill>
            <a:srgbClr val="26B7BC"/>
          </a:solidFill>
          <a:ln w="28575">
            <a:solidFill>
              <a:srgbClr val="26B7BC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u="none" strike="noStrike" dirty="0">
                <a:solidFill>
                  <a:schemeClr val="bg1"/>
                </a:solidFill>
                <a:effectLst/>
                <a:uFillTx/>
                <a:latin typeface="PT Astra Serif"/>
                <a:ea typeface="PT Astra Serif"/>
              </a:rPr>
              <a:t>Возможности и инструменты для тиражирования 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DC45AFA4-79E1-44EC-A40E-D4C37D2E8DCB}"/>
              </a:ext>
            </a:extLst>
          </p:cNvPr>
          <p:cNvPicPr/>
          <p:nvPr/>
        </p:nvPicPr>
        <p:blipFill rotWithShape="1">
          <a:blip r:embed="rId3"/>
          <a:srcRect l="11797" r="6812"/>
          <a:stretch/>
        </p:blipFill>
        <p:spPr>
          <a:xfrm>
            <a:off x="9314304" y="3965586"/>
            <a:ext cx="2074421" cy="24394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42A6E75-FF9D-4B54-80B1-22E5088BAA38}"/>
              </a:ext>
            </a:extLst>
          </p:cNvPr>
          <p:cNvPicPr/>
          <p:nvPr/>
        </p:nvPicPr>
        <p:blipFill rotWithShape="1">
          <a:blip r:embed="rId4"/>
          <a:srcRect l="7927" r="17471"/>
          <a:stretch/>
        </p:blipFill>
        <p:spPr>
          <a:xfrm>
            <a:off x="7012338" y="3977178"/>
            <a:ext cx="2074421" cy="24394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100B2DFB-2A13-42E6-A019-FE6E1298A937}"/>
              </a:ext>
            </a:extLst>
          </p:cNvPr>
          <p:cNvSpPr txBox="1">
            <a:spLocks/>
          </p:cNvSpPr>
          <p:nvPr/>
        </p:nvSpPr>
        <p:spPr>
          <a:xfrm>
            <a:off x="810517" y="5458641"/>
            <a:ext cx="5974278" cy="958034"/>
          </a:xfrm>
          <a:prstGeom prst="roundRect">
            <a:avLst>
              <a:gd name="adj" fmla="val 9983"/>
            </a:avLst>
          </a:prstGeom>
          <a:solidFill>
            <a:srgbClr val="3D3D3B"/>
          </a:solidFill>
          <a:ln w="1905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algn="l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bg1"/>
                </a:solidFill>
                <a:effectLst/>
                <a:uFillTx/>
                <a:latin typeface="Montserrat Medium" panose="00000600000000000000" pitchFamily="2" charset="-52"/>
                <a:ea typeface="Tahoma"/>
              </a:rPr>
              <a:t>На основе информационных буклетов Банка России и распространённых жизненных ситуаций </a:t>
            </a:r>
            <a:r>
              <a:rPr lang="ru-RU" sz="1400" u="none" strike="noStrike" dirty="0">
                <a:solidFill>
                  <a:schemeClr val="bg1"/>
                </a:solidFill>
                <a:effectLst/>
                <a:uFillTx/>
                <a:latin typeface="Montserrat SemiBold" panose="00000700000000000000" pitchFamily="2" charset="-52"/>
                <a:ea typeface="Tahoma"/>
              </a:rPr>
              <a:t>разработаны тематические онлайн тесты на платформе </a:t>
            </a:r>
            <a:r>
              <a:rPr lang="ru-RU" sz="1400" u="none" strike="noStrike" dirty="0" err="1">
                <a:solidFill>
                  <a:schemeClr val="bg1"/>
                </a:solidFill>
                <a:effectLst/>
                <a:uFillTx/>
                <a:latin typeface="Montserrat SemiBold" panose="00000700000000000000" pitchFamily="2" charset="-52"/>
                <a:ea typeface="Tahoma"/>
              </a:rPr>
              <a:t>Яндекс.Форма</a:t>
            </a:r>
            <a:r>
              <a:rPr lang="ru-RU" sz="1400" u="none" strike="noStrike" dirty="0">
                <a:solidFill>
                  <a:schemeClr val="bg1"/>
                </a:solidFill>
                <a:effectLst/>
                <a:uFillTx/>
                <a:latin typeface="Montserrat SemiBold" panose="00000700000000000000" pitchFamily="2" charset="-52"/>
                <a:ea typeface="Tahoma"/>
              </a:rPr>
              <a:t>. </a:t>
            </a: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D2D8A498-A941-4590-879C-5C1E5C1A1B29}"/>
              </a:ext>
            </a:extLst>
          </p:cNvPr>
          <p:cNvSpPr/>
          <p:nvPr/>
        </p:nvSpPr>
        <p:spPr>
          <a:xfrm>
            <a:off x="4029877" y="2139918"/>
            <a:ext cx="2767918" cy="1646378"/>
          </a:xfrm>
          <a:prstGeom prst="roundRect">
            <a:avLst>
              <a:gd name="adj" fmla="val 6855"/>
            </a:avLst>
          </a:prstGeom>
          <a:solidFill>
            <a:srgbClr val="E61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Заголовок 1">
            <a:extLst>
              <a:ext uri="{FF2B5EF4-FFF2-40B4-BE49-F238E27FC236}">
                <a16:creationId xmlns:a16="http://schemas.microsoft.com/office/drawing/2014/main" id="{DBA5BEEA-9049-4345-A171-2E3780C83163}"/>
              </a:ext>
            </a:extLst>
          </p:cNvPr>
          <p:cNvSpPr txBox="1">
            <a:spLocks/>
          </p:cNvSpPr>
          <p:nvPr/>
        </p:nvSpPr>
        <p:spPr>
          <a:xfrm>
            <a:off x="4164642" y="2985255"/>
            <a:ext cx="2648385" cy="592090"/>
          </a:xfrm>
          <a:prstGeom prst="roundRect">
            <a:avLst>
              <a:gd name="adj" fmla="val 9983"/>
            </a:avLst>
          </a:prstGeom>
          <a:noFill/>
          <a:ln w="19050"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algn="l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  <a:tabLst>
                <a:tab pos="0" algn="l"/>
              </a:tabLst>
            </a:pPr>
            <a:r>
              <a:rPr lang="ru-RU" sz="1400" b="0" u="none" strike="noStrike" dirty="0">
                <a:solidFill>
                  <a:schemeClr val="bg1"/>
                </a:solidFill>
                <a:effectLst/>
                <a:uFillTx/>
                <a:latin typeface="Montserrat Medium" panose="00000600000000000000" pitchFamily="2" charset="-52"/>
                <a:ea typeface="PT Astra Serif"/>
              </a:rPr>
              <a:t>Человек посетили мероприятия</a:t>
            </a:r>
          </a:p>
        </p:txBody>
      </p:sp>
      <p:sp>
        <p:nvSpPr>
          <p:cNvPr id="33" name="Заголовок 1">
            <a:extLst>
              <a:ext uri="{FF2B5EF4-FFF2-40B4-BE49-F238E27FC236}">
                <a16:creationId xmlns:a16="http://schemas.microsoft.com/office/drawing/2014/main" id="{0550B5CA-C189-4612-B91D-B27D2F323375}"/>
              </a:ext>
            </a:extLst>
          </p:cNvPr>
          <p:cNvSpPr txBox="1">
            <a:spLocks/>
          </p:cNvSpPr>
          <p:nvPr/>
        </p:nvSpPr>
        <p:spPr>
          <a:xfrm>
            <a:off x="4157405" y="2139917"/>
            <a:ext cx="2487235" cy="1031259"/>
          </a:xfrm>
          <a:prstGeom prst="rect">
            <a:avLst/>
          </a:prstGeom>
          <a:noFill/>
          <a:ln w="28575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6600" b="1" u="none" strike="noStrike" dirty="0">
                <a:solidFill>
                  <a:schemeClr val="bg1"/>
                </a:solidFill>
                <a:effectLst/>
                <a:uFillTx/>
                <a:latin typeface="Montserrat SemiBold" panose="00000700000000000000" pitchFamily="2" charset="-52"/>
                <a:ea typeface="PT Astra Serif"/>
              </a:rPr>
              <a:t>1000</a:t>
            </a:r>
            <a:endParaRPr lang="ru-RU" sz="6600" dirty="0">
              <a:solidFill>
                <a:schemeClr val="bg1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E538B527-536F-408A-B6A2-E59EF2234832}"/>
              </a:ext>
            </a:extLst>
          </p:cNvPr>
          <p:cNvSpPr/>
          <p:nvPr/>
        </p:nvSpPr>
        <p:spPr>
          <a:xfrm>
            <a:off x="796378" y="3894135"/>
            <a:ext cx="5988416" cy="1462016"/>
          </a:xfrm>
          <a:prstGeom prst="roundRect">
            <a:avLst>
              <a:gd name="adj" fmla="val 6855"/>
            </a:avLst>
          </a:prstGeom>
          <a:solidFill>
            <a:srgbClr val="01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Заголовок 1">
            <a:extLst>
              <a:ext uri="{FF2B5EF4-FFF2-40B4-BE49-F238E27FC236}">
                <a16:creationId xmlns:a16="http://schemas.microsoft.com/office/drawing/2014/main" id="{68E5A2FD-C28F-4DB5-8FE3-85F65BF3A792}"/>
              </a:ext>
            </a:extLst>
          </p:cNvPr>
          <p:cNvSpPr txBox="1">
            <a:spLocks/>
          </p:cNvSpPr>
          <p:nvPr/>
        </p:nvSpPr>
        <p:spPr>
          <a:xfrm>
            <a:off x="2548127" y="3900625"/>
            <a:ext cx="4236667" cy="1455526"/>
          </a:xfrm>
          <a:prstGeom prst="roundRect">
            <a:avLst>
              <a:gd name="adj" fmla="val 9983"/>
            </a:avLst>
          </a:prstGeom>
          <a:noFill/>
          <a:ln w="19050"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algn="l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  <a:tabLst>
                <a:tab pos="0" algn="l"/>
              </a:tabLst>
            </a:pPr>
            <a:r>
              <a:rPr lang="ru-RU" sz="1400" b="1" dirty="0">
                <a:solidFill>
                  <a:schemeClr val="bg1"/>
                </a:solidFill>
                <a:latin typeface="Montserrat Medium" panose="00000600000000000000" pitchFamily="2" charset="-52"/>
                <a:ea typeface="PT Astra Serif"/>
              </a:rPr>
              <a:t>Участников оценили свои знания в тестовом  формате </a:t>
            </a:r>
            <a:r>
              <a:rPr lang="ru-RU" sz="1400" dirty="0">
                <a:solidFill>
                  <a:schemeClr val="bg1"/>
                </a:solidFill>
                <a:latin typeface="Montserrat Medium" panose="00000600000000000000" pitchFamily="2" charset="-52"/>
                <a:ea typeface="PT Astra Serif"/>
              </a:rPr>
              <a:t>и получили индивидуальные рекомендации  со ссылками на полезные ресурсы. В рамках летней акции «Проведи лето с пользой» проведен финансовый </a:t>
            </a:r>
            <a:r>
              <a:rPr lang="ru-RU" sz="1400" dirty="0" err="1">
                <a:solidFill>
                  <a:schemeClr val="bg1"/>
                </a:solidFill>
                <a:latin typeface="Montserrat Medium" panose="00000600000000000000" pitchFamily="2" charset="-52"/>
                <a:ea typeface="PT Astra Serif"/>
              </a:rPr>
              <a:t>чекап</a:t>
            </a:r>
            <a:r>
              <a:rPr lang="ru-RU" sz="1400" dirty="0">
                <a:solidFill>
                  <a:schemeClr val="bg1"/>
                </a:solidFill>
                <a:latin typeface="Montserrat Medium" panose="00000600000000000000" pitchFamily="2" charset="-52"/>
                <a:ea typeface="PT Astra Serif"/>
              </a:rPr>
              <a:t>. </a:t>
            </a:r>
          </a:p>
        </p:txBody>
      </p:sp>
      <p:sp>
        <p:nvSpPr>
          <p:cNvPr id="37" name="Заголовок 1">
            <a:extLst>
              <a:ext uri="{FF2B5EF4-FFF2-40B4-BE49-F238E27FC236}">
                <a16:creationId xmlns:a16="http://schemas.microsoft.com/office/drawing/2014/main" id="{78AE9D19-4B0E-4EB5-B92C-6E861A1E11FE}"/>
              </a:ext>
            </a:extLst>
          </p:cNvPr>
          <p:cNvSpPr txBox="1">
            <a:spLocks/>
          </p:cNvSpPr>
          <p:nvPr/>
        </p:nvSpPr>
        <p:spPr>
          <a:xfrm>
            <a:off x="938042" y="3907115"/>
            <a:ext cx="1725110" cy="1449036"/>
          </a:xfrm>
          <a:prstGeom prst="rect">
            <a:avLst/>
          </a:prstGeom>
          <a:noFill/>
          <a:ln w="28575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u="none" strike="noStrike" dirty="0">
                <a:solidFill>
                  <a:schemeClr val="bg1"/>
                </a:solidFill>
                <a:effectLst/>
                <a:uFillTx/>
                <a:latin typeface="Montserrat SemiBold" panose="00000700000000000000" pitchFamily="2" charset="-52"/>
                <a:ea typeface="PT Astra Serif"/>
              </a:rPr>
              <a:t>300</a:t>
            </a:r>
          </a:p>
        </p:txBody>
      </p:sp>
    </p:spTree>
    <p:extLst>
      <p:ext uri="{BB962C8B-B14F-4D97-AF65-F5344CB8AC3E}">
        <p14:creationId xmlns:p14="http://schemas.microsoft.com/office/powerpoint/2010/main" val="6171206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308</Words>
  <Application>Microsoft Office PowerPoint</Application>
  <PresentationFormat>Широкоэкранный</PresentationFormat>
  <Paragraphs>36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Montserrat Medium</vt:lpstr>
      <vt:lpstr>Montserrat SemiBold</vt:lpstr>
      <vt:lpstr>PT Astra Serif</vt:lpstr>
      <vt:lpstr>Тема Office</vt:lpstr>
      <vt:lpstr>Клубное объединение «Школа финансовой грамотности»</vt:lpstr>
      <vt:lpstr>Описание проекта</vt:lpstr>
      <vt:lpstr>Достигнутые результаты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Цикл вебинаров по финансовой грамотности для представителей малого и среднего бизнеса, а также самозанятых</dc:title>
  <dc:creator>Николай Суслин</dc:creator>
  <cp:lastModifiedBy>Николай Суслин</cp:lastModifiedBy>
  <cp:revision>21</cp:revision>
  <dcterms:created xsi:type="dcterms:W3CDTF">2026-04-26T16:47:07Z</dcterms:created>
  <dcterms:modified xsi:type="dcterms:W3CDTF">2026-04-26T19:37:01Z</dcterms:modified>
</cp:coreProperties>
</file>