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9" r:id="rId2"/>
  </p:sldMasterIdLst>
  <p:notesMasterIdLst>
    <p:notesMasterId r:id="rId11"/>
  </p:notesMasterIdLst>
  <p:handoutMasterIdLst>
    <p:handoutMasterId r:id="rId12"/>
  </p:handoutMasterIdLst>
  <p:sldIdLst>
    <p:sldId id="277" r:id="rId3"/>
    <p:sldId id="273" r:id="rId4"/>
    <p:sldId id="266" r:id="rId5"/>
    <p:sldId id="265" r:id="rId6"/>
    <p:sldId id="270" r:id="rId7"/>
    <p:sldId id="268" r:id="rId8"/>
    <p:sldId id="269" r:id="rId9"/>
    <p:sldId id="276" r:id="rId10"/>
  </p:sldIdLst>
  <p:sldSz cx="9144000" cy="5143500" type="screen16x9"/>
  <p:notesSz cx="6797675" cy="9928225"/>
  <p:embeddedFontLst>
    <p:embeddedFont>
      <p:font typeface="Montserrat SemiBold" panose="00000700000000000000" pitchFamily="2" charset="-52"/>
      <p:bold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-52"/>
      <p:regular r:id="rId19"/>
      <p:italic r:id="rId20"/>
    </p:embeddedFont>
    <p:embeddedFont>
      <p:font typeface="Montserrat Light" panose="00000400000000000000" pitchFamily="2" charset="-52"/>
      <p:regular r:id="rId21"/>
      <p:italic r:id="rId22"/>
    </p:embeddedFont>
  </p:embeddedFontLst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CC66"/>
    <a:srgbClr val="FFFF99"/>
    <a:srgbClr val="FFFFCC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-390" y="-90"/>
      </p:cViewPr>
      <p:guideLst>
        <p:guide orient="horz" pos="166"/>
        <p:guide pos="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39FD3-41FC-4C7E-AE50-F88DF0FB68E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F64F30-7585-4F1F-93C0-9608F034F528}">
      <dgm:prSet phldrT="[Текст]" custT="1"/>
      <dgm:spPr>
        <a:xfrm>
          <a:off x="487191" y="715115"/>
          <a:ext cx="1868659" cy="41622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2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</a:t>
          </a:r>
          <a: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Работники бюджетных организаций</a:t>
          </a:r>
          <a:endParaRPr lang="ru-RU" sz="1100" b="0" i="0" u="none" strike="noStrike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gm:t>
    </dgm:pt>
    <dgm:pt modelId="{7B515AFB-E21F-4031-B658-046FAB06DFBB}" type="parTrans" cxnId="{2152A719-00BD-4544-8A94-762EBFEFBD73}">
      <dgm:prSet/>
      <dgm:spPr/>
      <dgm:t>
        <a:bodyPr/>
        <a:lstStyle/>
        <a:p>
          <a:endParaRPr lang="ru-RU"/>
        </a:p>
      </dgm:t>
    </dgm:pt>
    <dgm:pt modelId="{726C3AFD-0C52-452A-AB18-28CC50FACD10}" type="sibTrans" cxnId="{2152A719-00BD-4544-8A94-762EBFEFBD73}">
      <dgm:prSet/>
      <dgm:spPr/>
      <dgm:t>
        <a:bodyPr/>
        <a:lstStyle/>
        <a:p>
          <a:endParaRPr lang="ru-RU"/>
        </a:p>
      </dgm:t>
    </dgm:pt>
    <dgm:pt modelId="{7B0FE388-877A-40DC-B458-F92C0E8861C9}">
      <dgm:prSet phldrT="[Текст]" custT="1"/>
      <dgm:spPr>
        <a:xfrm>
          <a:off x="487191" y="1204553"/>
          <a:ext cx="1868659" cy="54541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ru-RU" sz="12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</a:t>
          </a:r>
          <a: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</a:rPr>
            <a:t>Трудовые коллективы промышленных и аграрных     </a:t>
          </a:r>
          <a:b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</a:rPr>
          </a:br>
          <a: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</a:rPr>
            <a:t> предприятий</a:t>
          </a:r>
          <a:endParaRPr lang="ru-RU" sz="1100" b="0" i="0" u="none" strike="noStrike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gm:t>
    </dgm:pt>
    <dgm:pt modelId="{CB33AE5E-6EFF-410A-B2EC-9E5A98AB55F9}" type="parTrans" cxnId="{0B65E15E-9651-4412-87A0-86DC1480272E}">
      <dgm:prSet/>
      <dgm:spPr/>
      <dgm:t>
        <a:bodyPr/>
        <a:lstStyle/>
        <a:p>
          <a:endParaRPr lang="ru-RU"/>
        </a:p>
      </dgm:t>
    </dgm:pt>
    <dgm:pt modelId="{A2EBF4E2-1C5A-4511-A7A2-4AB5B8417799}" type="sibTrans" cxnId="{0B65E15E-9651-4412-87A0-86DC1480272E}">
      <dgm:prSet/>
      <dgm:spPr/>
      <dgm:t>
        <a:bodyPr/>
        <a:lstStyle/>
        <a:p>
          <a:endParaRPr lang="ru-RU"/>
        </a:p>
      </dgm:t>
    </dgm:pt>
    <dgm:pt modelId="{705532C9-4727-4CF2-9CA7-E5DE64585FCD}">
      <dgm:prSet phldrT="[Текст]" custT="1"/>
      <dgm:spPr>
        <a:xfrm>
          <a:off x="275468" y="1846646"/>
          <a:ext cx="2080382" cy="369290"/>
        </a:xfr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 Предприниматели и </a:t>
          </a:r>
          <a:r>
            <a:rPr lang="ru-RU" sz="1100" b="0" i="0" u="none" strike="noStrike" cap="none" spc="0" baseline="0" dirty="0" err="1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самозанятые</a:t>
          </a:r>
          <a:endParaRPr lang="ru-RU" sz="1100" b="0" i="0" u="none" strike="noStrike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gm:t>
    </dgm:pt>
    <dgm:pt modelId="{2709A6EA-D349-4981-8DB3-BFD5E10CF41C}" type="parTrans" cxnId="{62CEB8C5-6F87-4BD3-A2DC-B21509DF1891}">
      <dgm:prSet/>
      <dgm:spPr/>
      <dgm:t>
        <a:bodyPr/>
        <a:lstStyle/>
        <a:p>
          <a:endParaRPr lang="ru-RU"/>
        </a:p>
      </dgm:t>
    </dgm:pt>
    <dgm:pt modelId="{E566D5EE-9150-48D0-AC85-6D57FE0BC38A}" type="sibTrans" cxnId="{62CEB8C5-6F87-4BD3-A2DC-B21509DF1891}">
      <dgm:prSet/>
      <dgm:spPr/>
      <dgm:t>
        <a:bodyPr/>
        <a:lstStyle/>
        <a:p>
          <a:endParaRPr lang="ru-RU"/>
        </a:p>
      </dgm:t>
    </dgm:pt>
    <dgm:pt modelId="{9A364398-9DCD-4519-B84F-A2984FD89E11}">
      <dgm:prSet phldrT="[Текст]" custT="1"/>
      <dgm:spPr>
        <a:xfrm>
          <a:off x="275468" y="1846646"/>
          <a:ext cx="2080382" cy="369290"/>
        </a:xfr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  Общественные и некоммерческие организации</a:t>
          </a:r>
          <a:endParaRPr lang="ru-RU" sz="1100" b="0" i="0" u="none" strike="noStrike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gm:t>
    </dgm:pt>
    <dgm:pt modelId="{B2628311-9CE4-49E6-AAC7-95441201E4BC}" type="parTrans" cxnId="{623CB0E3-59AF-4D3F-9F4D-EB4CB0DCA90B}">
      <dgm:prSet/>
      <dgm:spPr/>
      <dgm:t>
        <a:bodyPr/>
        <a:lstStyle/>
        <a:p>
          <a:endParaRPr lang="ru-RU"/>
        </a:p>
      </dgm:t>
    </dgm:pt>
    <dgm:pt modelId="{2108ADD4-955C-4283-9A07-5BB4603AE0E1}" type="sibTrans" cxnId="{623CB0E3-59AF-4D3F-9F4D-EB4CB0DCA90B}">
      <dgm:prSet/>
      <dgm:spPr/>
      <dgm:t>
        <a:bodyPr/>
        <a:lstStyle/>
        <a:p>
          <a:endParaRPr lang="ru-RU"/>
        </a:p>
      </dgm:t>
    </dgm:pt>
    <dgm:pt modelId="{9B19EC6A-4192-4C1A-91CB-1874007F3B09}">
      <dgm:prSet phldrT="[Текст]" custT="1"/>
      <dgm:spPr>
        <a:xfrm>
          <a:off x="275468" y="1846646"/>
          <a:ext cx="2080382" cy="369290"/>
        </a:xfr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 Пожилые граждане, лица с ОВЗ и другие социальные </a:t>
          </a:r>
          <a:b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</a:br>
          <a: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 категории</a:t>
          </a:r>
          <a:endParaRPr lang="ru-RU" sz="1100" b="0" i="0" u="none" strike="noStrike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gm:t>
    </dgm:pt>
    <dgm:pt modelId="{79C5C1AE-B9A8-4625-995B-3DFC1DB200C5}" type="parTrans" cxnId="{96E973EA-D1B7-41F0-B8B6-64A60C314539}">
      <dgm:prSet/>
      <dgm:spPr/>
      <dgm:t>
        <a:bodyPr/>
        <a:lstStyle/>
        <a:p>
          <a:endParaRPr lang="ru-RU"/>
        </a:p>
      </dgm:t>
    </dgm:pt>
    <dgm:pt modelId="{40D64038-D62A-43B6-BBA0-82A72B68BE7C}" type="sibTrans" cxnId="{96E973EA-D1B7-41F0-B8B6-64A60C314539}">
      <dgm:prSet/>
      <dgm:spPr/>
      <dgm:t>
        <a:bodyPr/>
        <a:lstStyle/>
        <a:p>
          <a:endParaRPr lang="ru-RU"/>
        </a:p>
      </dgm:t>
    </dgm:pt>
    <dgm:pt modelId="{04CC3FFD-D6B6-4A6D-977A-ECC9877D1955}">
      <dgm:prSet phldrT="[Текст]" custT="1"/>
      <dgm:spPr>
        <a:xfrm>
          <a:off x="293651" y="125691"/>
          <a:ext cx="2080382" cy="452824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100" b="0" i="0" u="none" strike="noStrike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Государственные и муниципальные служащие</a:t>
          </a:r>
          <a:endParaRPr lang="ru-RU" sz="1100" b="0" i="0" u="none" strike="noStrike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  <a:sym typeface="Helvetica Neue Medium"/>
          </a:endParaRPr>
        </a:p>
      </dgm:t>
    </dgm:pt>
    <dgm:pt modelId="{E97520E3-AB63-4026-9CE3-1E449520B3CB}" type="sibTrans" cxnId="{B42AB398-E457-4D69-88DD-92C41EE484D1}">
      <dgm:prSet/>
      <dgm:spPr>
        <a:xfrm>
          <a:off x="-2712267" y="-152278"/>
          <a:ext cx="3237054" cy="2705044"/>
        </a:xfrm>
        <a:prstGeom prst="blockArc">
          <a:avLst>
            <a:gd name="adj1" fmla="val 18900000"/>
            <a:gd name="adj2" fmla="val 2700000"/>
            <a:gd name="adj3" fmla="val 667"/>
          </a:avLst>
        </a:prstGeom>
        <a:noFill/>
        <a:ln w="25400" cap="flat" cmpd="sng" algn="ctr">
          <a:solidFill>
            <a:srgbClr val="FF4E3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F9C7639-1A26-46B1-918E-A171EC0CBE62}" type="parTrans" cxnId="{B42AB398-E457-4D69-88DD-92C41EE484D1}">
      <dgm:prSet/>
      <dgm:spPr/>
      <dgm:t>
        <a:bodyPr/>
        <a:lstStyle/>
        <a:p>
          <a:endParaRPr lang="ru-RU"/>
        </a:p>
      </dgm:t>
    </dgm:pt>
    <dgm:pt modelId="{5A6FD7FD-C067-4250-ADDB-9B2EA9A1143A}" type="pres">
      <dgm:prSet presAssocID="{C9B39FD3-41FC-4C7E-AE50-F88DF0FB68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3B5949-7560-4D15-B48A-AF568952C20F}" type="pres">
      <dgm:prSet presAssocID="{C9B39FD3-41FC-4C7E-AE50-F88DF0FB68E5}" presName="Name1" presStyleCnt="0"/>
      <dgm:spPr/>
    </dgm:pt>
    <dgm:pt modelId="{8CFD90FC-FDC6-4070-B6A2-B3B98B9F606E}" type="pres">
      <dgm:prSet presAssocID="{C9B39FD3-41FC-4C7E-AE50-F88DF0FB68E5}" presName="cycle" presStyleCnt="0"/>
      <dgm:spPr/>
    </dgm:pt>
    <dgm:pt modelId="{3AF92EEB-576B-458E-B812-B634968084E1}" type="pres">
      <dgm:prSet presAssocID="{C9B39FD3-41FC-4C7E-AE50-F88DF0FB68E5}" presName="srcNode" presStyleLbl="node1" presStyleIdx="0" presStyleCnt="6"/>
      <dgm:spPr/>
    </dgm:pt>
    <dgm:pt modelId="{770157F9-C218-48C0-9B3E-644E49029570}" type="pres">
      <dgm:prSet presAssocID="{C9B39FD3-41FC-4C7E-AE50-F88DF0FB68E5}" presName="conn" presStyleLbl="parChTrans1D2" presStyleIdx="0" presStyleCnt="1" custScaleY="83565"/>
      <dgm:spPr/>
      <dgm:t>
        <a:bodyPr/>
        <a:lstStyle/>
        <a:p>
          <a:endParaRPr lang="ru-RU"/>
        </a:p>
      </dgm:t>
    </dgm:pt>
    <dgm:pt modelId="{BEA1FEA7-C021-4622-B189-4F3557EF73F1}" type="pres">
      <dgm:prSet presAssocID="{C9B39FD3-41FC-4C7E-AE50-F88DF0FB68E5}" presName="extraNode" presStyleLbl="node1" presStyleIdx="0" presStyleCnt="6"/>
      <dgm:spPr/>
    </dgm:pt>
    <dgm:pt modelId="{7B9C8266-F4BB-469F-BB2B-1F7A1CD79CC9}" type="pres">
      <dgm:prSet presAssocID="{C9B39FD3-41FC-4C7E-AE50-F88DF0FB68E5}" presName="dstNode" presStyleLbl="node1" presStyleIdx="0" presStyleCnt="6"/>
      <dgm:spPr/>
    </dgm:pt>
    <dgm:pt modelId="{3EC15D94-A41E-41A6-B144-A3A68670028F}" type="pres">
      <dgm:prSet presAssocID="{04CC3FFD-D6B6-4A6D-977A-ECC9877D1955}" presName="text_1" presStyleLbl="node1" presStyleIdx="0" presStyleCnt="6" custScaleY="105691" custLinFactNeighborX="874" custLinFactNeighborY="-4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87E69-5A52-4F48-919D-E6A266B57146}" type="pres">
      <dgm:prSet presAssocID="{04CC3FFD-D6B6-4A6D-977A-ECC9877D1955}" presName="accent_1" presStyleCnt="0"/>
      <dgm:spPr/>
    </dgm:pt>
    <dgm:pt modelId="{14A5FDAA-FBE9-4E3E-AC51-5A9884517E18}" type="pres">
      <dgm:prSet presAssocID="{04CC3FFD-D6B6-4A6D-977A-ECC9877D1955}" presName="accentRepeatNode" presStyleLbl="solidFgAcc1" presStyleIdx="0" presStyleCnt="6"/>
      <dgm:spPr>
        <a:xfrm>
          <a:off x="44661" y="138388"/>
          <a:ext cx="461613" cy="46161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4E3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CEA1231C-A191-4DB5-A901-50FE66B7C86D}" type="pres">
      <dgm:prSet presAssocID="{74F64F30-7585-4F1F-93C0-9608F034F528}" presName="text_2" presStyleLbl="node1" presStyleIdx="1" presStyleCnt="6" custScaleX="101888" custScaleY="112709" custLinFactNeighborX="-431" custLinFactNeighborY="-14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07360-631E-4754-8F50-F5EB57AFB0CA}" type="pres">
      <dgm:prSet presAssocID="{74F64F30-7585-4F1F-93C0-9608F034F528}" presName="accent_2" presStyleCnt="0"/>
      <dgm:spPr/>
    </dgm:pt>
    <dgm:pt modelId="{0DC4D554-7D69-4918-B2B7-65A325C5A13C}" type="pres">
      <dgm:prSet presAssocID="{74F64F30-7585-4F1F-93C0-9608F034F528}" presName="accentRepeatNode" presStyleLbl="solidFgAcc1" presStyleIdx="1" presStyleCnt="6" custLinFactNeighborX="1483" custLinFactNeighborY="-10425"/>
      <dgm:spPr>
        <a:xfrm>
          <a:off x="256384" y="692420"/>
          <a:ext cx="461613" cy="46161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4E3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57419AB1-9E8E-4F95-A990-100E70CEFFE3}" type="pres">
      <dgm:prSet presAssocID="{7B0FE388-877A-40DC-B458-F92C0E8861C9}" presName="text_3" presStyleLbl="node1" presStyleIdx="2" presStyleCnt="6" custScaleX="102915" custScaleY="12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DE533-17A1-4EB2-8C4C-64FC1D60DBDA}" type="pres">
      <dgm:prSet presAssocID="{7B0FE388-877A-40DC-B458-F92C0E8861C9}" presName="accent_3" presStyleCnt="0"/>
      <dgm:spPr/>
    </dgm:pt>
    <dgm:pt modelId="{6F98FD0E-7592-4852-872A-12E08897F415}" type="pres">
      <dgm:prSet presAssocID="{7B0FE388-877A-40DC-B458-F92C0E8861C9}" presName="accentRepeatNode" presStyleLbl="solidFgAcc1" presStyleIdx="2" presStyleCnt="6"/>
      <dgm:spPr>
        <a:xfrm>
          <a:off x="256384" y="1246452"/>
          <a:ext cx="461613" cy="46161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4E3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1F3C547E-B450-4378-AE1E-264A6CBCE9D5}" type="pres">
      <dgm:prSet presAssocID="{705532C9-4727-4CF2-9CA7-E5DE64585FCD}" presName="text_4" presStyleLbl="node1" presStyleIdx="3" presStyleCnt="6" custScaleX="103401" custScaleY="132562" custLinFactNeighborY="6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F3B8D-66C4-4254-894A-FCA2FA4D0395}" type="pres">
      <dgm:prSet presAssocID="{705532C9-4727-4CF2-9CA7-E5DE64585FCD}" presName="accent_4" presStyleCnt="0"/>
      <dgm:spPr/>
    </dgm:pt>
    <dgm:pt modelId="{915121F5-C62A-4AF8-B8D1-08414941D53F}" type="pres">
      <dgm:prSet presAssocID="{705532C9-4727-4CF2-9CA7-E5DE64585FCD}" presName="accentRepeatNode" presStyleLbl="solidFgAcc1" presStyleIdx="3" presStyleCnt="6"/>
      <dgm:spPr>
        <a:xfrm>
          <a:off x="44661" y="1800485"/>
          <a:ext cx="461613" cy="46161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4E3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444991DE-B4B9-4FDA-8D10-80073FD9970A}" type="pres">
      <dgm:prSet presAssocID="{9A364398-9DCD-4519-B84F-A2984FD89E11}" presName="text_5" presStyleLbl="node1" presStyleIdx="4" presStyleCnt="6" custScaleX="103540" custScaleY="120004" custLinFactNeighborY="108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D2CEBBD-4635-4233-B50C-0CB26A69E9E8}" type="pres">
      <dgm:prSet presAssocID="{9A364398-9DCD-4519-B84F-A2984FD89E11}" presName="accent_5" presStyleCnt="0"/>
      <dgm:spPr/>
    </dgm:pt>
    <dgm:pt modelId="{96157B3B-8C68-426D-9840-225BEE7EB97A}" type="pres">
      <dgm:prSet presAssocID="{9A364398-9DCD-4519-B84F-A2984FD89E11}" presName="accentRepeatNode" presStyleLbl="solidFgAcc1" presStyleIdx="4" presStyleCnt="6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38D5B80-2D86-4FA0-A8D5-5B5B28FB20A1}" type="pres">
      <dgm:prSet presAssocID="{9B19EC6A-4192-4C1A-91CB-1874007F3B09}" presName="text_6" presStyleLbl="node1" presStyleIdx="5" presStyleCnt="6" custScaleX="103443" custScaleY="145919" custLinFactNeighborY="2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C0AEC-4895-4F54-BAF5-F53075A67567}" type="pres">
      <dgm:prSet presAssocID="{9B19EC6A-4192-4C1A-91CB-1874007F3B09}" presName="accent_6" presStyleCnt="0"/>
      <dgm:spPr/>
    </dgm:pt>
    <dgm:pt modelId="{AF445118-862E-4370-83F9-1DD22FE1010B}" type="pres">
      <dgm:prSet presAssocID="{9B19EC6A-4192-4C1A-91CB-1874007F3B09}" presName="accentRepeatNode" presStyleLbl="solidFgAcc1" presStyleIdx="5" presStyleCnt="6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0B65E15E-9651-4412-87A0-86DC1480272E}" srcId="{C9B39FD3-41FC-4C7E-AE50-F88DF0FB68E5}" destId="{7B0FE388-877A-40DC-B458-F92C0E8861C9}" srcOrd="2" destOrd="0" parTransId="{CB33AE5E-6EFF-410A-B2EC-9E5A98AB55F9}" sibTransId="{A2EBF4E2-1C5A-4511-A7A2-4AB5B8417799}"/>
    <dgm:cxn modelId="{D35F016F-1442-4792-9C68-1F7F41A3472A}" type="presOf" srcId="{04CC3FFD-D6B6-4A6D-977A-ECC9877D1955}" destId="{3EC15D94-A41E-41A6-B144-A3A68670028F}" srcOrd="0" destOrd="0" presId="urn:microsoft.com/office/officeart/2008/layout/VerticalCurvedList"/>
    <dgm:cxn modelId="{4BA88E5D-9BEC-49FA-8EDA-6E631EE45B58}" type="presOf" srcId="{74F64F30-7585-4F1F-93C0-9608F034F528}" destId="{CEA1231C-A191-4DB5-A901-50FE66B7C86D}" srcOrd="0" destOrd="0" presId="urn:microsoft.com/office/officeart/2008/layout/VerticalCurvedList"/>
    <dgm:cxn modelId="{2152A719-00BD-4544-8A94-762EBFEFBD73}" srcId="{C9B39FD3-41FC-4C7E-AE50-F88DF0FB68E5}" destId="{74F64F30-7585-4F1F-93C0-9608F034F528}" srcOrd="1" destOrd="0" parTransId="{7B515AFB-E21F-4031-B658-046FAB06DFBB}" sibTransId="{726C3AFD-0C52-452A-AB18-28CC50FACD10}"/>
    <dgm:cxn modelId="{CAA86808-C38B-482C-A8D8-40E4E88F925D}" type="presOf" srcId="{9A364398-9DCD-4519-B84F-A2984FD89E11}" destId="{444991DE-B4B9-4FDA-8D10-80073FD9970A}" srcOrd="0" destOrd="0" presId="urn:microsoft.com/office/officeart/2008/layout/VerticalCurvedList"/>
    <dgm:cxn modelId="{623CB0E3-59AF-4D3F-9F4D-EB4CB0DCA90B}" srcId="{C9B39FD3-41FC-4C7E-AE50-F88DF0FB68E5}" destId="{9A364398-9DCD-4519-B84F-A2984FD89E11}" srcOrd="4" destOrd="0" parTransId="{B2628311-9CE4-49E6-AAC7-95441201E4BC}" sibTransId="{2108ADD4-955C-4283-9A07-5BB4603AE0E1}"/>
    <dgm:cxn modelId="{B42AB398-E457-4D69-88DD-92C41EE484D1}" srcId="{C9B39FD3-41FC-4C7E-AE50-F88DF0FB68E5}" destId="{04CC3FFD-D6B6-4A6D-977A-ECC9877D1955}" srcOrd="0" destOrd="0" parTransId="{7F9C7639-1A26-46B1-918E-A171EC0CBE62}" sibTransId="{E97520E3-AB63-4026-9CE3-1E449520B3CB}"/>
    <dgm:cxn modelId="{CD513472-3639-41E3-B266-1CDCEB987F69}" type="presOf" srcId="{705532C9-4727-4CF2-9CA7-E5DE64585FCD}" destId="{1F3C547E-B450-4378-AE1E-264A6CBCE9D5}" srcOrd="0" destOrd="0" presId="urn:microsoft.com/office/officeart/2008/layout/VerticalCurvedList"/>
    <dgm:cxn modelId="{8C3FE0E3-93FB-42BB-B0AC-B03FA87823BB}" type="presOf" srcId="{C9B39FD3-41FC-4C7E-AE50-F88DF0FB68E5}" destId="{5A6FD7FD-C067-4250-ADDB-9B2EA9A1143A}" srcOrd="0" destOrd="0" presId="urn:microsoft.com/office/officeart/2008/layout/VerticalCurvedList"/>
    <dgm:cxn modelId="{ABA957A5-A594-4553-91A2-81DF372800C3}" type="presOf" srcId="{7B0FE388-877A-40DC-B458-F92C0E8861C9}" destId="{57419AB1-9E8E-4F95-A990-100E70CEFFE3}" srcOrd="0" destOrd="0" presId="urn:microsoft.com/office/officeart/2008/layout/VerticalCurvedList"/>
    <dgm:cxn modelId="{58B33E3C-2840-476B-8A8F-7275D70CFBC6}" type="presOf" srcId="{E97520E3-AB63-4026-9CE3-1E449520B3CB}" destId="{770157F9-C218-48C0-9B3E-644E49029570}" srcOrd="0" destOrd="0" presId="urn:microsoft.com/office/officeart/2008/layout/VerticalCurvedList"/>
    <dgm:cxn modelId="{96E973EA-D1B7-41F0-B8B6-64A60C314539}" srcId="{C9B39FD3-41FC-4C7E-AE50-F88DF0FB68E5}" destId="{9B19EC6A-4192-4C1A-91CB-1874007F3B09}" srcOrd="5" destOrd="0" parTransId="{79C5C1AE-B9A8-4625-995B-3DFC1DB200C5}" sibTransId="{40D64038-D62A-43B6-BBA0-82A72B68BE7C}"/>
    <dgm:cxn modelId="{62CEB8C5-6F87-4BD3-A2DC-B21509DF1891}" srcId="{C9B39FD3-41FC-4C7E-AE50-F88DF0FB68E5}" destId="{705532C9-4727-4CF2-9CA7-E5DE64585FCD}" srcOrd="3" destOrd="0" parTransId="{2709A6EA-D349-4981-8DB3-BFD5E10CF41C}" sibTransId="{E566D5EE-9150-48D0-AC85-6D57FE0BC38A}"/>
    <dgm:cxn modelId="{329EEB40-78C5-4D2B-8851-82171138E9C9}" type="presOf" srcId="{9B19EC6A-4192-4C1A-91CB-1874007F3B09}" destId="{138D5B80-2D86-4FA0-A8D5-5B5B28FB20A1}" srcOrd="0" destOrd="0" presId="urn:microsoft.com/office/officeart/2008/layout/VerticalCurvedList"/>
    <dgm:cxn modelId="{D276F664-7B7B-422A-AE3E-DB117A3DA338}" type="presParOf" srcId="{5A6FD7FD-C067-4250-ADDB-9B2EA9A1143A}" destId="{893B5949-7560-4D15-B48A-AF568952C20F}" srcOrd="0" destOrd="0" presId="urn:microsoft.com/office/officeart/2008/layout/VerticalCurvedList"/>
    <dgm:cxn modelId="{DDCE3EB2-63AF-4969-8867-636CDCC9EB11}" type="presParOf" srcId="{893B5949-7560-4D15-B48A-AF568952C20F}" destId="{8CFD90FC-FDC6-4070-B6A2-B3B98B9F606E}" srcOrd="0" destOrd="0" presId="urn:microsoft.com/office/officeart/2008/layout/VerticalCurvedList"/>
    <dgm:cxn modelId="{7CC1A1D2-1BC9-4D1A-9C70-213360CBE388}" type="presParOf" srcId="{8CFD90FC-FDC6-4070-B6A2-B3B98B9F606E}" destId="{3AF92EEB-576B-458E-B812-B634968084E1}" srcOrd="0" destOrd="0" presId="urn:microsoft.com/office/officeart/2008/layout/VerticalCurvedList"/>
    <dgm:cxn modelId="{96E15E55-18CE-4971-817C-4337ADB6499E}" type="presParOf" srcId="{8CFD90FC-FDC6-4070-B6A2-B3B98B9F606E}" destId="{770157F9-C218-48C0-9B3E-644E49029570}" srcOrd="1" destOrd="0" presId="urn:microsoft.com/office/officeart/2008/layout/VerticalCurvedList"/>
    <dgm:cxn modelId="{90B32621-6737-4866-9AB3-24960CB9DD41}" type="presParOf" srcId="{8CFD90FC-FDC6-4070-B6A2-B3B98B9F606E}" destId="{BEA1FEA7-C021-4622-B189-4F3557EF73F1}" srcOrd="2" destOrd="0" presId="urn:microsoft.com/office/officeart/2008/layout/VerticalCurvedList"/>
    <dgm:cxn modelId="{E328648F-7D12-417F-80B1-D71A0609FBAD}" type="presParOf" srcId="{8CFD90FC-FDC6-4070-B6A2-B3B98B9F606E}" destId="{7B9C8266-F4BB-469F-BB2B-1F7A1CD79CC9}" srcOrd="3" destOrd="0" presId="urn:microsoft.com/office/officeart/2008/layout/VerticalCurvedList"/>
    <dgm:cxn modelId="{1029D187-32B4-4918-BFCA-17A62EF58434}" type="presParOf" srcId="{893B5949-7560-4D15-B48A-AF568952C20F}" destId="{3EC15D94-A41E-41A6-B144-A3A68670028F}" srcOrd="1" destOrd="0" presId="urn:microsoft.com/office/officeart/2008/layout/VerticalCurvedList"/>
    <dgm:cxn modelId="{3DA558E5-746C-4102-AF3C-79D57746CBEF}" type="presParOf" srcId="{893B5949-7560-4D15-B48A-AF568952C20F}" destId="{C4D87E69-5A52-4F48-919D-E6A266B57146}" srcOrd="2" destOrd="0" presId="urn:microsoft.com/office/officeart/2008/layout/VerticalCurvedList"/>
    <dgm:cxn modelId="{1E5FFC14-6136-4DE9-AC0B-60E826DA6915}" type="presParOf" srcId="{C4D87E69-5A52-4F48-919D-E6A266B57146}" destId="{14A5FDAA-FBE9-4E3E-AC51-5A9884517E18}" srcOrd="0" destOrd="0" presId="urn:microsoft.com/office/officeart/2008/layout/VerticalCurvedList"/>
    <dgm:cxn modelId="{8175A1CA-C6E0-4F16-AEAA-518151BA4A33}" type="presParOf" srcId="{893B5949-7560-4D15-B48A-AF568952C20F}" destId="{CEA1231C-A191-4DB5-A901-50FE66B7C86D}" srcOrd="3" destOrd="0" presId="urn:microsoft.com/office/officeart/2008/layout/VerticalCurvedList"/>
    <dgm:cxn modelId="{FB0D5B8A-CBB8-4718-B80E-63CA31124DE5}" type="presParOf" srcId="{893B5949-7560-4D15-B48A-AF568952C20F}" destId="{8EA07360-631E-4754-8F50-F5EB57AFB0CA}" srcOrd="4" destOrd="0" presId="urn:microsoft.com/office/officeart/2008/layout/VerticalCurvedList"/>
    <dgm:cxn modelId="{AC18C1EF-A32B-4371-A183-32711698C32D}" type="presParOf" srcId="{8EA07360-631E-4754-8F50-F5EB57AFB0CA}" destId="{0DC4D554-7D69-4918-B2B7-65A325C5A13C}" srcOrd="0" destOrd="0" presId="urn:microsoft.com/office/officeart/2008/layout/VerticalCurvedList"/>
    <dgm:cxn modelId="{1173E808-6AB8-41BC-868B-DC807815CE30}" type="presParOf" srcId="{893B5949-7560-4D15-B48A-AF568952C20F}" destId="{57419AB1-9E8E-4F95-A990-100E70CEFFE3}" srcOrd="5" destOrd="0" presId="urn:microsoft.com/office/officeart/2008/layout/VerticalCurvedList"/>
    <dgm:cxn modelId="{A0B4500A-5415-4187-A7D3-2F74F63F8BEC}" type="presParOf" srcId="{893B5949-7560-4D15-B48A-AF568952C20F}" destId="{6CFDE533-17A1-4EB2-8C4C-64FC1D60DBDA}" srcOrd="6" destOrd="0" presId="urn:microsoft.com/office/officeart/2008/layout/VerticalCurvedList"/>
    <dgm:cxn modelId="{B084B02E-C5CD-41C8-8A69-D637E90F375A}" type="presParOf" srcId="{6CFDE533-17A1-4EB2-8C4C-64FC1D60DBDA}" destId="{6F98FD0E-7592-4852-872A-12E08897F415}" srcOrd="0" destOrd="0" presId="urn:microsoft.com/office/officeart/2008/layout/VerticalCurvedList"/>
    <dgm:cxn modelId="{5C6EE2A8-F5C7-48BE-8240-9C70DF1281DC}" type="presParOf" srcId="{893B5949-7560-4D15-B48A-AF568952C20F}" destId="{1F3C547E-B450-4378-AE1E-264A6CBCE9D5}" srcOrd="7" destOrd="0" presId="urn:microsoft.com/office/officeart/2008/layout/VerticalCurvedList"/>
    <dgm:cxn modelId="{FBD9A866-A0EE-4DB4-BB0A-F0C43BDABC37}" type="presParOf" srcId="{893B5949-7560-4D15-B48A-AF568952C20F}" destId="{55CF3B8D-66C4-4254-894A-FCA2FA4D0395}" srcOrd="8" destOrd="0" presId="urn:microsoft.com/office/officeart/2008/layout/VerticalCurvedList"/>
    <dgm:cxn modelId="{D9C72486-E59B-4209-9056-91F88561048E}" type="presParOf" srcId="{55CF3B8D-66C4-4254-894A-FCA2FA4D0395}" destId="{915121F5-C62A-4AF8-B8D1-08414941D53F}" srcOrd="0" destOrd="0" presId="urn:microsoft.com/office/officeart/2008/layout/VerticalCurvedList"/>
    <dgm:cxn modelId="{58940A9A-8D97-4A38-815C-01A15FF2A3BA}" type="presParOf" srcId="{893B5949-7560-4D15-B48A-AF568952C20F}" destId="{444991DE-B4B9-4FDA-8D10-80073FD9970A}" srcOrd="9" destOrd="0" presId="urn:microsoft.com/office/officeart/2008/layout/VerticalCurvedList"/>
    <dgm:cxn modelId="{9CC4C3D2-3795-4CD5-948D-96A4C76398B6}" type="presParOf" srcId="{893B5949-7560-4D15-B48A-AF568952C20F}" destId="{CD2CEBBD-4635-4233-B50C-0CB26A69E9E8}" srcOrd="10" destOrd="0" presId="urn:microsoft.com/office/officeart/2008/layout/VerticalCurvedList"/>
    <dgm:cxn modelId="{986917A4-D9A7-475C-A666-7271C6AFDE35}" type="presParOf" srcId="{CD2CEBBD-4635-4233-B50C-0CB26A69E9E8}" destId="{96157B3B-8C68-426D-9840-225BEE7EB97A}" srcOrd="0" destOrd="0" presId="urn:microsoft.com/office/officeart/2008/layout/VerticalCurvedList"/>
    <dgm:cxn modelId="{46771BE4-DF64-42D3-9018-1EBDF2A208CD}" type="presParOf" srcId="{893B5949-7560-4D15-B48A-AF568952C20F}" destId="{138D5B80-2D86-4FA0-A8D5-5B5B28FB20A1}" srcOrd="11" destOrd="0" presId="urn:microsoft.com/office/officeart/2008/layout/VerticalCurvedList"/>
    <dgm:cxn modelId="{A7A5FA42-38AC-4389-86BC-8240FAC29939}" type="presParOf" srcId="{893B5949-7560-4D15-B48A-AF568952C20F}" destId="{C9DC0AEC-4895-4F54-BAF5-F53075A67567}" srcOrd="12" destOrd="0" presId="urn:microsoft.com/office/officeart/2008/layout/VerticalCurvedList"/>
    <dgm:cxn modelId="{6BE72702-215C-4983-B9B9-82FF84CDA18C}" type="presParOf" srcId="{C9DC0AEC-4895-4F54-BAF5-F53075A67567}" destId="{AF445118-862E-4370-83F9-1DD22FE101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157F9-C218-48C0-9B3E-644E49029570}">
      <dsp:nvSpPr>
        <dsp:cNvPr id="0" name=""/>
        <dsp:cNvSpPr/>
      </dsp:nvSpPr>
      <dsp:spPr>
        <a:xfrm>
          <a:off x="-3825535" y="-210538"/>
          <a:ext cx="4509060" cy="3767996"/>
        </a:xfrm>
        <a:prstGeom prst="blockArc">
          <a:avLst>
            <a:gd name="adj1" fmla="val 18900000"/>
            <a:gd name="adj2" fmla="val 2700000"/>
            <a:gd name="adj3" fmla="val 667"/>
          </a:avLst>
        </a:prstGeom>
        <a:noFill/>
        <a:ln w="25400" cap="flat" cmpd="sng" algn="ctr">
          <a:solidFill>
            <a:srgbClr val="FF4E3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15D94-A41E-41A6-B144-A3A68670028F}">
      <dsp:nvSpPr>
        <dsp:cNvPr id="0" name=""/>
        <dsp:cNvSpPr/>
      </dsp:nvSpPr>
      <dsp:spPr>
        <a:xfrm>
          <a:off x="272407" y="149914"/>
          <a:ext cx="4936511" cy="372416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68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Государственные и муниципальные служащие</a:t>
          </a:r>
          <a:endParaRPr lang="ru-RU" sz="1100" b="0" i="0" u="none" strike="noStrike" kern="1200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  <a:sym typeface="Helvetica Neue Medium"/>
          </a:endParaRPr>
        </a:p>
      </dsp:txBody>
      <dsp:txXfrm>
        <a:off x="272407" y="149914"/>
        <a:ext cx="4936511" cy="372416"/>
      </dsp:txXfrm>
    </dsp:sp>
    <dsp:sp modelId="{14A5FDAA-FBE9-4E3E-AC51-5A9884517E18}">
      <dsp:nvSpPr>
        <dsp:cNvPr id="0" name=""/>
        <dsp:cNvSpPr/>
      </dsp:nvSpPr>
      <dsp:spPr>
        <a:xfrm>
          <a:off x="9035" y="132203"/>
          <a:ext cx="440454" cy="44045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4E3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A1231C-A191-4DB5-A901-50FE66B7C86D}">
      <dsp:nvSpPr>
        <dsp:cNvPr id="0" name=""/>
        <dsp:cNvSpPr/>
      </dsp:nvSpPr>
      <dsp:spPr>
        <a:xfrm>
          <a:off x="455214" y="630517"/>
          <a:ext cx="4734397" cy="39714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68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</a:t>
          </a:r>
          <a: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Работники бюджетных организаций</a:t>
          </a:r>
          <a:endParaRPr lang="ru-RU" sz="1100" b="0" i="0" u="none" strike="noStrike" kern="1200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sp:txBody>
      <dsp:txXfrm>
        <a:off x="455214" y="630517"/>
        <a:ext cx="4734397" cy="397145"/>
      </dsp:txXfrm>
    </dsp:sp>
    <dsp:sp modelId="{0DC4D554-7D69-4918-B2B7-65A325C5A13C}">
      <dsp:nvSpPr>
        <dsp:cNvPr id="0" name=""/>
        <dsp:cNvSpPr/>
      </dsp:nvSpPr>
      <dsp:spPr>
        <a:xfrm>
          <a:off x="305410" y="614764"/>
          <a:ext cx="440454" cy="44045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4E3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419AB1-9E8E-4F95-A990-100E70CEFFE3}">
      <dsp:nvSpPr>
        <dsp:cNvPr id="0" name=""/>
        <dsp:cNvSpPr/>
      </dsp:nvSpPr>
      <dsp:spPr>
        <a:xfrm>
          <a:off x="585850" y="1197201"/>
          <a:ext cx="4645717" cy="42437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68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</a:t>
          </a:r>
          <a: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</a:rPr>
            <a:t>Трудовые коллективы промышленных и аграрных     </a:t>
          </a:r>
          <a:b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</a:rPr>
          </a:br>
          <a: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</a:rPr>
            <a:t> предприятий</a:t>
          </a:r>
          <a:endParaRPr lang="ru-RU" sz="1100" b="0" i="0" u="none" strike="noStrike" kern="1200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sp:txBody>
      <dsp:txXfrm>
        <a:off x="585850" y="1197201"/>
        <a:ext cx="4645717" cy="424372"/>
      </dsp:txXfrm>
    </dsp:sp>
    <dsp:sp modelId="{6F98FD0E-7592-4852-872A-12E08897F415}">
      <dsp:nvSpPr>
        <dsp:cNvPr id="0" name=""/>
        <dsp:cNvSpPr/>
      </dsp:nvSpPr>
      <dsp:spPr>
        <a:xfrm>
          <a:off x="431416" y="1189160"/>
          <a:ext cx="440454" cy="44045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4E3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3C547E-B450-4378-AE1E-264A6CBCE9D5}">
      <dsp:nvSpPr>
        <dsp:cNvPr id="0" name=""/>
        <dsp:cNvSpPr/>
      </dsp:nvSpPr>
      <dsp:spPr>
        <a:xfrm>
          <a:off x="574881" y="1726846"/>
          <a:ext cx="4667655" cy="467100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68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 Предприниматели и </a:t>
          </a:r>
          <a:r>
            <a:rPr lang="ru-RU" sz="1100" b="0" i="0" u="none" strike="noStrike" kern="1200" cap="none" spc="0" baseline="0" dirty="0" err="1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самозанятые</a:t>
          </a:r>
          <a:endParaRPr lang="ru-RU" sz="1100" b="0" i="0" u="none" strike="noStrike" kern="1200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sp:txBody>
      <dsp:txXfrm>
        <a:off x="574881" y="1726846"/>
        <a:ext cx="4667655" cy="467100"/>
      </dsp:txXfrm>
    </dsp:sp>
    <dsp:sp modelId="{915121F5-C62A-4AF8-B8D1-08414941D53F}">
      <dsp:nvSpPr>
        <dsp:cNvPr id="0" name=""/>
        <dsp:cNvSpPr/>
      </dsp:nvSpPr>
      <dsp:spPr>
        <a:xfrm>
          <a:off x="431416" y="1717304"/>
          <a:ext cx="440454" cy="44045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4E3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4991DE-B4B9-4FDA-8D10-80073FD9970A}">
      <dsp:nvSpPr>
        <dsp:cNvPr id="0" name=""/>
        <dsp:cNvSpPr/>
      </dsp:nvSpPr>
      <dsp:spPr>
        <a:xfrm>
          <a:off x="436859" y="2292693"/>
          <a:ext cx="4811160" cy="422850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68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  Общественные и некоммерческие организации</a:t>
          </a:r>
          <a:endParaRPr lang="ru-RU" sz="1100" b="0" i="0" u="none" strike="noStrike" kern="1200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sp:txBody>
      <dsp:txXfrm>
        <a:off x="436859" y="2292693"/>
        <a:ext cx="4811160" cy="422850"/>
      </dsp:txXfrm>
    </dsp:sp>
    <dsp:sp modelId="{96157B3B-8C68-426D-9840-225BEE7EB97A}">
      <dsp:nvSpPr>
        <dsp:cNvPr id="0" name=""/>
        <dsp:cNvSpPr/>
      </dsp:nvSpPr>
      <dsp:spPr>
        <a:xfrm>
          <a:off x="298878" y="2245783"/>
          <a:ext cx="440454" cy="4404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8D5B80-2D86-4FA0-A8D5-5B5B28FB20A1}">
      <dsp:nvSpPr>
        <dsp:cNvPr id="0" name=""/>
        <dsp:cNvSpPr/>
      </dsp:nvSpPr>
      <dsp:spPr>
        <a:xfrm>
          <a:off x="144280" y="2813619"/>
          <a:ext cx="5106475" cy="514165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68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 Пожилые граждане, лица с ОВЗ и другие социальные </a:t>
          </a:r>
          <a:b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</a:br>
          <a:r>
            <a:rPr lang="ru-RU" sz="1100" b="0" i="0" u="none" strike="noStrike" kern="1200" cap="none" spc="0" baseline="0" dirty="0" smtClean="0">
              <a:solidFill>
                <a:schemeClr val="bg1"/>
              </a:solidFill>
              <a:uFillTx/>
              <a:latin typeface="Montserrat Medium" pitchFamily="2" charset="-52"/>
              <a:ea typeface="Helvetica Neue"/>
              <a:cs typeface="Helvetica Neue"/>
            </a:rPr>
            <a:t>  категории</a:t>
          </a:r>
          <a:endParaRPr lang="ru-RU" sz="1100" b="0" i="0" u="none" strike="noStrike" kern="1200" cap="none" spc="0" baseline="0" dirty="0">
            <a:solidFill>
              <a:schemeClr val="bg1"/>
            </a:solidFill>
            <a:uFillTx/>
            <a:latin typeface="Montserrat Medium" pitchFamily="2" charset="-52"/>
            <a:ea typeface="Helvetica Neue"/>
            <a:cs typeface="Helvetica Neue"/>
          </a:endParaRPr>
        </a:p>
      </dsp:txBody>
      <dsp:txXfrm>
        <a:off x="144280" y="2813619"/>
        <a:ext cx="5106475" cy="514165"/>
      </dsp:txXfrm>
    </dsp:sp>
    <dsp:sp modelId="{AF445118-862E-4370-83F9-1DD22FE1010B}">
      <dsp:nvSpPr>
        <dsp:cNvPr id="0" name=""/>
        <dsp:cNvSpPr/>
      </dsp:nvSpPr>
      <dsp:spPr>
        <a:xfrm>
          <a:off x="9035" y="2774261"/>
          <a:ext cx="440454" cy="4404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6894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178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6639236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8367640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210129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8670302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1808914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45720866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4155407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584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1" r:id="rId3"/>
    <p:sldLayoutId id="2147483662" r:id="rId4"/>
    <p:sldLayoutId id="2147483663" r:id="rId5"/>
    <p:sldLayoutId id="2147483664" r:id="rId6"/>
    <p:sldLayoutId id="2147483667" r:id="rId7"/>
    <p:sldLayoutId id="2147483668" r:id="rId8"/>
  </p:sldLayoutIdLst>
  <p:transition spd="med"/>
  <p:hf hdr="0" ftr="0" dt="0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7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brogra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hyperlink" Target="https://vk.com/rcfg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862444"/>
            <a:ext cx="6759798" cy="1199202"/>
          </a:xfrm>
        </p:spPr>
        <p:txBody>
          <a:bodyPr>
            <a:noAutofit/>
          </a:bodyPr>
          <a:lstStyle/>
          <a:p>
            <a:r>
              <a:rPr lang="ru-RU" sz="1100" b="0" dirty="0"/>
              <a:t>Направление практики: Образовательные и просветительские проекты финансовой грамотности для взрослых </a:t>
            </a:r>
          </a:p>
          <a:p>
            <a:r>
              <a:rPr lang="ru-RU" sz="1100" b="0" dirty="0"/>
              <a:t>Наименование субъекта:  Чувашская Республика</a:t>
            </a:r>
          </a:p>
          <a:p>
            <a:r>
              <a:rPr lang="ru-RU" sz="1100" b="0" dirty="0"/>
              <a:t>Автор практики: Республиканский центр финансовой грамотности </a:t>
            </a:r>
            <a:r>
              <a:rPr lang="ru-RU" sz="1100" b="0"/>
              <a:t>населения </a:t>
            </a:r>
            <a:r>
              <a:rPr lang="ru-RU" sz="1100" b="0" smtClean="0"/>
              <a:t>и </a:t>
            </a:r>
            <a:r>
              <a:rPr lang="ru-RU" sz="1100" b="0" dirty="0"/>
              <a:t>Чувашское отделение ПАО «Сбербанк»</a:t>
            </a:r>
          </a:p>
          <a:p>
            <a:r>
              <a:rPr lang="ru-RU" sz="1100" b="0" dirty="0"/>
              <a:t>Контактная информация - </a:t>
            </a:r>
            <a:r>
              <a:rPr lang="ru-RU" sz="1100" b="0" dirty="0" err="1"/>
              <a:t>Щепелев</a:t>
            </a:r>
            <a:r>
              <a:rPr lang="ru-RU" sz="1100" b="0" dirty="0"/>
              <a:t> Дмитрий Евгеньевич, </a:t>
            </a:r>
            <a:r>
              <a:rPr lang="en-US" sz="1100" b="0" u="sng" dirty="0">
                <a:hlinkClick r:id="rId3"/>
              </a:rPr>
              <a:t>dobrograd@gmail.com</a:t>
            </a:r>
            <a:r>
              <a:rPr lang="ru-RU" sz="1100" b="0" u="sng" dirty="0"/>
              <a:t>, </a:t>
            </a:r>
            <a:r>
              <a:rPr lang="ru-RU" sz="1100" b="0" u="sng" dirty="0">
                <a:hlinkClick r:id="rId4"/>
              </a:rPr>
              <a:t>https://vk.com/rcfg21</a:t>
            </a:r>
            <a:endParaRPr lang="ru-RU" sz="11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2" y="1279441"/>
            <a:ext cx="7952127" cy="904326"/>
          </a:xfrm>
        </p:spPr>
        <p:txBody>
          <a:bodyPr>
            <a:noAutofit/>
          </a:bodyPr>
          <a:lstStyle/>
          <a:p>
            <a:pPr algn="ctr"/>
            <a:r>
              <a:rPr lang="ru-RU" sz="2500" b="0" dirty="0">
                <a:solidFill>
                  <a:srgbClr val="C00000"/>
                </a:solidFill>
                <a:latin typeface="Montserrat SemiBold" pitchFamily="2" charset="-52"/>
              </a:rPr>
              <a:t>«Десант финансовой грамотности»</a:t>
            </a:r>
            <a:endParaRPr lang="ru-RU" sz="2500" b="0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00" y="160368"/>
            <a:ext cx="1083577" cy="11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49877" y="503667"/>
            <a:ext cx="174892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ru-RU" sz="1100" b="0" dirty="0">
                <a:solidFill>
                  <a:srgbClr val="C00000"/>
                </a:solidFill>
                <a:latin typeface="Montserrat Medium" pitchFamily="2" charset="-52"/>
                <a:ea typeface="+mn-ea"/>
                <a:cs typeface="+mn-cs"/>
              </a:rPr>
              <a:t>Чувашская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30982796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1" y="214339"/>
            <a:ext cx="6888265" cy="341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Уникальность (</a:t>
            </a:r>
            <a:r>
              <a:rPr lang="ru-RU" dirty="0" err="1" smtClean="0">
                <a:solidFill>
                  <a:srgbClr val="C00000"/>
                </a:solidFill>
                <a:latin typeface="Montserrat SemiBold" pitchFamily="2" charset="-52"/>
              </a:rPr>
              <a:t>инновационность</a:t>
            </a:r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) проекта</a:t>
            </a:r>
            <a:endParaRPr lang="ru-RU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0064" y="1137402"/>
            <a:ext cx="4289632" cy="18496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Формирование равных возможностей для</a:t>
            </a:r>
            <a:r>
              <a:rPr lang="ru-RU" sz="1000" dirty="0">
                <a:latin typeface="Montserrat Light" pitchFamily="2" charset="-52"/>
              </a:rPr>
              <a:t> повышения </a:t>
            </a:r>
            <a:r>
              <a:rPr lang="ru-RU" sz="1000" dirty="0" smtClean="0">
                <a:latin typeface="Montserrat Light" pitchFamily="2" charset="-52"/>
              </a:rPr>
              <a:t>уровня финансовой </a:t>
            </a:r>
            <a:r>
              <a:rPr lang="ru-RU" sz="1000" dirty="0">
                <a:latin typeface="Montserrat Light" pitchFamily="2" charset="-52"/>
              </a:rPr>
              <a:t>культуры </a:t>
            </a:r>
            <a:r>
              <a:rPr lang="ru-RU" sz="1000" dirty="0" smtClean="0">
                <a:latin typeface="Montserrat Light" pitchFamily="2" charset="-52"/>
              </a:rPr>
              <a:t>у </a:t>
            </a: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взрослого населения </a:t>
            </a:r>
            <a:r>
              <a:rPr lang="ru-RU" sz="1000" dirty="0" smtClean="0">
                <a:solidFill>
                  <a:srgbClr val="C00000"/>
                </a:solidFill>
                <a:latin typeface="Montserrat Medium" pitchFamily="2" charset="-52"/>
              </a:rPr>
              <a:t/>
            </a:r>
            <a:br>
              <a:rPr lang="ru-RU" sz="1000" dirty="0" smtClean="0">
                <a:solidFill>
                  <a:srgbClr val="C00000"/>
                </a:solidFill>
                <a:latin typeface="Montserrat Medium" pitchFamily="2" charset="-52"/>
              </a:rPr>
            </a:br>
            <a:r>
              <a:rPr lang="ru-RU" sz="1000" dirty="0" smtClean="0">
                <a:solidFill>
                  <a:srgbClr val="C00000"/>
                </a:solidFill>
                <a:latin typeface="Montserrat Medium" pitchFamily="2" charset="-52"/>
              </a:rPr>
              <a:t>в </a:t>
            </a: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городской и сельской местности</a:t>
            </a:r>
            <a:r>
              <a:rPr lang="ru-RU" sz="1000" dirty="0" smtClean="0">
                <a:latin typeface="Montserrat Light" pitchFamily="2" charset="-52"/>
              </a:rPr>
              <a:t>, в том числе в отдален-</a:t>
            </a:r>
            <a:r>
              <a:rPr lang="ru-RU" sz="1000" dirty="0" err="1" smtClean="0">
                <a:latin typeface="Montserrat Light" pitchFamily="2" charset="-52"/>
              </a:rPr>
              <a:t>ных</a:t>
            </a:r>
            <a:r>
              <a:rPr lang="ru-RU" sz="1000" dirty="0" smtClean="0">
                <a:latin typeface="Montserrat Light" pitchFamily="2" charset="-52"/>
              </a:rPr>
              <a:t> населенных </a:t>
            </a:r>
            <a:r>
              <a:rPr lang="ru-RU" sz="1000" dirty="0">
                <a:latin typeface="Montserrat Light" pitchFamily="2" charset="-52"/>
              </a:rPr>
              <a:t>пунктах</a:t>
            </a:r>
          </a:p>
          <a:p>
            <a:pPr>
              <a:buFont typeface="Wingdings" pitchFamily="2" charset="2"/>
              <a:buChar char="ü"/>
            </a:pP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Массовый охват </a:t>
            </a:r>
            <a:r>
              <a:rPr lang="ru-RU" sz="1000" dirty="0" smtClean="0">
                <a:latin typeface="Montserrat Light" pitchFamily="2" charset="-52"/>
              </a:rPr>
              <a:t>жителей всех муниципальных образований, в том числе в наиболее </a:t>
            </a:r>
            <a:r>
              <a:rPr lang="ru-RU" sz="1000" dirty="0">
                <a:latin typeface="Montserrat Light" pitchFamily="2" charset="-52"/>
              </a:rPr>
              <a:t>эффективном (очном) </a:t>
            </a:r>
            <a:r>
              <a:rPr lang="ru-RU" sz="1000" dirty="0" smtClean="0">
                <a:latin typeface="Montserrat Light" pitchFamily="2" charset="-52"/>
              </a:rPr>
              <a:t>формате </a:t>
            </a:r>
          </a:p>
          <a:p>
            <a:pPr>
              <a:buFont typeface="Wingdings" pitchFamily="2" charset="2"/>
              <a:buChar char="ü"/>
            </a:pP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Улучшение</a:t>
            </a:r>
            <a:r>
              <a:rPr lang="ru-RU" sz="1000" dirty="0" smtClean="0">
                <a:latin typeface="Montserrat Light" pitchFamily="2" charset="-52"/>
              </a:rPr>
              <a:t> у жителей Чувашии </a:t>
            </a: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знаний, умений и навыков </a:t>
            </a:r>
            <a:b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</a:b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в сфере финансовой грамотности и безопасности</a:t>
            </a:r>
          </a:p>
          <a:p>
            <a:pPr>
              <a:buFont typeface="Wingdings" pitchFamily="2" charset="2"/>
              <a:buChar char="ü"/>
            </a:pPr>
            <a:r>
              <a:rPr lang="ru-RU" sz="1000" dirty="0" smtClean="0">
                <a:latin typeface="Montserrat Light" pitchFamily="2" charset="-52"/>
              </a:rPr>
              <a:t>Формирование методического пакета </a:t>
            </a:r>
            <a:r>
              <a:rPr lang="ru-RU" sz="1000" dirty="0">
                <a:latin typeface="Montserrat Light" pitchFamily="2" charset="-52"/>
              </a:rPr>
              <a:t>для </a:t>
            </a:r>
            <a:r>
              <a:rPr lang="ru-RU" sz="1000" dirty="0" smtClean="0">
                <a:latin typeface="Montserrat Light" pitchFamily="2" charset="-52"/>
              </a:rPr>
              <a:t>тиражирования </a:t>
            </a:r>
            <a:r>
              <a:rPr lang="ru-RU" sz="1000" dirty="0">
                <a:latin typeface="Montserrat Light" pitchFamily="2" charset="-52"/>
              </a:rPr>
              <a:t>проекта в других </a:t>
            </a:r>
            <a:r>
              <a:rPr lang="ru-RU" sz="1000" dirty="0" smtClean="0">
                <a:latin typeface="Montserrat Light" pitchFamily="2" charset="-52"/>
              </a:rPr>
              <a:t>регионах</a:t>
            </a:r>
            <a:endParaRPr lang="ru-RU" sz="1000" dirty="0">
              <a:latin typeface="Montserrat Light" pitchFamily="2" charset="-5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814" y="0"/>
            <a:ext cx="598862" cy="6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07081" y="1251531"/>
            <a:ext cx="3531615" cy="318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000" dirty="0" smtClean="0">
                <a:latin typeface="Montserrat Light" pitchFamily="2" charset="-52"/>
              </a:rPr>
              <a:t>Анализируя Каталоги лучших региональных практик, публикации на сайтах и в социальных сетях организаций, занимающихся повышением </a:t>
            </a:r>
            <a:r>
              <a:rPr lang="ru-RU" sz="1000" dirty="0" err="1" smtClean="0">
                <a:latin typeface="Montserrat Light" pitchFamily="2" charset="-52"/>
              </a:rPr>
              <a:t>финан</a:t>
            </a:r>
            <a:r>
              <a:rPr lang="ru-RU" sz="1000" dirty="0" smtClean="0">
                <a:latin typeface="Montserrat Light" pitchFamily="2" charset="-52"/>
              </a:rPr>
              <a:t>-совой грамотности в регионах, нами </a:t>
            </a:r>
            <a:r>
              <a:rPr lang="ru-RU" sz="1000" dirty="0">
                <a:solidFill>
                  <a:schemeClr val="tx1"/>
                </a:solidFill>
                <a:latin typeface="Montserrat Medium" pitchFamily="2" charset="-52"/>
              </a:rPr>
              <a:t>замечена тенденция преимущественного охвата просвети-</a:t>
            </a:r>
            <a:r>
              <a:rPr lang="ru-RU" sz="1000" dirty="0" err="1">
                <a:solidFill>
                  <a:schemeClr val="tx1"/>
                </a:solidFill>
                <a:latin typeface="Montserrat Medium" pitchFamily="2" charset="-52"/>
              </a:rPr>
              <a:t>тельскими</a:t>
            </a:r>
            <a:r>
              <a:rPr lang="ru-RU" sz="1000" dirty="0">
                <a:solidFill>
                  <a:schemeClr val="tx1"/>
                </a:solidFill>
                <a:latin typeface="Montserrat Medium" pitchFamily="2" charset="-52"/>
              </a:rPr>
              <a:t> мероприятиями учащихся школ, студен-</a:t>
            </a:r>
            <a:r>
              <a:rPr lang="ru-RU" sz="1000" dirty="0" err="1">
                <a:solidFill>
                  <a:schemeClr val="tx1"/>
                </a:solidFill>
                <a:latin typeface="Montserrat Medium" pitchFamily="2" charset="-52"/>
              </a:rPr>
              <a:t>тов</a:t>
            </a:r>
            <a:r>
              <a:rPr lang="ru-RU" sz="1000" dirty="0">
                <a:solidFill>
                  <a:schemeClr val="tx1"/>
                </a:solidFill>
                <a:latin typeface="Montserrat Medium" pitchFamily="2" charset="-52"/>
              </a:rPr>
              <a:t> СПО и вузов</a:t>
            </a:r>
            <a:r>
              <a:rPr lang="ru-RU" sz="1000" dirty="0" smtClean="0">
                <a:latin typeface="Montserrat Light" pitchFamily="2" charset="-52"/>
              </a:rPr>
              <a:t>, и зачастую в административных центрах муниципальных образований.</a:t>
            </a:r>
          </a:p>
          <a:p>
            <a:pPr marL="0" indent="0" hangingPunct="1"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 Light" pitchFamily="2" charset="-52"/>
              </a:rPr>
              <a:t>При этом </a:t>
            </a:r>
            <a:r>
              <a:rPr lang="ru-RU" sz="1000" u="sng" dirty="0">
                <a:solidFill>
                  <a:srgbClr val="C00000"/>
                </a:solidFill>
                <a:latin typeface="Montserrat Medium" pitchFamily="2" charset="-52"/>
              </a:rPr>
              <a:t>ключевым приоритетом Стратегии </a:t>
            </a:r>
            <a:r>
              <a:rPr lang="ru-RU" sz="1000" dirty="0">
                <a:latin typeface="Montserrat Light" pitchFamily="2" charset="-52"/>
              </a:rPr>
              <a:t>повышения финансовой грамотности и </a:t>
            </a:r>
            <a:r>
              <a:rPr lang="ru-RU" sz="1000" dirty="0" err="1" smtClean="0">
                <a:latin typeface="Montserrat Light" pitchFamily="2" charset="-52"/>
              </a:rPr>
              <a:t>формирова-ния</a:t>
            </a:r>
            <a:r>
              <a:rPr lang="ru-RU" sz="1000" dirty="0" smtClean="0">
                <a:latin typeface="Montserrat Light" pitchFamily="2" charset="-52"/>
              </a:rPr>
              <a:t> </a:t>
            </a:r>
            <a:r>
              <a:rPr lang="ru-RU" sz="1000" dirty="0">
                <a:latin typeface="Montserrat Light" pitchFamily="2" charset="-52"/>
              </a:rPr>
              <a:t>финансовой культуры до 2030 года является </a:t>
            </a:r>
            <a:r>
              <a:rPr lang="ru-RU" sz="1000" u="sng" dirty="0">
                <a:solidFill>
                  <a:srgbClr val="C00000"/>
                </a:solidFill>
                <a:latin typeface="Montserrat Medium" pitchFamily="2" charset="-52"/>
              </a:rPr>
              <a:t>продвижение</a:t>
            </a: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 </a:t>
            </a:r>
            <a:r>
              <a:rPr lang="ru-RU" sz="1000" dirty="0">
                <a:latin typeface="Montserrat Light" pitchFamily="2" charset="-52"/>
              </a:rPr>
              <a:t>ценностей и установок финансово ответственного поведения </a:t>
            </a:r>
            <a:r>
              <a:rPr lang="ru-RU" sz="1000" u="sng" dirty="0">
                <a:solidFill>
                  <a:srgbClr val="C00000"/>
                </a:solidFill>
                <a:latin typeface="Montserrat Medium" pitchFamily="2" charset="-52"/>
              </a:rPr>
              <a:t>среди взрослых  экономически активных граждан</a:t>
            </a:r>
            <a:r>
              <a:rPr lang="ru-RU" sz="1000" dirty="0">
                <a:latin typeface="Montserrat Light" pitchFamily="2" charset="-52"/>
              </a:rPr>
              <a:t>, </a:t>
            </a:r>
            <a:r>
              <a:rPr lang="ru-RU" sz="1000" dirty="0" smtClean="0">
                <a:latin typeface="Montserrat Light" pitchFamily="2" charset="-52"/>
              </a:rPr>
              <a:t>в особенности </a:t>
            </a:r>
            <a:r>
              <a:rPr lang="ru-RU" sz="1000" dirty="0">
                <a:latin typeface="Montserrat Light" pitchFamily="2" charset="-52"/>
              </a:rPr>
              <a:t>прож</a:t>
            </a:r>
            <a:r>
              <a:rPr lang="ru-RU" sz="1000" dirty="0" smtClean="0">
                <a:solidFill>
                  <a:schemeClr val="tx1"/>
                </a:solidFill>
                <a:latin typeface="Montserrat Light" pitchFamily="2" charset="-52"/>
              </a:rPr>
              <a:t>ивающих </a:t>
            </a: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в небольших </a:t>
            </a:r>
            <a:r>
              <a:rPr lang="ru-RU" sz="1000" dirty="0" smtClean="0">
                <a:solidFill>
                  <a:srgbClr val="C00000"/>
                </a:solidFill>
                <a:latin typeface="Montserrat Medium" pitchFamily="2" charset="-52"/>
              </a:rPr>
              <a:t>населенных </a:t>
            </a:r>
            <a:r>
              <a:rPr lang="ru-RU" sz="1000" dirty="0">
                <a:solidFill>
                  <a:srgbClr val="C00000"/>
                </a:solidFill>
                <a:latin typeface="Montserrat Medium" pitchFamily="2" charset="-52"/>
              </a:rPr>
              <a:t>пунктах</a:t>
            </a:r>
            <a:r>
              <a:rPr lang="ru-RU" sz="1000" dirty="0" smtClean="0">
                <a:solidFill>
                  <a:schemeClr val="tx1"/>
                </a:solidFill>
                <a:latin typeface="Montserrat Medium" pitchFamily="2" charset="-52"/>
              </a:rPr>
              <a:t>.</a:t>
            </a:r>
          </a:p>
          <a:p>
            <a:pPr marL="0" indent="0" hangingPunct="1"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 Light" pitchFamily="2" charset="-52"/>
              </a:rPr>
              <a:t>В связи с этим </a:t>
            </a:r>
            <a:r>
              <a:rPr lang="ru-RU" sz="1000" dirty="0">
                <a:solidFill>
                  <a:schemeClr val="tx1"/>
                </a:solidFill>
                <a:latin typeface="Montserrat Medium" pitchFamily="2" charset="-52"/>
              </a:rPr>
              <a:t>в Чувашской Республике разработан проект </a:t>
            </a:r>
            <a:r>
              <a:rPr lang="ru-RU" sz="1000" dirty="0" smtClean="0">
                <a:solidFill>
                  <a:schemeClr val="tx1"/>
                </a:solidFill>
                <a:latin typeface="Montserrat Medium" pitchFamily="2" charset="-52"/>
              </a:rPr>
              <a:t>«Десант финансовой грамотности»</a:t>
            </a:r>
            <a:r>
              <a:rPr lang="ru-RU" sz="1000" dirty="0" smtClean="0">
                <a:solidFill>
                  <a:schemeClr val="tx1"/>
                </a:solidFill>
                <a:latin typeface="Montserrat Light" pitchFamily="2" charset="-52"/>
              </a:rPr>
              <a:t>, который в полной мере обеспечивает выполнение указанных </a:t>
            </a:r>
            <a:br>
              <a:rPr lang="ru-RU" sz="1000" dirty="0" smtClean="0">
                <a:solidFill>
                  <a:schemeClr val="tx1"/>
                </a:solidFill>
                <a:latin typeface="Montserrat Light" pitchFamily="2" charset="-52"/>
              </a:rPr>
            </a:br>
            <a:r>
              <a:rPr lang="ru-RU" sz="1000" dirty="0" smtClean="0">
                <a:solidFill>
                  <a:schemeClr val="tx1"/>
                </a:solidFill>
                <a:latin typeface="Montserrat Light" pitchFamily="2" charset="-52"/>
              </a:rPr>
              <a:t>в Стратегии положений.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629" y="669904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accent4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Предпосылки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4007306" y="1666046"/>
            <a:ext cx="404313" cy="255414"/>
          </a:xfrm>
          <a:prstGeom prst="chevron">
            <a:avLst>
              <a:gd name="adj" fmla="val 45487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4844229" y="64587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accent4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Цели и задачи</a:t>
            </a:r>
            <a:endParaRPr lang="ru-RU" sz="1800" dirty="0">
              <a:solidFill>
                <a:schemeClr val="accent4"/>
              </a:solidFill>
              <a:latin typeface="Montserrat SemiBold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4007306" y="2183861"/>
            <a:ext cx="404313" cy="255414"/>
          </a:xfrm>
          <a:prstGeom prst="chevron">
            <a:avLst>
              <a:gd name="adj" fmla="val 45487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</p:sp>
      <p:sp>
        <p:nvSpPr>
          <p:cNvPr id="23" name="Нашивка 22"/>
          <p:cNvSpPr/>
          <p:nvPr/>
        </p:nvSpPr>
        <p:spPr>
          <a:xfrm>
            <a:off x="4011048" y="2682612"/>
            <a:ext cx="404313" cy="255414"/>
          </a:xfrm>
          <a:prstGeom prst="chevron">
            <a:avLst>
              <a:gd name="adj" fmla="val 45487"/>
            </a:avLst>
          </a:prstGeom>
          <a:solidFill>
            <a:schemeClr val="accent3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</p:sp>
      <p:sp>
        <p:nvSpPr>
          <p:cNvPr id="24" name="Нашивка 23"/>
          <p:cNvSpPr/>
          <p:nvPr/>
        </p:nvSpPr>
        <p:spPr>
          <a:xfrm>
            <a:off x="4003564" y="3183713"/>
            <a:ext cx="404313" cy="255414"/>
          </a:xfrm>
          <a:prstGeom prst="chevron">
            <a:avLst>
              <a:gd name="adj" fmla="val 45487"/>
            </a:avLst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</p:sp>
      <p:sp>
        <p:nvSpPr>
          <p:cNvPr id="25" name="Нашивка 24"/>
          <p:cNvSpPr/>
          <p:nvPr/>
        </p:nvSpPr>
        <p:spPr>
          <a:xfrm>
            <a:off x="4003564" y="3701528"/>
            <a:ext cx="404313" cy="255414"/>
          </a:xfrm>
          <a:prstGeom prst="chevron">
            <a:avLst>
              <a:gd name="adj" fmla="val 45487"/>
            </a:avLst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4503418" y="3303800"/>
            <a:ext cx="4412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000" b="0" dirty="0">
                <a:solidFill>
                  <a:srgbClr val="C00000"/>
                </a:solidFill>
                <a:latin typeface="Montserrat Medium" pitchFamily="2" charset="-52"/>
              </a:rPr>
              <a:t>Очные выездные встречи</a:t>
            </a:r>
          </a:p>
          <a:p>
            <a:pPr marL="171450" lvl="0" indent="-17145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000" b="0" dirty="0">
                <a:solidFill>
                  <a:srgbClr val="C00000"/>
                </a:solidFill>
                <a:latin typeface="Montserrat Medium" pitchFamily="2" charset="-52"/>
              </a:rPr>
              <a:t>Онлайн-мероприятия</a:t>
            </a:r>
            <a:r>
              <a:rPr lang="ru-RU" sz="1000" b="0" dirty="0">
                <a:latin typeface="Montserrat Light" pitchFamily="2" charset="-52"/>
              </a:rPr>
              <a:t>, </a:t>
            </a:r>
            <a:endParaRPr lang="ru-RU" sz="1000" b="0" dirty="0" smtClean="0">
              <a:latin typeface="Montserrat Light" pitchFamily="2" charset="-52"/>
            </a:endParaRPr>
          </a:p>
          <a:p>
            <a:pPr lvl="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</a:pP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с приглашением профессиональных </a:t>
            </a:r>
            <a:r>
              <a:rPr lang="ru-RU" sz="1000" b="0" dirty="0" smtClean="0">
                <a:solidFill>
                  <a:schemeClr val="tx1"/>
                </a:solidFill>
                <a:latin typeface="Montserrat Medium" pitchFamily="2" charset="-52"/>
              </a:rPr>
              <a:t>экспертов-спикеров</a:t>
            </a:r>
            <a:endParaRPr lang="ru-RU" sz="1000" b="0" dirty="0">
              <a:solidFill>
                <a:schemeClr val="tx1"/>
              </a:solidFill>
              <a:latin typeface="Montserrat Medium" pitchFamily="2" charset="-52"/>
            </a:endParaRPr>
          </a:p>
          <a:p>
            <a:pPr lvl="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</a:pP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с распространением информационных </a:t>
            </a:r>
            <a:r>
              <a:rPr lang="ru-RU" sz="1000" b="0" dirty="0" smtClean="0">
                <a:solidFill>
                  <a:schemeClr val="tx1"/>
                </a:solidFill>
                <a:latin typeface="Montserrat Medium" pitchFamily="2" charset="-52"/>
              </a:rPr>
              <a:t>материалов, </a:t>
            </a:r>
            <a:r>
              <a:rPr lang="ru-RU" sz="1000" b="0" dirty="0" smtClean="0">
                <a:solidFill>
                  <a:srgbClr val="C00000"/>
                </a:solidFill>
                <a:latin typeface="Montserrat Medium" pitchFamily="2" charset="-52"/>
              </a:rPr>
              <a:t>в </a:t>
            </a:r>
            <a:r>
              <a:rPr lang="ru-RU" sz="1000" b="0" dirty="0">
                <a:solidFill>
                  <a:srgbClr val="C00000"/>
                </a:solidFill>
                <a:latin typeface="Montserrat Medium" pitchFamily="2" charset="-52"/>
              </a:rPr>
              <a:t>том числе на чувашском языке</a:t>
            </a:r>
            <a:r>
              <a:rPr lang="ru-RU" sz="1000" b="0" dirty="0">
                <a:latin typeface="Montserrat Light" pitchFamily="2" charset="-52"/>
              </a:rPr>
              <a:t>, который часто используется жителями сельской </a:t>
            </a:r>
            <a:r>
              <a:rPr lang="ru-RU" sz="1000" b="0" dirty="0" smtClean="0">
                <a:latin typeface="Montserrat Light" pitchFamily="2" charset="-52"/>
              </a:rPr>
              <a:t>местности</a:t>
            </a:r>
            <a:endParaRPr lang="ru-RU" sz="1000" b="0" dirty="0">
              <a:latin typeface="Montserrat Light" pitchFamily="2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41119" y="2939675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accent4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Формат мероприятий</a:t>
            </a:r>
            <a:endParaRPr lang="ru-RU" sz="1800" dirty="0">
              <a:solidFill>
                <a:schemeClr val="accent4"/>
              </a:solidFill>
              <a:latin typeface="Montserrat SemiBold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2880" y="1089559"/>
            <a:ext cx="3749040" cy="3545300"/>
          </a:xfrm>
          <a:prstGeom prst="rect">
            <a:avLst/>
          </a:prstGeom>
          <a:noFill/>
          <a:ln w="254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03421" y="1089559"/>
            <a:ext cx="4412783" cy="1897481"/>
          </a:xfrm>
          <a:prstGeom prst="rect">
            <a:avLst/>
          </a:prstGeom>
          <a:noFill/>
          <a:ln w="254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03421" y="3311420"/>
            <a:ext cx="4412783" cy="1323439"/>
          </a:xfrm>
          <a:prstGeom prst="rect">
            <a:avLst/>
          </a:prstGeom>
          <a:noFill/>
          <a:ln w="254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929198" y="4838021"/>
            <a:ext cx="214802" cy="227242"/>
          </a:xfrm>
        </p:spPr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60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284091"/>
            <a:ext cx="3489008" cy="36951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tserrat SemiBold" pitchFamily="2" charset="-52"/>
              </a:rPr>
              <a:t>М</a:t>
            </a:r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асштабность проекта</a:t>
            </a:r>
            <a:endParaRPr lang="ru-RU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49" y="4559589"/>
            <a:ext cx="7793491" cy="275676"/>
          </a:xfrm>
        </p:spPr>
        <p:txBody>
          <a:bodyPr/>
          <a:lstStyle/>
          <a:p>
            <a:pPr marL="0" indent="0">
              <a:buNone/>
            </a:pPr>
            <a:r>
              <a:rPr lang="ru-RU" sz="1250" dirty="0" smtClean="0">
                <a:latin typeface="Montserrat Medium" pitchFamily="2" charset="-52"/>
              </a:rPr>
              <a:t>Территориальный охват  – 100 %</a:t>
            </a:r>
            <a:r>
              <a:rPr lang="ru-RU" sz="1100" dirty="0" smtClean="0">
                <a:latin typeface="Montserrat Light" pitchFamily="2" charset="-52"/>
              </a:rPr>
              <a:t>  (все 23 муниципальных и городских округа Чувашской Республики)</a:t>
            </a:r>
          </a:p>
        </p:txBody>
      </p:sp>
      <p:graphicFrame>
        <p:nvGraphicFramePr>
          <p:cNvPr id="13" name="Схема 12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78561827"/>
              </p:ext>
            </p:extLst>
          </p:nvPr>
        </p:nvGraphicFramePr>
        <p:xfrm>
          <a:off x="3457534" y="992770"/>
          <a:ext cx="5252126" cy="334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78809" y="861581"/>
            <a:ext cx="3364192" cy="3596753"/>
            <a:chOff x="1899520" y="822191"/>
            <a:chExt cx="4248053" cy="4639966"/>
          </a:xfrm>
          <a:solidFill>
            <a:srgbClr val="FFCC00"/>
          </a:solidFill>
        </p:grpSpPr>
        <p:grpSp>
          <p:nvGrpSpPr>
            <p:cNvPr id="16" name="Группа 15"/>
            <p:cNvGrpSpPr/>
            <p:nvPr/>
          </p:nvGrpSpPr>
          <p:grpSpPr>
            <a:xfrm>
              <a:off x="2451924" y="822191"/>
              <a:ext cx="3632634" cy="1698474"/>
              <a:chOff x="793511" y="692696"/>
              <a:chExt cx="4182890" cy="1955752"/>
            </a:xfrm>
            <a:grpFill/>
          </p:grpSpPr>
          <p:sp>
            <p:nvSpPr>
              <p:cNvPr id="57" name="Freeform 26"/>
              <p:cNvSpPr>
                <a:spLocks/>
              </p:cNvSpPr>
              <p:nvPr/>
            </p:nvSpPr>
            <p:spPr bwMode="auto">
              <a:xfrm>
                <a:off x="2205951" y="692696"/>
                <a:ext cx="1289973" cy="1496134"/>
              </a:xfrm>
              <a:custGeom>
                <a:avLst/>
                <a:gdLst/>
                <a:ahLst/>
                <a:cxnLst>
                  <a:cxn ang="0">
                    <a:pos x="3157" y="303"/>
                  </a:cxn>
                  <a:cxn ang="0">
                    <a:pos x="4324" y="346"/>
                  </a:cxn>
                  <a:cxn ang="0">
                    <a:pos x="4411" y="0"/>
                  </a:cxn>
                  <a:cxn ang="0">
                    <a:pos x="6097" y="87"/>
                  </a:cxn>
                  <a:cxn ang="0">
                    <a:pos x="6054" y="2163"/>
                  </a:cxn>
                  <a:cxn ang="0">
                    <a:pos x="6702" y="2206"/>
                  </a:cxn>
                  <a:cxn ang="0">
                    <a:pos x="6616" y="3676"/>
                  </a:cxn>
                  <a:cxn ang="0">
                    <a:pos x="7351" y="3763"/>
                  </a:cxn>
                  <a:cxn ang="0">
                    <a:pos x="7697" y="3590"/>
                  </a:cxn>
                  <a:cxn ang="0">
                    <a:pos x="7826" y="3849"/>
                  </a:cxn>
                  <a:cxn ang="0">
                    <a:pos x="7826" y="3979"/>
                  </a:cxn>
                  <a:cxn ang="0">
                    <a:pos x="8388" y="4066"/>
                  </a:cxn>
                  <a:cxn ang="0">
                    <a:pos x="8561" y="4758"/>
                  </a:cxn>
                  <a:cxn ang="0">
                    <a:pos x="8561" y="5536"/>
                  </a:cxn>
                  <a:cxn ang="0">
                    <a:pos x="8734" y="6055"/>
                  </a:cxn>
                  <a:cxn ang="0">
                    <a:pos x="8561" y="6488"/>
                  </a:cxn>
                  <a:cxn ang="0">
                    <a:pos x="8475" y="6877"/>
                  </a:cxn>
                  <a:cxn ang="0">
                    <a:pos x="8475" y="7266"/>
                  </a:cxn>
                  <a:cxn ang="0">
                    <a:pos x="8605" y="7353"/>
                  </a:cxn>
                  <a:cxn ang="0">
                    <a:pos x="8302" y="7915"/>
                  </a:cxn>
                  <a:cxn ang="0">
                    <a:pos x="7783" y="7958"/>
                  </a:cxn>
                  <a:cxn ang="0">
                    <a:pos x="7524" y="8131"/>
                  </a:cxn>
                  <a:cxn ang="0">
                    <a:pos x="7091" y="8261"/>
                  </a:cxn>
                  <a:cxn ang="0">
                    <a:pos x="5794" y="8304"/>
                  </a:cxn>
                  <a:cxn ang="0">
                    <a:pos x="5275" y="8304"/>
                  </a:cxn>
                  <a:cxn ang="0">
                    <a:pos x="4627" y="8304"/>
                  </a:cxn>
                  <a:cxn ang="0">
                    <a:pos x="4194" y="8564"/>
                  </a:cxn>
                  <a:cxn ang="0">
                    <a:pos x="4108" y="8996"/>
                  </a:cxn>
                  <a:cxn ang="0">
                    <a:pos x="3849" y="9212"/>
                  </a:cxn>
                  <a:cxn ang="0">
                    <a:pos x="3416" y="9602"/>
                  </a:cxn>
                  <a:cxn ang="0">
                    <a:pos x="3027" y="9861"/>
                  </a:cxn>
                  <a:cxn ang="0">
                    <a:pos x="2551" y="10034"/>
                  </a:cxn>
                  <a:cxn ang="0">
                    <a:pos x="1946" y="10121"/>
                  </a:cxn>
                  <a:cxn ang="0">
                    <a:pos x="1557" y="9948"/>
                  </a:cxn>
                  <a:cxn ang="0">
                    <a:pos x="822" y="9645"/>
                  </a:cxn>
                  <a:cxn ang="0">
                    <a:pos x="649" y="9645"/>
                  </a:cxn>
                  <a:cxn ang="0">
                    <a:pos x="433" y="9602"/>
                  </a:cxn>
                  <a:cxn ang="0">
                    <a:pos x="390" y="8607"/>
                  </a:cxn>
                  <a:cxn ang="0">
                    <a:pos x="649" y="7958"/>
                  </a:cxn>
                  <a:cxn ang="0">
                    <a:pos x="433" y="7785"/>
                  </a:cxn>
                  <a:cxn ang="0">
                    <a:pos x="130" y="8088"/>
                  </a:cxn>
                  <a:cxn ang="0">
                    <a:pos x="0" y="7958"/>
                  </a:cxn>
                  <a:cxn ang="0">
                    <a:pos x="303" y="7655"/>
                  </a:cxn>
                  <a:cxn ang="0">
                    <a:pos x="173" y="7050"/>
                  </a:cxn>
                  <a:cxn ang="0">
                    <a:pos x="519" y="6963"/>
                  </a:cxn>
                  <a:cxn ang="0">
                    <a:pos x="519" y="6790"/>
                  </a:cxn>
                  <a:cxn ang="0">
                    <a:pos x="260" y="6531"/>
                  </a:cxn>
                  <a:cxn ang="0">
                    <a:pos x="346" y="6185"/>
                  </a:cxn>
                  <a:cxn ang="0">
                    <a:pos x="519" y="6228"/>
                  </a:cxn>
                  <a:cxn ang="0">
                    <a:pos x="908" y="5796"/>
                  </a:cxn>
                  <a:cxn ang="0">
                    <a:pos x="865" y="5406"/>
                  </a:cxn>
                  <a:cxn ang="0">
                    <a:pos x="433" y="5060"/>
                  </a:cxn>
                  <a:cxn ang="0">
                    <a:pos x="433" y="4758"/>
                  </a:cxn>
                  <a:cxn ang="0">
                    <a:pos x="649" y="4585"/>
                  </a:cxn>
                  <a:cxn ang="0">
                    <a:pos x="606" y="4282"/>
                  </a:cxn>
                  <a:cxn ang="0">
                    <a:pos x="1038" y="2941"/>
                  </a:cxn>
                  <a:cxn ang="0">
                    <a:pos x="1600" y="1990"/>
                  </a:cxn>
                  <a:cxn ang="0">
                    <a:pos x="1427" y="1644"/>
                  </a:cxn>
                  <a:cxn ang="0">
                    <a:pos x="1471" y="1600"/>
                  </a:cxn>
                  <a:cxn ang="0">
                    <a:pos x="1989" y="1254"/>
                  </a:cxn>
                  <a:cxn ang="0">
                    <a:pos x="2638" y="1038"/>
                  </a:cxn>
                  <a:cxn ang="0">
                    <a:pos x="3157" y="1081"/>
                  </a:cxn>
                  <a:cxn ang="0">
                    <a:pos x="3157" y="303"/>
                  </a:cxn>
                </a:cxnLst>
                <a:rect l="0" t="0" r="r" b="b"/>
                <a:pathLst>
                  <a:path w="8994" h="10423">
                    <a:moveTo>
                      <a:pt x="3157" y="303"/>
                    </a:moveTo>
                    <a:lnTo>
                      <a:pt x="4324" y="346"/>
                    </a:lnTo>
                    <a:lnTo>
                      <a:pt x="4411" y="0"/>
                    </a:lnTo>
                    <a:lnTo>
                      <a:pt x="6097" y="87"/>
                    </a:lnTo>
                    <a:lnTo>
                      <a:pt x="6054" y="2163"/>
                    </a:lnTo>
                    <a:lnTo>
                      <a:pt x="6702" y="2206"/>
                    </a:lnTo>
                    <a:lnTo>
                      <a:pt x="6616" y="3676"/>
                    </a:lnTo>
                    <a:lnTo>
                      <a:pt x="7351" y="3763"/>
                    </a:lnTo>
                    <a:lnTo>
                      <a:pt x="7697" y="3590"/>
                    </a:lnTo>
                    <a:lnTo>
                      <a:pt x="7826" y="3849"/>
                    </a:lnTo>
                    <a:lnTo>
                      <a:pt x="7826" y="3979"/>
                    </a:lnTo>
                    <a:lnTo>
                      <a:pt x="8388" y="4066"/>
                    </a:lnTo>
                    <a:cubicBezTo>
                      <a:pt x="8561" y="4412"/>
                      <a:pt x="8648" y="4628"/>
                      <a:pt x="8561" y="4758"/>
                    </a:cubicBezTo>
                    <a:cubicBezTo>
                      <a:pt x="8605" y="5060"/>
                      <a:pt x="7697" y="5190"/>
                      <a:pt x="8561" y="5536"/>
                    </a:cubicBezTo>
                    <a:cubicBezTo>
                      <a:pt x="8821" y="5666"/>
                      <a:pt x="8821" y="5839"/>
                      <a:pt x="8734" y="6055"/>
                    </a:cubicBezTo>
                    <a:cubicBezTo>
                      <a:pt x="8388" y="5969"/>
                      <a:pt x="8302" y="6098"/>
                      <a:pt x="8561" y="6488"/>
                    </a:cubicBezTo>
                    <a:cubicBezTo>
                      <a:pt x="8648" y="6617"/>
                      <a:pt x="8605" y="6747"/>
                      <a:pt x="8475" y="6877"/>
                    </a:cubicBezTo>
                    <a:cubicBezTo>
                      <a:pt x="8475" y="7007"/>
                      <a:pt x="8475" y="7136"/>
                      <a:pt x="8475" y="7266"/>
                    </a:cubicBezTo>
                    <a:lnTo>
                      <a:pt x="8605" y="7353"/>
                    </a:lnTo>
                    <a:cubicBezTo>
                      <a:pt x="8994" y="7742"/>
                      <a:pt x="8907" y="7915"/>
                      <a:pt x="8302" y="7915"/>
                    </a:cubicBezTo>
                    <a:cubicBezTo>
                      <a:pt x="8172" y="7958"/>
                      <a:pt x="7913" y="7915"/>
                      <a:pt x="7783" y="7958"/>
                    </a:cubicBezTo>
                    <a:cubicBezTo>
                      <a:pt x="7653" y="8045"/>
                      <a:pt x="7567" y="8174"/>
                      <a:pt x="7524" y="8131"/>
                    </a:cubicBezTo>
                    <a:cubicBezTo>
                      <a:pt x="7264" y="8001"/>
                      <a:pt x="7221" y="8174"/>
                      <a:pt x="7091" y="8261"/>
                    </a:cubicBezTo>
                    <a:cubicBezTo>
                      <a:pt x="6616" y="8304"/>
                      <a:pt x="6270" y="8304"/>
                      <a:pt x="5794" y="8304"/>
                    </a:cubicBezTo>
                    <a:cubicBezTo>
                      <a:pt x="5578" y="8174"/>
                      <a:pt x="5405" y="8131"/>
                      <a:pt x="5275" y="8304"/>
                    </a:cubicBezTo>
                    <a:cubicBezTo>
                      <a:pt x="5146" y="8520"/>
                      <a:pt x="4886" y="8391"/>
                      <a:pt x="4627" y="8304"/>
                    </a:cubicBezTo>
                    <a:cubicBezTo>
                      <a:pt x="4324" y="8218"/>
                      <a:pt x="4151" y="8261"/>
                      <a:pt x="4194" y="8564"/>
                    </a:cubicBezTo>
                    <a:cubicBezTo>
                      <a:pt x="4238" y="8823"/>
                      <a:pt x="4194" y="8866"/>
                      <a:pt x="4108" y="8996"/>
                    </a:cubicBezTo>
                    <a:cubicBezTo>
                      <a:pt x="4022" y="9126"/>
                      <a:pt x="4065" y="9256"/>
                      <a:pt x="3849" y="9212"/>
                    </a:cubicBezTo>
                    <a:cubicBezTo>
                      <a:pt x="3676" y="9212"/>
                      <a:pt x="3459" y="9256"/>
                      <a:pt x="3416" y="9602"/>
                    </a:cubicBezTo>
                    <a:cubicBezTo>
                      <a:pt x="3286" y="9861"/>
                      <a:pt x="3157" y="9991"/>
                      <a:pt x="3027" y="9861"/>
                    </a:cubicBezTo>
                    <a:cubicBezTo>
                      <a:pt x="2854" y="9731"/>
                      <a:pt x="2681" y="9775"/>
                      <a:pt x="2551" y="10034"/>
                    </a:cubicBezTo>
                    <a:cubicBezTo>
                      <a:pt x="2422" y="10294"/>
                      <a:pt x="2119" y="10423"/>
                      <a:pt x="1946" y="10121"/>
                    </a:cubicBezTo>
                    <a:cubicBezTo>
                      <a:pt x="1903" y="9948"/>
                      <a:pt x="1773" y="9904"/>
                      <a:pt x="1557" y="9948"/>
                    </a:cubicBezTo>
                    <a:cubicBezTo>
                      <a:pt x="1298" y="9948"/>
                      <a:pt x="1038" y="9861"/>
                      <a:pt x="822" y="9645"/>
                    </a:cubicBezTo>
                    <a:lnTo>
                      <a:pt x="649" y="9645"/>
                    </a:lnTo>
                    <a:lnTo>
                      <a:pt x="433" y="9602"/>
                    </a:lnTo>
                    <a:lnTo>
                      <a:pt x="390" y="8607"/>
                    </a:lnTo>
                    <a:lnTo>
                      <a:pt x="649" y="7958"/>
                    </a:lnTo>
                    <a:lnTo>
                      <a:pt x="433" y="7785"/>
                    </a:lnTo>
                    <a:lnTo>
                      <a:pt x="130" y="8088"/>
                    </a:lnTo>
                    <a:lnTo>
                      <a:pt x="0" y="7958"/>
                    </a:lnTo>
                    <a:lnTo>
                      <a:pt x="303" y="7655"/>
                    </a:lnTo>
                    <a:lnTo>
                      <a:pt x="173" y="7050"/>
                    </a:lnTo>
                    <a:lnTo>
                      <a:pt x="519" y="6963"/>
                    </a:lnTo>
                    <a:lnTo>
                      <a:pt x="519" y="6790"/>
                    </a:lnTo>
                    <a:lnTo>
                      <a:pt x="260" y="6531"/>
                    </a:lnTo>
                    <a:lnTo>
                      <a:pt x="346" y="6185"/>
                    </a:lnTo>
                    <a:lnTo>
                      <a:pt x="519" y="6228"/>
                    </a:lnTo>
                    <a:cubicBezTo>
                      <a:pt x="606" y="6012"/>
                      <a:pt x="736" y="5882"/>
                      <a:pt x="908" y="5796"/>
                    </a:cubicBezTo>
                    <a:lnTo>
                      <a:pt x="865" y="5406"/>
                    </a:lnTo>
                    <a:lnTo>
                      <a:pt x="433" y="5060"/>
                    </a:lnTo>
                    <a:lnTo>
                      <a:pt x="433" y="4758"/>
                    </a:lnTo>
                    <a:lnTo>
                      <a:pt x="649" y="4585"/>
                    </a:lnTo>
                    <a:lnTo>
                      <a:pt x="606" y="4282"/>
                    </a:lnTo>
                    <a:lnTo>
                      <a:pt x="1038" y="2941"/>
                    </a:lnTo>
                    <a:cubicBezTo>
                      <a:pt x="1168" y="2422"/>
                      <a:pt x="1384" y="2076"/>
                      <a:pt x="1600" y="1990"/>
                    </a:cubicBezTo>
                    <a:lnTo>
                      <a:pt x="1427" y="1644"/>
                    </a:lnTo>
                    <a:cubicBezTo>
                      <a:pt x="1427" y="1644"/>
                      <a:pt x="1471" y="1644"/>
                      <a:pt x="1471" y="1600"/>
                    </a:cubicBezTo>
                    <a:cubicBezTo>
                      <a:pt x="1643" y="1514"/>
                      <a:pt x="1816" y="1298"/>
                      <a:pt x="1989" y="1254"/>
                    </a:cubicBezTo>
                    <a:cubicBezTo>
                      <a:pt x="2206" y="1168"/>
                      <a:pt x="2422" y="1168"/>
                      <a:pt x="2638" y="1038"/>
                    </a:cubicBezTo>
                    <a:lnTo>
                      <a:pt x="3157" y="1081"/>
                    </a:lnTo>
                    <a:lnTo>
                      <a:pt x="3157" y="303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8" name="Freeform 27"/>
              <p:cNvSpPr>
                <a:spLocks noEditPoints="1"/>
              </p:cNvSpPr>
              <p:nvPr/>
            </p:nvSpPr>
            <p:spPr bwMode="auto">
              <a:xfrm>
                <a:off x="1580015" y="921822"/>
                <a:ext cx="855900" cy="1342021"/>
              </a:xfrm>
              <a:custGeom>
                <a:avLst/>
                <a:gdLst/>
                <a:ahLst/>
                <a:cxnLst>
                  <a:cxn ang="0">
                    <a:pos x="4237" y="17556"/>
                  </a:cxn>
                  <a:cxn ang="0">
                    <a:pos x="433" y="16085"/>
                  </a:cxn>
                  <a:cxn ang="0">
                    <a:pos x="0" y="14875"/>
                  </a:cxn>
                  <a:cxn ang="0">
                    <a:pos x="346" y="12799"/>
                  </a:cxn>
                  <a:cxn ang="0">
                    <a:pos x="1470" y="12280"/>
                  </a:cxn>
                  <a:cxn ang="0">
                    <a:pos x="1384" y="11242"/>
                  </a:cxn>
                  <a:cxn ang="0">
                    <a:pos x="1643" y="10551"/>
                  </a:cxn>
                  <a:cxn ang="0">
                    <a:pos x="1730" y="9859"/>
                  </a:cxn>
                  <a:cxn ang="0">
                    <a:pos x="2421" y="7697"/>
                  </a:cxn>
                  <a:cxn ang="0">
                    <a:pos x="951" y="6745"/>
                  </a:cxn>
                  <a:cxn ang="0">
                    <a:pos x="1557" y="5794"/>
                  </a:cxn>
                  <a:cxn ang="0">
                    <a:pos x="3632" y="6745"/>
                  </a:cxn>
                  <a:cxn ang="0">
                    <a:pos x="6053" y="3978"/>
                  </a:cxn>
                  <a:cxn ang="0">
                    <a:pos x="6832" y="3027"/>
                  </a:cxn>
                  <a:cxn ang="0">
                    <a:pos x="9426" y="1902"/>
                  </a:cxn>
                  <a:cxn ang="0">
                    <a:pos x="11588" y="86"/>
                  </a:cxn>
                  <a:cxn ang="0">
                    <a:pos x="10809" y="2681"/>
                  </a:cxn>
                  <a:cxn ang="0">
                    <a:pos x="10031" y="5967"/>
                  </a:cxn>
                  <a:cxn ang="0">
                    <a:pos x="9599" y="6918"/>
                  </a:cxn>
                  <a:cxn ang="0">
                    <a:pos x="10550" y="8389"/>
                  </a:cxn>
                  <a:cxn ang="0">
                    <a:pos x="9426" y="9167"/>
                  </a:cxn>
                  <a:cxn ang="0">
                    <a:pos x="9772" y="10378"/>
                  </a:cxn>
                  <a:cxn ang="0">
                    <a:pos x="9080" y="10896"/>
                  </a:cxn>
                  <a:cxn ang="0">
                    <a:pos x="8734" y="12713"/>
                  </a:cxn>
                  <a:cxn ang="0">
                    <a:pos x="9599" y="12367"/>
                  </a:cxn>
                  <a:cxn ang="0">
                    <a:pos x="9512" y="14010"/>
                  </a:cxn>
                  <a:cxn ang="0">
                    <a:pos x="10031" y="16085"/>
                  </a:cxn>
                  <a:cxn ang="0">
                    <a:pos x="10982" y="18074"/>
                  </a:cxn>
                  <a:cxn ang="0">
                    <a:pos x="9253" y="17901"/>
                  </a:cxn>
                  <a:cxn ang="0">
                    <a:pos x="7783" y="17901"/>
                  </a:cxn>
                  <a:cxn ang="0">
                    <a:pos x="5016" y="18334"/>
                  </a:cxn>
                  <a:cxn ang="0">
                    <a:pos x="4324" y="17556"/>
                  </a:cxn>
                  <a:cxn ang="0">
                    <a:pos x="11588" y="86"/>
                  </a:cxn>
                  <a:cxn ang="0">
                    <a:pos x="11588" y="86"/>
                  </a:cxn>
                </a:cxnLst>
                <a:rect l="0" t="0" r="r" b="b"/>
                <a:pathLst>
                  <a:path w="11933" h="18680">
                    <a:moveTo>
                      <a:pt x="4151" y="17642"/>
                    </a:moveTo>
                    <a:cubicBezTo>
                      <a:pt x="4151" y="17642"/>
                      <a:pt x="4237" y="17642"/>
                      <a:pt x="4237" y="17556"/>
                    </a:cubicBezTo>
                    <a:cubicBezTo>
                      <a:pt x="3632" y="17815"/>
                      <a:pt x="2854" y="18074"/>
                      <a:pt x="2681" y="17729"/>
                    </a:cubicBezTo>
                    <a:cubicBezTo>
                      <a:pt x="2508" y="16691"/>
                      <a:pt x="1557" y="16258"/>
                      <a:pt x="433" y="16085"/>
                    </a:cubicBezTo>
                    <a:cubicBezTo>
                      <a:pt x="433" y="15912"/>
                      <a:pt x="433" y="15739"/>
                      <a:pt x="519" y="15480"/>
                    </a:cubicBezTo>
                    <a:cubicBezTo>
                      <a:pt x="346" y="15307"/>
                      <a:pt x="173" y="15048"/>
                      <a:pt x="0" y="14875"/>
                    </a:cubicBezTo>
                    <a:cubicBezTo>
                      <a:pt x="346" y="14529"/>
                      <a:pt x="692" y="14269"/>
                      <a:pt x="1124" y="13923"/>
                    </a:cubicBezTo>
                    <a:cubicBezTo>
                      <a:pt x="865" y="13577"/>
                      <a:pt x="605" y="13145"/>
                      <a:pt x="346" y="12799"/>
                    </a:cubicBezTo>
                    <a:cubicBezTo>
                      <a:pt x="519" y="12626"/>
                      <a:pt x="692" y="12453"/>
                      <a:pt x="778" y="12280"/>
                    </a:cubicBezTo>
                    <a:cubicBezTo>
                      <a:pt x="1038" y="12280"/>
                      <a:pt x="1211" y="12280"/>
                      <a:pt x="1470" y="12280"/>
                    </a:cubicBezTo>
                    <a:cubicBezTo>
                      <a:pt x="1470" y="12107"/>
                      <a:pt x="1557" y="11848"/>
                      <a:pt x="1643" y="11675"/>
                    </a:cubicBezTo>
                    <a:cubicBezTo>
                      <a:pt x="1557" y="11588"/>
                      <a:pt x="1470" y="11415"/>
                      <a:pt x="1384" y="11242"/>
                    </a:cubicBezTo>
                    <a:cubicBezTo>
                      <a:pt x="1557" y="11156"/>
                      <a:pt x="1643" y="11069"/>
                      <a:pt x="1816" y="10983"/>
                    </a:cubicBezTo>
                    <a:cubicBezTo>
                      <a:pt x="1730" y="10810"/>
                      <a:pt x="1730" y="10724"/>
                      <a:pt x="1643" y="10551"/>
                    </a:cubicBezTo>
                    <a:cubicBezTo>
                      <a:pt x="1470" y="10551"/>
                      <a:pt x="1297" y="10464"/>
                      <a:pt x="1124" y="10464"/>
                    </a:cubicBezTo>
                    <a:cubicBezTo>
                      <a:pt x="1297" y="10205"/>
                      <a:pt x="1557" y="10032"/>
                      <a:pt x="1730" y="9859"/>
                    </a:cubicBezTo>
                    <a:cubicBezTo>
                      <a:pt x="1730" y="9513"/>
                      <a:pt x="1730" y="9167"/>
                      <a:pt x="1816" y="8821"/>
                    </a:cubicBezTo>
                    <a:cubicBezTo>
                      <a:pt x="2075" y="8561"/>
                      <a:pt x="2248" y="8129"/>
                      <a:pt x="2421" y="7697"/>
                    </a:cubicBezTo>
                    <a:cubicBezTo>
                      <a:pt x="2335" y="7437"/>
                      <a:pt x="2075" y="7178"/>
                      <a:pt x="1903" y="6918"/>
                    </a:cubicBezTo>
                    <a:cubicBezTo>
                      <a:pt x="1643" y="7005"/>
                      <a:pt x="1384" y="7005"/>
                      <a:pt x="951" y="6745"/>
                    </a:cubicBezTo>
                    <a:cubicBezTo>
                      <a:pt x="778" y="6659"/>
                      <a:pt x="605" y="6572"/>
                      <a:pt x="433" y="6486"/>
                    </a:cubicBezTo>
                    <a:lnTo>
                      <a:pt x="1557" y="5794"/>
                    </a:lnTo>
                    <a:cubicBezTo>
                      <a:pt x="2335" y="5621"/>
                      <a:pt x="2940" y="6140"/>
                      <a:pt x="3286" y="7351"/>
                    </a:cubicBezTo>
                    <a:cubicBezTo>
                      <a:pt x="3373" y="7178"/>
                      <a:pt x="3459" y="7005"/>
                      <a:pt x="3632" y="6745"/>
                    </a:cubicBezTo>
                    <a:lnTo>
                      <a:pt x="5275" y="5448"/>
                    </a:lnTo>
                    <a:cubicBezTo>
                      <a:pt x="5621" y="5189"/>
                      <a:pt x="5794" y="4497"/>
                      <a:pt x="6053" y="3978"/>
                    </a:cubicBezTo>
                    <a:cubicBezTo>
                      <a:pt x="6226" y="3719"/>
                      <a:pt x="6486" y="3459"/>
                      <a:pt x="6832" y="3286"/>
                    </a:cubicBezTo>
                    <a:lnTo>
                      <a:pt x="6832" y="3027"/>
                    </a:lnTo>
                    <a:cubicBezTo>
                      <a:pt x="7264" y="2854"/>
                      <a:pt x="7783" y="2940"/>
                      <a:pt x="8215" y="2681"/>
                    </a:cubicBezTo>
                    <a:cubicBezTo>
                      <a:pt x="8561" y="2248"/>
                      <a:pt x="8993" y="1989"/>
                      <a:pt x="9426" y="1902"/>
                    </a:cubicBezTo>
                    <a:lnTo>
                      <a:pt x="10809" y="1038"/>
                    </a:lnTo>
                    <a:cubicBezTo>
                      <a:pt x="11069" y="865"/>
                      <a:pt x="11242" y="346"/>
                      <a:pt x="11588" y="86"/>
                    </a:cubicBezTo>
                    <a:lnTo>
                      <a:pt x="11933" y="778"/>
                    </a:lnTo>
                    <a:cubicBezTo>
                      <a:pt x="11501" y="951"/>
                      <a:pt x="11069" y="1643"/>
                      <a:pt x="10809" y="2681"/>
                    </a:cubicBezTo>
                    <a:lnTo>
                      <a:pt x="9945" y="5362"/>
                    </a:lnTo>
                    <a:lnTo>
                      <a:pt x="10031" y="5967"/>
                    </a:lnTo>
                    <a:lnTo>
                      <a:pt x="9599" y="6313"/>
                    </a:lnTo>
                    <a:lnTo>
                      <a:pt x="9599" y="6918"/>
                    </a:lnTo>
                    <a:lnTo>
                      <a:pt x="10463" y="7610"/>
                    </a:lnTo>
                    <a:lnTo>
                      <a:pt x="10550" y="8389"/>
                    </a:lnTo>
                    <a:cubicBezTo>
                      <a:pt x="10204" y="8561"/>
                      <a:pt x="9945" y="8821"/>
                      <a:pt x="9772" y="9253"/>
                    </a:cubicBezTo>
                    <a:lnTo>
                      <a:pt x="9426" y="9167"/>
                    </a:lnTo>
                    <a:lnTo>
                      <a:pt x="9253" y="9859"/>
                    </a:lnTo>
                    <a:lnTo>
                      <a:pt x="9772" y="10378"/>
                    </a:lnTo>
                    <a:lnTo>
                      <a:pt x="9772" y="10724"/>
                    </a:lnTo>
                    <a:lnTo>
                      <a:pt x="9080" y="10896"/>
                    </a:lnTo>
                    <a:lnTo>
                      <a:pt x="9339" y="12107"/>
                    </a:lnTo>
                    <a:lnTo>
                      <a:pt x="8734" y="12713"/>
                    </a:lnTo>
                    <a:lnTo>
                      <a:pt x="8993" y="12972"/>
                    </a:lnTo>
                    <a:lnTo>
                      <a:pt x="9599" y="12367"/>
                    </a:lnTo>
                    <a:lnTo>
                      <a:pt x="10031" y="12713"/>
                    </a:lnTo>
                    <a:lnTo>
                      <a:pt x="9512" y="14010"/>
                    </a:lnTo>
                    <a:lnTo>
                      <a:pt x="9599" y="15999"/>
                    </a:lnTo>
                    <a:lnTo>
                      <a:pt x="10031" y="16085"/>
                    </a:lnTo>
                    <a:lnTo>
                      <a:pt x="10031" y="16172"/>
                    </a:lnTo>
                    <a:cubicBezTo>
                      <a:pt x="10550" y="16604"/>
                      <a:pt x="10809" y="17210"/>
                      <a:pt x="10982" y="18074"/>
                    </a:cubicBezTo>
                    <a:lnTo>
                      <a:pt x="10290" y="17988"/>
                    </a:lnTo>
                    <a:lnTo>
                      <a:pt x="9253" y="17901"/>
                    </a:lnTo>
                    <a:cubicBezTo>
                      <a:pt x="8907" y="17815"/>
                      <a:pt x="8647" y="17729"/>
                      <a:pt x="8302" y="17642"/>
                    </a:cubicBezTo>
                    <a:cubicBezTo>
                      <a:pt x="8042" y="17556"/>
                      <a:pt x="7869" y="17642"/>
                      <a:pt x="7783" y="17901"/>
                    </a:cubicBezTo>
                    <a:cubicBezTo>
                      <a:pt x="7783" y="18507"/>
                      <a:pt x="7350" y="18680"/>
                      <a:pt x="6659" y="18507"/>
                    </a:cubicBezTo>
                    <a:lnTo>
                      <a:pt x="5016" y="18334"/>
                    </a:lnTo>
                    <a:cubicBezTo>
                      <a:pt x="4670" y="18334"/>
                      <a:pt x="4497" y="18074"/>
                      <a:pt x="4497" y="17642"/>
                    </a:cubicBezTo>
                    <a:cubicBezTo>
                      <a:pt x="4497" y="17556"/>
                      <a:pt x="4497" y="17469"/>
                      <a:pt x="4324" y="17556"/>
                    </a:cubicBezTo>
                    <a:lnTo>
                      <a:pt x="4151" y="17642"/>
                    </a:lnTo>
                    <a:close/>
                    <a:moveTo>
                      <a:pt x="11588" y="86"/>
                    </a:moveTo>
                    <a:cubicBezTo>
                      <a:pt x="11588" y="86"/>
                      <a:pt x="11674" y="0"/>
                      <a:pt x="11674" y="0"/>
                    </a:cubicBezTo>
                    <a:cubicBezTo>
                      <a:pt x="11674" y="86"/>
                      <a:pt x="11588" y="86"/>
                      <a:pt x="11588" y="86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9" name="Freeform 28"/>
              <p:cNvSpPr>
                <a:spLocks/>
              </p:cNvSpPr>
              <p:nvPr/>
            </p:nvSpPr>
            <p:spPr bwMode="auto">
              <a:xfrm>
                <a:off x="793511" y="1356887"/>
                <a:ext cx="1091307" cy="1155174"/>
              </a:xfrm>
              <a:custGeom>
                <a:avLst/>
                <a:gdLst/>
                <a:ahLst/>
                <a:cxnLst>
                  <a:cxn ang="0">
                    <a:pos x="1038" y="14011"/>
                  </a:cxn>
                  <a:cxn ang="0">
                    <a:pos x="865" y="12627"/>
                  </a:cxn>
                  <a:cxn ang="0">
                    <a:pos x="433" y="12022"/>
                  </a:cxn>
                  <a:cxn ang="0">
                    <a:pos x="1384" y="11157"/>
                  </a:cxn>
                  <a:cxn ang="0">
                    <a:pos x="1730" y="10465"/>
                  </a:cxn>
                  <a:cxn ang="0">
                    <a:pos x="1643" y="9860"/>
                  </a:cxn>
                  <a:cxn ang="0">
                    <a:pos x="951" y="9081"/>
                  </a:cxn>
                  <a:cxn ang="0">
                    <a:pos x="433" y="8476"/>
                  </a:cxn>
                  <a:cxn ang="0">
                    <a:pos x="173" y="8303"/>
                  </a:cxn>
                  <a:cxn ang="0">
                    <a:pos x="1730" y="6141"/>
                  </a:cxn>
                  <a:cxn ang="0">
                    <a:pos x="2162" y="5535"/>
                  </a:cxn>
                  <a:cxn ang="0">
                    <a:pos x="2162" y="5362"/>
                  </a:cxn>
                  <a:cxn ang="0">
                    <a:pos x="2767" y="4930"/>
                  </a:cxn>
                  <a:cxn ang="0">
                    <a:pos x="3200" y="3373"/>
                  </a:cxn>
                  <a:cxn ang="0">
                    <a:pos x="3459" y="3114"/>
                  </a:cxn>
                  <a:cxn ang="0">
                    <a:pos x="4151" y="3027"/>
                  </a:cxn>
                  <a:cxn ang="0">
                    <a:pos x="4151" y="2681"/>
                  </a:cxn>
                  <a:cxn ang="0">
                    <a:pos x="5016" y="2595"/>
                  </a:cxn>
                  <a:cxn ang="0">
                    <a:pos x="5275" y="2768"/>
                  </a:cxn>
                  <a:cxn ang="0">
                    <a:pos x="8388" y="260"/>
                  </a:cxn>
                  <a:cxn ang="0">
                    <a:pos x="9340" y="606"/>
                  </a:cxn>
                  <a:cxn ang="0">
                    <a:pos x="9945" y="87"/>
                  </a:cxn>
                  <a:cxn ang="0">
                    <a:pos x="10550" y="173"/>
                  </a:cxn>
                  <a:cxn ang="0">
                    <a:pos x="10896" y="606"/>
                  </a:cxn>
                  <a:cxn ang="0">
                    <a:pos x="11069" y="606"/>
                  </a:cxn>
                  <a:cxn ang="0">
                    <a:pos x="11415" y="433"/>
                  </a:cxn>
                  <a:cxn ang="0">
                    <a:pos x="11934" y="692"/>
                  </a:cxn>
                  <a:cxn ang="0">
                    <a:pos x="12885" y="865"/>
                  </a:cxn>
                  <a:cxn ang="0">
                    <a:pos x="13404" y="1643"/>
                  </a:cxn>
                  <a:cxn ang="0">
                    <a:pos x="12799" y="2768"/>
                  </a:cxn>
                  <a:cxn ang="0">
                    <a:pos x="12712" y="3806"/>
                  </a:cxn>
                  <a:cxn ang="0">
                    <a:pos x="12107" y="4411"/>
                  </a:cxn>
                  <a:cxn ang="0">
                    <a:pos x="12626" y="4497"/>
                  </a:cxn>
                  <a:cxn ang="0">
                    <a:pos x="12799" y="4930"/>
                  </a:cxn>
                  <a:cxn ang="0">
                    <a:pos x="12366" y="5189"/>
                  </a:cxn>
                  <a:cxn ang="0">
                    <a:pos x="12626" y="5622"/>
                  </a:cxn>
                  <a:cxn ang="0">
                    <a:pos x="12453" y="6227"/>
                  </a:cxn>
                  <a:cxn ang="0">
                    <a:pos x="11761" y="6227"/>
                  </a:cxn>
                  <a:cxn ang="0">
                    <a:pos x="11329" y="6746"/>
                  </a:cxn>
                  <a:cxn ang="0">
                    <a:pos x="12107" y="7870"/>
                  </a:cxn>
                  <a:cxn ang="0">
                    <a:pos x="10983" y="8822"/>
                  </a:cxn>
                  <a:cxn ang="0">
                    <a:pos x="11502" y="9427"/>
                  </a:cxn>
                  <a:cxn ang="0">
                    <a:pos x="11415" y="10033"/>
                  </a:cxn>
                  <a:cxn ang="0">
                    <a:pos x="13664" y="11676"/>
                  </a:cxn>
                  <a:cxn ang="0">
                    <a:pos x="15220" y="11503"/>
                  </a:cxn>
                  <a:cxn ang="0">
                    <a:pos x="14355" y="12973"/>
                  </a:cxn>
                  <a:cxn ang="0">
                    <a:pos x="11329" y="13406"/>
                  </a:cxn>
                  <a:cxn ang="0">
                    <a:pos x="9772" y="16087"/>
                  </a:cxn>
                  <a:cxn ang="0">
                    <a:pos x="8648" y="15395"/>
                  </a:cxn>
                  <a:cxn ang="0">
                    <a:pos x="7178" y="15827"/>
                  </a:cxn>
                  <a:cxn ang="0">
                    <a:pos x="6572" y="15481"/>
                  </a:cxn>
                  <a:cxn ang="0">
                    <a:pos x="6313" y="14789"/>
                  </a:cxn>
                  <a:cxn ang="0">
                    <a:pos x="5881" y="14617"/>
                  </a:cxn>
                  <a:cxn ang="0">
                    <a:pos x="5708" y="14357"/>
                  </a:cxn>
                  <a:cxn ang="0">
                    <a:pos x="5275" y="13579"/>
                  </a:cxn>
                  <a:cxn ang="0">
                    <a:pos x="4497" y="13492"/>
                  </a:cxn>
                  <a:cxn ang="0">
                    <a:pos x="3286" y="13492"/>
                  </a:cxn>
                  <a:cxn ang="0">
                    <a:pos x="1038" y="14011"/>
                  </a:cxn>
                </a:cxnLst>
                <a:rect l="0" t="0" r="r" b="b"/>
                <a:pathLst>
                  <a:path w="15220" h="16087">
                    <a:moveTo>
                      <a:pt x="1038" y="14011"/>
                    </a:moveTo>
                    <a:cubicBezTo>
                      <a:pt x="1124" y="13579"/>
                      <a:pt x="1211" y="13060"/>
                      <a:pt x="865" y="12627"/>
                    </a:cubicBezTo>
                    <a:cubicBezTo>
                      <a:pt x="692" y="12454"/>
                      <a:pt x="605" y="12281"/>
                      <a:pt x="433" y="12022"/>
                    </a:cubicBezTo>
                    <a:cubicBezTo>
                      <a:pt x="0" y="11071"/>
                      <a:pt x="1038" y="11416"/>
                      <a:pt x="1384" y="11157"/>
                    </a:cubicBezTo>
                    <a:cubicBezTo>
                      <a:pt x="1557" y="10984"/>
                      <a:pt x="1816" y="10725"/>
                      <a:pt x="1730" y="10465"/>
                    </a:cubicBezTo>
                    <a:cubicBezTo>
                      <a:pt x="1557" y="10465"/>
                      <a:pt x="1211" y="10119"/>
                      <a:pt x="1643" y="9860"/>
                    </a:cubicBezTo>
                    <a:cubicBezTo>
                      <a:pt x="2335" y="9687"/>
                      <a:pt x="1816" y="8822"/>
                      <a:pt x="951" y="9081"/>
                    </a:cubicBezTo>
                    <a:cubicBezTo>
                      <a:pt x="778" y="8649"/>
                      <a:pt x="260" y="8735"/>
                      <a:pt x="433" y="8476"/>
                    </a:cubicBezTo>
                    <a:lnTo>
                      <a:pt x="173" y="8303"/>
                    </a:lnTo>
                    <a:lnTo>
                      <a:pt x="1730" y="6141"/>
                    </a:lnTo>
                    <a:cubicBezTo>
                      <a:pt x="2335" y="6227"/>
                      <a:pt x="2421" y="6227"/>
                      <a:pt x="2162" y="5535"/>
                    </a:cubicBezTo>
                    <a:lnTo>
                      <a:pt x="2162" y="5362"/>
                    </a:lnTo>
                    <a:lnTo>
                      <a:pt x="2767" y="4930"/>
                    </a:lnTo>
                    <a:cubicBezTo>
                      <a:pt x="2854" y="4238"/>
                      <a:pt x="3113" y="3979"/>
                      <a:pt x="3200" y="3373"/>
                    </a:cubicBezTo>
                    <a:lnTo>
                      <a:pt x="3459" y="3114"/>
                    </a:lnTo>
                    <a:lnTo>
                      <a:pt x="4151" y="3027"/>
                    </a:lnTo>
                    <a:lnTo>
                      <a:pt x="4151" y="2681"/>
                    </a:lnTo>
                    <a:lnTo>
                      <a:pt x="5016" y="2595"/>
                    </a:lnTo>
                    <a:lnTo>
                      <a:pt x="5275" y="2768"/>
                    </a:lnTo>
                    <a:cubicBezTo>
                      <a:pt x="6226" y="1903"/>
                      <a:pt x="7264" y="1124"/>
                      <a:pt x="8388" y="260"/>
                    </a:cubicBezTo>
                    <a:cubicBezTo>
                      <a:pt x="8734" y="0"/>
                      <a:pt x="8907" y="606"/>
                      <a:pt x="9340" y="606"/>
                    </a:cubicBezTo>
                    <a:cubicBezTo>
                      <a:pt x="9686" y="606"/>
                      <a:pt x="9772" y="260"/>
                      <a:pt x="9945" y="87"/>
                    </a:cubicBezTo>
                    <a:lnTo>
                      <a:pt x="10550" y="173"/>
                    </a:lnTo>
                    <a:lnTo>
                      <a:pt x="10896" y="606"/>
                    </a:lnTo>
                    <a:lnTo>
                      <a:pt x="11069" y="606"/>
                    </a:lnTo>
                    <a:lnTo>
                      <a:pt x="11415" y="433"/>
                    </a:lnTo>
                    <a:cubicBezTo>
                      <a:pt x="11588" y="519"/>
                      <a:pt x="11761" y="606"/>
                      <a:pt x="11934" y="692"/>
                    </a:cubicBezTo>
                    <a:cubicBezTo>
                      <a:pt x="12366" y="951"/>
                      <a:pt x="12626" y="951"/>
                      <a:pt x="12885" y="865"/>
                    </a:cubicBezTo>
                    <a:cubicBezTo>
                      <a:pt x="13058" y="1124"/>
                      <a:pt x="13318" y="1384"/>
                      <a:pt x="13404" y="1643"/>
                    </a:cubicBezTo>
                    <a:cubicBezTo>
                      <a:pt x="13231" y="2076"/>
                      <a:pt x="13058" y="2508"/>
                      <a:pt x="12799" y="2768"/>
                    </a:cubicBezTo>
                    <a:cubicBezTo>
                      <a:pt x="12712" y="3114"/>
                      <a:pt x="12712" y="3460"/>
                      <a:pt x="12712" y="3806"/>
                    </a:cubicBezTo>
                    <a:cubicBezTo>
                      <a:pt x="12539" y="3979"/>
                      <a:pt x="12280" y="4152"/>
                      <a:pt x="12107" y="4411"/>
                    </a:cubicBezTo>
                    <a:cubicBezTo>
                      <a:pt x="12280" y="4411"/>
                      <a:pt x="12453" y="4497"/>
                      <a:pt x="12626" y="4497"/>
                    </a:cubicBezTo>
                    <a:cubicBezTo>
                      <a:pt x="12712" y="4670"/>
                      <a:pt x="12712" y="4757"/>
                      <a:pt x="12799" y="4930"/>
                    </a:cubicBezTo>
                    <a:cubicBezTo>
                      <a:pt x="12626" y="5016"/>
                      <a:pt x="12539" y="5103"/>
                      <a:pt x="12366" y="5189"/>
                    </a:cubicBezTo>
                    <a:cubicBezTo>
                      <a:pt x="12453" y="5362"/>
                      <a:pt x="12539" y="5535"/>
                      <a:pt x="12626" y="5622"/>
                    </a:cubicBezTo>
                    <a:cubicBezTo>
                      <a:pt x="12539" y="5795"/>
                      <a:pt x="12453" y="6054"/>
                      <a:pt x="12453" y="6227"/>
                    </a:cubicBezTo>
                    <a:cubicBezTo>
                      <a:pt x="12193" y="6227"/>
                      <a:pt x="12020" y="6227"/>
                      <a:pt x="11761" y="6227"/>
                    </a:cubicBezTo>
                    <a:cubicBezTo>
                      <a:pt x="11675" y="6400"/>
                      <a:pt x="11502" y="6573"/>
                      <a:pt x="11329" y="6746"/>
                    </a:cubicBezTo>
                    <a:cubicBezTo>
                      <a:pt x="11588" y="7092"/>
                      <a:pt x="11848" y="7525"/>
                      <a:pt x="12107" y="7870"/>
                    </a:cubicBezTo>
                    <a:cubicBezTo>
                      <a:pt x="11675" y="8216"/>
                      <a:pt x="11329" y="8476"/>
                      <a:pt x="10983" y="8822"/>
                    </a:cubicBezTo>
                    <a:cubicBezTo>
                      <a:pt x="11156" y="8995"/>
                      <a:pt x="11329" y="9254"/>
                      <a:pt x="11502" y="9427"/>
                    </a:cubicBezTo>
                    <a:cubicBezTo>
                      <a:pt x="11415" y="9687"/>
                      <a:pt x="11415" y="9860"/>
                      <a:pt x="11415" y="10033"/>
                    </a:cubicBezTo>
                    <a:cubicBezTo>
                      <a:pt x="12539" y="10206"/>
                      <a:pt x="13491" y="10638"/>
                      <a:pt x="13664" y="11676"/>
                    </a:cubicBezTo>
                    <a:cubicBezTo>
                      <a:pt x="13837" y="12022"/>
                      <a:pt x="14615" y="11762"/>
                      <a:pt x="15220" y="11503"/>
                    </a:cubicBezTo>
                    <a:cubicBezTo>
                      <a:pt x="14788" y="11935"/>
                      <a:pt x="14615" y="12541"/>
                      <a:pt x="14355" y="12973"/>
                    </a:cubicBezTo>
                    <a:cubicBezTo>
                      <a:pt x="13404" y="13146"/>
                      <a:pt x="12280" y="13233"/>
                      <a:pt x="11329" y="13406"/>
                    </a:cubicBezTo>
                    <a:cubicBezTo>
                      <a:pt x="10204" y="13925"/>
                      <a:pt x="10291" y="14789"/>
                      <a:pt x="9772" y="16087"/>
                    </a:cubicBezTo>
                    <a:cubicBezTo>
                      <a:pt x="9253" y="15049"/>
                      <a:pt x="8907" y="14876"/>
                      <a:pt x="8648" y="15395"/>
                    </a:cubicBezTo>
                    <a:cubicBezTo>
                      <a:pt x="8388" y="15568"/>
                      <a:pt x="7870" y="15741"/>
                      <a:pt x="7178" y="15827"/>
                    </a:cubicBezTo>
                    <a:cubicBezTo>
                      <a:pt x="6832" y="15914"/>
                      <a:pt x="6659" y="15741"/>
                      <a:pt x="6572" y="15481"/>
                    </a:cubicBezTo>
                    <a:cubicBezTo>
                      <a:pt x="6486" y="15308"/>
                      <a:pt x="6399" y="15049"/>
                      <a:pt x="6313" y="14789"/>
                    </a:cubicBezTo>
                    <a:cubicBezTo>
                      <a:pt x="6226" y="14617"/>
                      <a:pt x="6054" y="14617"/>
                      <a:pt x="5881" y="14617"/>
                    </a:cubicBezTo>
                    <a:cubicBezTo>
                      <a:pt x="5708" y="14703"/>
                      <a:pt x="5708" y="14444"/>
                      <a:pt x="5708" y="14357"/>
                    </a:cubicBezTo>
                    <a:cubicBezTo>
                      <a:pt x="6313" y="14011"/>
                      <a:pt x="5967" y="13146"/>
                      <a:pt x="5275" y="13579"/>
                    </a:cubicBezTo>
                    <a:cubicBezTo>
                      <a:pt x="5016" y="13752"/>
                      <a:pt x="4756" y="13665"/>
                      <a:pt x="4497" y="13492"/>
                    </a:cubicBezTo>
                    <a:cubicBezTo>
                      <a:pt x="4238" y="14011"/>
                      <a:pt x="3805" y="14011"/>
                      <a:pt x="3286" y="13492"/>
                    </a:cubicBezTo>
                    <a:cubicBezTo>
                      <a:pt x="2854" y="13579"/>
                      <a:pt x="2854" y="14098"/>
                      <a:pt x="1038" y="1401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0" name="Freeform 25"/>
              <p:cNvSpPr>
                <a:spLocks/>
              </p:cNvSpPr>
              <p:nvPr/>
            </p:nvSpPr>
            <p:spPr bwMode="auto">
              <a:xfrm>
                <a:off x="3309505" y="1257326"/>
                <a:ext cx="955234" cy="975149"/>
              </a:xfrm>
              <a:custGeom>
                <a:avLst/>
                <a:gdLst/>
                <a:ahLst/>
                <a:cxnLst>
                  <a:cxn ang="0">
                    <a:pos x="692" y="129"/>
                  </a:cxn>
                  <a:cxn ang="0">
                    <a:pos x="1038" y="216"/>
                  </a:cxn>
                  <a:cxn ang="0">
                    <a:pos x="2206" y="0"/>
                  </a:cxn>
                  <a:cxn ang="0">
                    <a:pos x="3979" y="259"/>
                  </a:cxn>
                  <a:cxn ang="0">
                    <a:pos x="5103" y="908"/>
                  </a:cxn>
                  <a:cxn ang="0">
                    <a:pos x="5233" y="2550"/>
                  </a:cxn>
                  <a:cxn ang="0">
                    <a:pos x="5536" y="2550"/>
                  </a:cxn>
                  <a:cxn ang="0">
                    <a:pos x="5665" y="2896"/>
                  </a:cxn>
                  <a:cxn ang="0">
                    <a:pos x="5406" y="2982"/>
                  </a:cxn>
                  <a:cxn ang="0">
                    <a:pos x="6271" y="4063"/>
                  </a:cxn>
                  <a:cxn ang="0">
                    <a:pos x="6530" y="4150"/>
                  </a:cxn>
                  <a:cxn ang="0">
                    <a:pos x="6660" y="4971"/>
                  </a:cxn>
                  <a:cxn ang="0">
                    <a:pos x="6141" y="5619"/>
                  </a:cxn>
                  <a:cxn ang="0">
                    <a:pos x="5795" y="5965"/>
                  </a:cxn>
                  <a:cxn ang="0">
                    <a:pos x="5406" y="6181"/>
                  </a:cxn>
                  <a:cxn ang="0">
                    <a:pos x="4974" y="6397"/>
                  </a:cxn>
                  <a:cxn ang="0">
                    <a:pos x="4714" y="6268"/>
                  </a:cxn>
                  <a:cxn ang="0">
                    <a:pos x="4282" y="6311"/>
                  </a:cxn>
                  <a:cxn ang="0">
                    <a:pos x="3979" y="6268"/>
                  </a:cxn>
                  <a:cxn ang="0">
                    <a:pos x="3763" y="6397"/>
                  </a:cxn>
                  <a:cxn ang="0">
                    <a:pos x="3027" y="5922"/>
                  </a:cxn>
                  <a:cxn ang="0">
                    <a:pos x="2984" y="5144"/>
                  </a:cxn>
                  <a:cxn ang="0">
                    <a:pos x="2768" y="5057"/>
                  </a:cxn>
                  <a:cxn ang="0">
                    <a:pos x="2465" y="4928"/>
                  </a:cxn>
                  <a:cxn ang="0">
                    <a:pos x="2162" y="4755"/>
                  </a:cxn>
                  <a:cxn ang="0">
                    <a:pos x="1773" y="4409"/>
                  </a:cxn>
                  <a:cxn ang="0">
                    <a:pos x="1384" y="4193"/>
                  </a:cxn>
                  <a:cxn ang="0">
                    <a:pos x="1038" y="4150"/>
                  </a:cxn>
                  <a:cxn ang="0">
                    <a:pos x="865" y="3977"/>
                  </a:cxn>
                  <a:cxn ang="0">
                    <a:pos x="908" y="3415"/>
                  </a:cxn>
                  <a:cxn ang="0">
                    <a:pos x="779" y="3328"/>
                  </a:cxn>
                  <a:cxn ang="0">
                    <a:pos x="779" y="2939"/>
                  </a:cxn>
                  <a:cxn ang="0">
                    <a:pos x="865" y="2550"/>
                  </a:cxn>
                  <a:cxn ang="0">
                    <a:pos x="1038" y="2118"/>
                  </a:cxn>
                  <a:cxn ang="0">
                    <a:pos x="865" y="1599"/>
                  </a:cxn>
                  <a:cxn ang="0">
                    <a:pos x="865" y="821"/>
                  </a:cxn>
                  <a:cxn ang="0">
                    <a:pos x="692" y="129"/>
                  </a:cxn>
                </a:cxnLst>
                <a:rect l="0" t="0" r="r" b="b"/>
                <a:pathLst>
                  <a:path w="6660" h="6786">
                    <a:moveTo>
                      <a:pt x="692" y="129"/>
                    </a:moveTo>
                    <a:lnTo>
                      <a:pt x="1038" y="216"/>
                    </a:lnTo>
                    <a:cubicBezTo>
                      <a:pt x="1471" y="216"/>
                      <a:pt x="1860" y="129"/>
                      <a:pt x="2206" y="0"/>
                    </a:cubicBezTo>
                    <a:cubicBezTo>
                      <a:pt x="2768" y="173"/>
                      <a:pt x="3373" y="259"/>
                      <a:pt x="3979" y="259"/>
                    </a:cubicBezTo>
                    <a:cubicBezTo>
                      <a:pt x="4498" y="302"/>
                      <a:pt x="4887" y="519"/>
                      <a:pt x="5103" y="908"/>
                    </a:cubicBezTo>
                    <a:cubicBezTo>
                      <a:pt x="5276" y="1426"/>
                      <a:pt x="5190" y="1988"/>
                      <a:pt x="5233" y="2550"/>
                    </a:cubicBezTo>
                    <a:lnTo>
                      <a:pt x="5536" y="2550"/>
                    </a:lnTo>
                    <a:lnTo>
                      <a:pt x="5665" y="2896"/>
                    </a:lnTo>
                    <a:lnTo>
                      <a:pt x="5406" y="2982"/>
                    </a:lnTo>
                    <a:cubicBezTo>
                      <a:pt x="5492" y="3544"/>
                      <a:pt x="5838" y="3890"/>
                      <a:pt x="6271" y="4063"/>
                    </a:cubicBezTo>
                    <a:cubicBezTo>
                      <a:pt x="6357" y="4106"/>
                      <a:pt x="6444" y="4150"/>
                      <a:pt x="6530" y="4150"/>
                    </a:cubicBezTo>
                    <a:lnTo>
                      <a:pt x="6660" y="4971"/>
                    </a:lnTo>
                    <a:lnTo>
                      <a:pt x="6141" y="5619"/>
                    </a:lnTo>
                    <a:cubicBezTo>
                      <a:pt x="6098" y="6052"/>
                      <a:pt x="5968" y="6225"/>
                      <a:pt x="5795" y="5965"/>
                    </a:cubicBezTo>
                    <a:cubicBezTo>
                      <a:pt x="5665" y="5749"/>
                      <a:pt x="5536" y="5835"/>
                      <a:pt x="5406" y="6181"/>
                    </a:cubicBezTo>
                    <a:cubicBezTo>
                      <a:pt x="5363" y="6484"/>
                      <a:pt x="5190" y="6484"/>
                      <a:pt x="4974" y="6397"/>
                    </a:cubicBezTo>
                    <a:cubicBezTo>
                      <a:pt x="4887" y="6354"/>
                      <a:pt x="4801" y="6311"/>
                      <a:pt x="4714" y="6268"/>
                    </a:cubicBezTo>
                    <a:cubicBezTo>
                      <a:pt x="4455" y="6138"/>
                      <a:pt x="4455" y="6311"/>
                      <a:pt x="4282" y="6311"/>
                    </a:cubicBezTo>
                    <a:cubicBezTo>
                      <a:pt x="4195" y="6311"/>
                      <a:pt x="4065" y="6225"/>
                      <a:pt x="3979" y="6268"/>
                    </a:cubicBezTo>
                    <a:cubicBezTo>
                      <a:pt x="3892" y="6268"/>
                      <a:pt x="3806" y="6311"/>
                      <a:pt x="3763" y="6397"/>
                    </a:cubicBezTo>
                    <a:cubicBezTo>
                      <a:pt x="3200" y="6786"/>
                      <a:pt x="2768" y="6268"/>
                      <a:pt x="3027" y="5922"/>
                    </a:cubicBezTo>
                    <a:cubicBezTo>
                      <a:pt x="3157" y="5749"/>
                      <a:pt x="3244" y="5576"/>
                      <a:pt x="2984" y="5144"/>
                    </a:cubicBezTo>
                    <a:cubicBezTo>
                      <a:pt x="2984" y="5014"/>
                      <a:pt x="2941" y="4928"/>
                      <a:pt x="2768" y="5057"/>
                    </a:cubicBezTo>
                    <a:cubicBezTo>
                      <a:pt x="2638" y="5144"/>
                      <a:pt x="2552" y="5101"/>
                      <a:pt x="2465" y="4928"/>
                    </a:cubicBezTo>
                    <a:cubicBezTo>
                      <a:pt x="2465" y="4798"/>
                      <a:pt x="2335" y="4755"/>
                      <a:pt x="2162" y="4755"/>
                    </a:cubicBezTo>
                    <a:cubicBezTo>
                      <a:pt x="1860" y="4884"/>
                      <a:pt x="1687" y="4798"/>
                      <a:pt x="1773" y="4409"/>
                    </a:cubicBezTo>
                    <a:cubicBezTo>
                      <a:pt x="1644" y="4366"/>
                      <a:pt x="1514" y="4279"/>
                      <a:pt x="1384" y="4193"/>
                    </a:cubicBezTo>
                    <a:cubicBezTo>
                      <a:pt x="1254" y="4193"/>
                      <a:pt x="1125" y="4193"/>
                      <a:pt x="1038" y="4150"/>
                    </a:cubicBezTo>
                    <a:lnTo>
                      <a:pt x="865" y="3977"/>
                    </a:lnTo>
                    <a:cubicBezTo>
                      <a:pt x="1211" y="3933"/>
                      <a:pt x="1211" y="3761"/>
                      <a:pt x="908" y="3415"/>
                    </a:cubicBezTo>
                    <a:lnTo>
                      <a:pt x="779" y="3328"/>
                    </a:lnTo>
                    <a:cubicBezTo>
                      <a:pt x="779" y="3199"/>
                      <a:pt x="779" y="3069"/>
                      <a:pt x="779" y="2939"/>
                    </a:cubicBezTo>
                    <a:cubicBezTo>
                      <a:pt x="908" y="2810"/>
                      <a:pt x="952" y="2680"/>
                      <a:pt x="865" y="2550"/>
                    </a:cubicBezTo>
                    <a:cubicBezTo>
                      <a:pt x="606" y="2161"/>
                      <a:pt x="692" y="2031"/>
                      <a:pt x="1038" y="2118"/>
                    </a:cubicBezTo>
                    <a:cubicBezTo>
                      <a:pt x="1125" y="1902"/>
                      <a:pt x="1125" y="1729"/>
                      <a:pt x="865" y="1599"/>
                    </a:cubicBezTo>
                    <a:cubicBezTo>
                      <a:pt x="0" y="1253"/>
                      <a:pt x="908" y="1124"/>
                      <a:pt x="865" y="821"/>
                    </a:cubicBezTo>
                    <a:cubicBezTo>
                      <a:pt x="952" y="691"/>
                      <a:pt x="865" y="475"/>
                      <a:pt x="692" y="129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>
                <a:off x="3830665" y="1847870"/>
                <a:ext cx="1145736" cy="800578"/>
              </a:xfrm>
              <a:custGeom>
                <a:avLst/>
                <a:gdLst/>
                <a:ahLst/>
                <a:cxnLst>
                  <a:cxn ang="0">
                    <a:pos x="2898" y="44"/>
                  </a:cxn>
                  <a:cxn ang="0">
                    <a:pos x="5276" y="563"/>
                  </a:cxn>
                  <a:cxn ang="0">
                    <a:pos x="6098" y="1601"/>
                  </a:cxn>
                  <a:cxn ang="0">
                    <a:pos x="7741" y="2293"/>
                  </a:cxn>
                  <a:cxn ang="0">
                    <a:pos x="7784" y="2855"/>
                  </a:cxn>
                  <a:cxn ang="0">
                    <a:pos x="7914" y="3374"/>
                  </a:cxn>
                  <a:cxn ang="0">
                    <a:pos x="7222" y="3547"/>
                  </a:cxn>
                  <a:cxn ang="0">
                    <a:pos x="6660" y="3591"/>
                  </a:cxn>
                  <a:cxn ang="0">
                    <a:pos x="6617" y="3591"/>
                  </a:cxn>
                  <a:cxn ang="0">
                    <a:pos x="6098" y="3591"/>
                  </a:cxn>
                  <a:cxn ang="0">
                    <a:pos x="5882" y="3807"/>
                  </a:cxn>
                  <a:cxn ang="0">
                    <a:pos x="5752" y="5580"/>
                  </a:cxn>
                  <a:cxn ang="0">
                    <a:pos x="4887" y="5537"/>
                  </a:cxn>
                  <a:cxn ang="0">
                    <a:pos x="4800" y="5537"/>
                  </a:cxn>
                  <a:cxn ang="0">
                    <a:pos x="4152" y="5018"/>
                  </a:cxn>
                  <a:cxn ang="0">
                    <a:pos x="4022" y="4369"/>
                  </a:cxn>
                  <a:cxn ang="0">
                    <a:pos x="3114" y="4715"/>
                  </a:cxn>
                  <a:cxn ang="0">
                    <a:pos x="2725" y="4240"/>
                  </a:cxn>
                  <a:cxn ang="0">
                    <a:pos x="2076" y="3374"/>
                  </a:cxn>
                  <a:cxn ang="0">
                    <a:pos x="1903" y="3201"/>
                  </a:cxn>
                  <a:cxn ang="0">
                    <a:pos x="909" y="3504"/>
                  </a:cxn>
                  <a:cxn ang="0">
                    <a:pos x="952" y="3764"/>
                  </a:cxn>
                  <a:cxn ang="0">
                    <a:pos x="779" y="3850"/>
                  </a:cxn>
                  <a:cxn ang="0">
                    <a:pos x="476" y="3591"/>
                  </a:cxn>
                  <a:cxn ang="0">
                    <a:pos x="173" y="2812"/>
                  </a:cxn>
                  <a:cxn ang="0">
                    <a:pos x="346" y="2163"/>
                  </a:cxn>
                  <a:cxn ang="0">
                    <a:pos x="649" y="2207"/>
                  </a:cxn>
                  <a:cxn ang="0">
                    <a:pos x="1082" y="2163"/>
                  </a:cxn>
                  <a:cxn ang="0">
                    <a:pos x="1341" y="2293"/>
                  </a:cxn>
                  <a:cxn ang="0">
                    <a:pos x="1773" y="2077"/>
                  </a:cxn>
                  <a:cxn ang="0">
                    <a:pos x="2163" y="1860"/>
                  </a:cxn>
                  <a:cxn ang="0">
                    <a:pos x="2509" y="1514"/>
                  </a:cxn>
                  <a:cxn ang="0">
                    <a:pos x="3027" y="866"/>
                  </a:cxn>
                  <a:cxn ang="0">
                    <a:pos x="2898" y="44"/>
                  </a:cxn>
                </a:cxnLst>
                <a:rect l="0" t="0" r="r" b="b"/>
                <a:pathLst>
                  <a:path w="8000" h="5580">
                    <a:moveTo>
                      <a:pt x="2898" y="44"/>
                    </a:moveTo>
                    <a:cubicBezTo>
                      <a:pt x="3806" y="303"/>
                      <a:pt x="4844" y="0"/>
                      <a:pt x="5276" y="563"/>
                    </a:cubicBezTo>
                    <a:cubicBezTo>
                      <a:pt x="5276" y="1298"/>
                      <a:pt x="5492" y="1731"/>
                      <a:pt x="6098" y="1601"/>
                    </a:cubicBezTo>
                    <a:cubicBezTo>
                      <a:pt x="6790" y="1731"/>
                      <a:pt x="7309" y="2033"/>
                      <a:pt x="7741" y="2293"/>
                    </a:cubicBezTo>
                    <a:cubicBezTo>
                      <a:pt x="7741" y="2509"/>
                      <a:pt x="7611" y="2769"/>
                      <a:pt x="7784" y="2855"/>
                    </a:cubicBezTo>
                    <a:cubicBezTo>
                      <a:pt x="8000" y="3028"/>
                      <a:pt x="8000" y="3201"/>
                      <a:pt x="7914" y="3374"/>
                    </a:cubicBezTo>
                    <a:lnTo>
                      <a:pt x="7222" y="3547"/>
                    </a:lnTo>
                    <a:cubicBezTo>
                      <a:pt x="7006" y="3720"/>
                      <a:pt x="6833" y="3720"/>
                      <a:pt x="6660" y="3591"/>
                    </a:cubicBezTo>
                    <a:lnTo>
                      <a:pt x="6617" y="3591"/>
                    </a:lnTo>
                    <a:lnTo>
                      <a:pt x="6098" y="3591"/>
                    </a:lnTo>
                    <a:cubicBezTo>
                      <a:pt x="5968" y="3591"/>
                      <a:pt x="5882" y="3677"/>
                      <a:pt x="5882" y="3807"/>
                    </a:cubicBezTo>
                    <a:lnTo>
                      <a:pt x="5752" y="5580"/>
                    </a:lnTo>
                    <a:lnTo>
                      <a:pt x="4887" y="5537"/>
                    </a:lnTo>
                    <a:cubicBezTo>
                      <a:pt x="4887" y="5537"/>
                      <a:pt x="4844" y="5537"/>
                      <a:pt x="4800" y="5537"/>
                    </a:cubicBezTo>
                    <a:lnTo>
                      <a:pt x="4152" y="5018"/>
                    </a:lnTo>
                    <a:cubicBezTo>
                      <a:pt x="4152" y="4759"/>
                      <a:pt x="4152" y="4542"/>
                      <a:pt x="4022" y="4369"/>
                    </a:cubicBezTo>
                    <a:cubicBezTo>
                      <a:pt x="3633" y="4456"/>
                      <a:pt x="3373" y="4586"/>
                      <a:pt x="3114" y="4715"/>
                    </a:cubicBezTo>
                    <a:cubicBezTo>
                      <a:pt x="2855" y="4586"/>
                      <a:pt x="2855" y="4413"/>
                      <a:pt x="2725" y="4240"/>
                    </a:cubicBezTo>
                    <a:cubicBezTo>
                      <a:pt x="2422" y="4067"/>
                      <a:pt x="2163" y="3764"/>
                      <a:pt x="2076" y="3374"/>
                    </a:cubicBezTo>
                    <a:cubicBezTo>
                      <a:pt x="2076" y="3245"/>
                      <a:pt x="2033" y="3158"/>
                      <a:pt x="1903" y="3201"/>
                    </a:cubicBezTo>
                    <a:cubicBezTo>
                      <a:pt x="1557" y="3245"/>
                      <a:pt x="1255" y="3374"/>
                      <a:pt x="909" y="3504"/>
                    </a:cubicBezTo>
                    <a:lnTo>
                      <a:pt x="952" y="3764"/>
                    </a:lnTo>
                    <a:lnTo>
                      <a:pt x="779" y="3850"/>
                    </a:lnTo>
                    <a:lnTo>
                      <a:pt x="476" y="3591"/>
                    </a:lnTo>
                    <a:cubicBezTo>
                      <a:pt x="390" y="3201"/>
                      <a:pt x="433" y="3072"/>
                      <a:pt x="173" y="2812"/>
                    </a:cubicBezTo>
                    <a:cubicBezTo>
                      <a:pt x="130" y="2509"/>
                      <a:pt x="0" y="2207"/>
                      <a:pt x="346" y="2163"/>
                    </a:cubicBezTo>
                    <a:cubicBezTo>
                      <a:pt x="433" y="2120"/>
                      <a:pt x="563" y="2207"/>
                      <a:pt x="649" y="2207"/>
                    </a:cubicBezTo>
                    <a:cubicBezTo>
                      <a:pt x="822" y="2207"/>
                      <a:pt x="822" y="2033"/>
                      <a:pt x="1082" y="2163"/>
                    </a:cubicBezTo>
                    <a:cubicBezTo>
                      <a:pt x="1168" y="2207"/>
                      <a:pt x="1255" y="2250"/>
                      <a:pt x="1341" y="2293"/>
                    </a:cubicBezTo>
                    <a:cubicBezTo>
                      <a:pt x="1557" y="2380"/>
                      <a:pt x="1730" y="2380"/>
                      <a:pt x="1773" y="2077"/>
                    </a:cubicBezTo>
                    <a:cubicBezTo>
                      <a:pt x="1903" y="1731"/>
                      <a:pt x="2033" y="1644"/>
                      <a:pt x="2163" y="1860"/>
                    </a:cubicBezTo>
                    <a:cubicBezTo>
                      <a:pt x="2336" y="2120"/>
                      <a:pt x="2465" y="1947"/>
                      <a:pt x="2509" y="1514"/>
                    </a:cubicBezTo>
                    <a:lnTo>
                      <a:pt x="3027" y="866"/>
                    </a:lnTo>
                    <a:lnTo>
                      <a:pt x="2898" y="4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2195736" y="1784503"/>
              <a:ext cx="3482554" cy="3677654"/>
              <a:chOff x="507758" y="1827414"/>
              <a:chExt cx="4010077" cy="4234732"/>
            </a:xfrm>
            <a:grpFill/>
          </p:grpSpPr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2709422" y="1827414"/>
                <a:ext cx="1147098" cy="930142"/>
              </a:xfrm>
              <a:custGeom>
                <a:avLst/>
                <a:gdLst/>
                <a:ahLst/>
                <a:cxnLst>
                  <a:cxn ang="0">
                    <a:pos x="2510" y="907"/>
                  </a:cxn>
                  <a:cxn ang="0">
                    <a:pos x="2458" y="1034"/>
                  </a:cxn>
                  <a:cxn ang="0">
                    <a:pos x="2357" y="1225"/>
                  </a:cxn>
                  <a:cxn ang="0">
                    <a:pos x="2251" y="1404"/>
                  </a:cxn>
                  <a:cxn ang="0">
                    <a:pos x="2089" y="1493"/>
                  </a:cxn>
                  <a:cxn ang="0">
                    <a:pos x="1993" y="1620"/>
                  </a:cxn>
                  <a:cxn ang="0">
                    <a:pos x="1866" y="1829"/>
                  </a:cxn>
                  <a:cxn ang="0">
                    <a:pos x="1751" y="1798"/>
                  </a:cxn>
                  <a:cxn ang="0">
                    <a:pos x="1452" y="2016"/>
                  </a:cxn>
                  <a:cxn ang="0">
                    <a:pos x="1380" y="1994"/>
                  </a:cxn>
                  <a:cxn ang="0">
                    <a:pos x="1299" y="2047"/>
                  </a:cxn>
                  <a:cxn ang="0">
                    <a:pos x="1283" y="1945"/>
                  </a:cxn>
                  <a:cxn ang="0">
                    <a:pos x="1269" y="1875"/>
                  </a:cxn>
                  <a:cxn ang="0">
                    <a:pos x="1216" y="1774"/>
                  </a:cxn>
                  <a:cxn ang="0">
                    <a:pos x="1109" y="1785"/>
                  </a:cxn>
                  <a:cxn ang="0">
                    <a:pos x="1037" y="1837"/>
                  </a:cxn>
                  <a:cxn ang="0">
                    <a:pos x="988" y="1780"/>
                  </a:cxn>
                  <a:cxn ang="0">
                    <a:pos x="956" y="1735"/>
                  </a:cxn>
                  <a:cxn ang="0">
                    <a:pos x="870" y="1800"/>
                  </a:cxn>
                  <a:cxn ang="0">
                    <a:pos x="643" y="1844"/>
                  </a:cxn>
                  <a:cxn ang="0">
                    <a:pos x="614" y="1791"/>
                  </a:cxn>
                  <a:cxn ang="0">
                    <a:pos x="702" y="1640"/>
                  </a:cxn>
                  <a:cxn ang="0">
                    <a:pos x="857" y="1414"/>
                  </a:cxn>
                  <a:cxn ang="0">
                    <a:pos x="772" y="1309"/>
                  </a:cxn>
                  <a:cxn ang="0">
                    <a:pos x="739" y="1217"/>
                  </a:cxn>
                  <a:cxn ang="0">
                    <a:pos x="699" y="1119"/>
                  </a:cxn>
                  <a:cxn ang="0">
                    <a:pos x="594" y="1097"/>
                  </a:cxn>
                  <a:cxn ang="0">
                    <a:pos x="460" y="1080"/>
                  </a:cxn>
                  <a:cxn ang="0">
                    <a:pos x="422" y="975"/>
                  </a:cxn>
                  <a:cxn ang="0">
                    <a:pos x="356" y="917"/>
                  </a:cxn>
                  <a:cxn ang="0">
                    <a:pos x="258" y="893"/>
                  </a:cxn>
                  <a:cxn ang="0">
                    <a:pos x="225" y="802"/>
                  </a:cxn>
                  <a:cxn ang="0">
                    <a:pos x="146" y="773"/>
                  </a:cxn>
                  <a:cxn ang="0">
                    <a:pos x="6" y="432"/>
                  </a:cxn>
                  <a:cxn ang="0">
                    <a:pos x="101" y="410"/>
                  </a:cxn>
                  <a:cxn ang="0">
                    <a:pos x="157" y="384"/>
                  </a:cxn>
                  <a:cxn ang="0">
                    <a:pos x="202" y="301"/>
                  </a:cxn>
                  <a:cxn ang="0">
                    <a:pos x="205" y="204"/>
                  </a:cxn>
                  <a:cxn ang="0">
                    <a:pos x="218" y="130"/>
                  </a:cxn>
                  <a:cxn ang="0">
                    <a:pos x="324" y="118"/>
                  </a:cxn>
                  <a:cxn ang="0">
                    <a:pos x="491" y="158"/>
                  </a:cxn>
                  <a:cxn ang="0">
                    <a:pos x="552" y="118"/>
                  </a:cxn>
                  <a:cxn ang="0">
                    <a:pos x="640" y="91"/>
                  </a:cxn>
                  <a:cxn ang="0">
                    <a:pos x="867" y="121"/>
                  </a:cxn>
                  <a:cxn ang="0">
                    <a:pos x="1148" y="85"/>
                  </a:cxn>
                  <a:cxn ang="0">
                    <a:pos x="1224" y="55"/>
                  </a:cxn>
                  <a:cxn ang="0">
                    <a:pos x="1283" y="60"/>
                  </a:cxn>
                  <a:cxn ang="0">
                    <a:pos x="1398" y="7"/>
                  </a:cxn>
                  <a:cxn ang="0">
                    <a:pos x="1555" y="0"/>
                  </a:cxn>
                  <a:cxn ang="0">
                    <a:pos x="1750" y="68"/>
                  </a:cxn>
                  <a:cxn ang="0">
                    <a:pos x="1865" y="187"/>
                  </a:cxn>
                  <a:cxn ang="0">
                    <a:pos x="1892" y="255"/>
                  </a:cxn>
                  <a:cxn ang="0">
                    <a:pos x="1970" y="255"/>
                  </a:cxn>
                  <a:cxn ang="0">
                    <a:pos x="2069" y="261"/>
                  </a:cxn>
                  <a:cxn ang="0">
                    <a:pos x="2117" y="338"/>
                  </a:cxn>
                  <a:cxn ang="0">
                    <a:pos x="2192" y="337"/>
                  </a:cxn>
                  <a:cxn ang="0">
                    <a:pos x="2248" y="331"/>
                  </a:cxn>
                  <a:cxn ang="0">
                    <a:pos x="2291" y="438"/>
                  </a:cxn>
                  <a:cxn ang="0">
                    <a:pos x="2304" y="549"/>
                  </a:cxn>
                  <a:cxn ang="0">
                    <a:pos x="2245" y="678"/>
                  </a:cxn>
                  <a:cxn ang="0">
                    <a:pos x="2307" y="789"/>
                  </a:cxn>
                  <a:cxn ang="0">
                    <a:pos x="2452" y="792"/>
                  </a:cxn>
                </a:cxnLst>
                <a:rect l="0" t="0" r="r" b="b"/>
                <a:pathLst>
                  <a:path w="2529" h="2047">
                    <a:moveTo>
                      <a:pt x="2501" y="765"/>
                    </a:moveTo>
                    <a:lnTo>
                      <a:pt x="2500" y="772"/>
                    </a:lnTo>
                    <a:lnTo>
                      <a:pt x="2497" y="780"/>
                    </a:lnTo>
                    <a:lnTo>
                      <a:pt x="2497" y="790"/>
                    </a:lnTo>
                    <a:lnTo>
                      <a:pt x="2495" y="799"/>
                    </a:lnTo>
                    <a:lnTo>
                      <a:pt x="2495" y="809"/>
                    </a:lnTo>
                    <a:lnTo>
                      <a:pt x="2497" y="819"/>
                    </a:lnTo>
                    <a:lnTo>
                      <a:pt x="2497" y="831"/>
                    </a:lnTo>
                    <a:lnTo>
                      <a:pt x="2498" y="841"/>
                    </a:lnTo>
                    <a:lnTo>
                      <a:pt x="2501" y="864"/>
                    </a:lnTo>
                    <a:lnTo>
                      <a:pt x="2505" y="886"/>
                    </a:lnTo>
                    <a:lnTo>
                      <a:pt x="2510" y="907"/>
                    </a:lnTo>
                    <a:lnTo>
                      <a:pt x="2516" y="929"/>
                    </a:lnTo>
                    <a:lnTo>
                      <a:pt x="2516" y="933"/>
                    </a:lnTo>
                    <a:lnTo>
                      <a:pt x="2516" y="936"/>
                    </a:lnTo>
                    <a:lnTo>
                      <a:pt x="2516" y="939"/>
                    </a:lnTo>
                    <a:lnTo>
                      <a:pt x="2517" y="940"/>
                    </a:lnTo>
                    <a:lnTo>
                      <a:pt x="2518" y="942"/>
                    </a:lnTo>
                    <a:lnTo>
                      <a:pt x="2521" y="942"/>
                    </a:lnTo>
                    <a:lnTo>
                      <a:pt x="2524" y="942"/>
                    </a:lnTo>
                    <a:lnTo>
                      <a:pt x="2529" y="942"/>
                    </a:lnTo>
                    <a:lnTo>
                      <a:pt x="2461" y="983"/>
                    </a:lnTo>
                    <a:lnTo>
                      <a:pt x="2461" y="1009"/>
                    </a:lnTo>
                    <a:lnTo>
                      <a:pt x="2458" y="1034"/>
                    </a:lnTo>
                    <a:lnTo>
                      <a:pt x="2457" y="1060"/>
                    </a:lnTo>
                    <a:lnTo>
                      <a:pt x="2454" y="1086"/>
                    </a:lnTo>
                    <a:lnTo>
                      <a:pt x="2451" y="1112"/>
                    </a:lnTo>
                    <a:lnTo>
                      <a:pt x="2449" y="1137"/>
                    </a:lnTo>
                    <a:lnTo>
                      <a:pt x="2446" y="1162"/>
                    </a:lnTo>
                    <a:lnTo>
                      <a:pt x="2446" y="1188"/>
                    </a:lnTo>
                    <a:lnTo>
                      <a:pt x="2429" y="1191"/>
                    </a:lnTo>
                    <a:lnTo>
                      <a:pt x="2413" y="1195"/>
                    </a:lnTo>
                    <a:lnTo>
                      <a:pt x="2398" y="1201"/>
                    </a:lnTo>
                    <a:lnTo>
                      <a:pt x="2383" y="1208"/>
                    </a:lnTo>
                    <a:lnTo>
                      <a:pt x="2369" y="1217"/>
                    </a:lnTo>
                    <a:lnTo>
                      <a:pt x="2357" y="1225"/>
                    </a:lnTo>
                    <a:lnTo>
                      <a:pt x="2344" y="1237"/>
                    </a:lnTo>
                    <a:lnTo>
                      <a:pt x="2334" y="1250"/>
                    </a:lnTo>
                    <a:lnTo>
                      <a:pt x="2324" y="1263"/>
                    </a:lnTo>
                    <a:lnTo>
                      <a:pt x="2315" y="1277"/>
                    </a:lnTo>
                    <a:lnTo>
                      <a:pt x="2308" y="1293"/>
                    </a:lnTo>
                    <a:lnTo>
                      <a:pt x="2301" y="1310"/>
                    </a:lnTo>
                    <a:lnTo>
                      <a:pt x="2295" y="1329"/>
                    </a:lnTo>
                    <a:lnTo>
                      <a:pt x="2290" y="1349"/>
                    </a:lnTo>
                    <a:lnTo>
                      <a:pt x="2285" y="1371"/>
                    </a:lnTo>
                    <a:lnTo>
                      <a:pt x="2282" y="1392"/>
                    </a:lnTo>
                    <a:lnTo>
                      <a:pt x="2267" y="1398"/>
                    </a:lnTo>
                    <a:lnTo>
                      <a:pt x="2251" y="1404"/>
                    </a:lnTo>
                    <a:lnTo>
                      <a:pt x="2235" y="1410"/>
                    </a:lnTo>
                    <a:lnTo>
                      <a:pt x="2219" y="1415"/>
                    </a:lnTo>
                    <a:lnTo>
                      <a:pt x="2205" y="1423"/>
                    </a:lnTo>
                    <a:lnTo>
                      <a:pt x="2190" y="1428"/>
                    </a:lnTo>
                    <a:lnTo>
                      <a:pt x="2176" y="1436"/>
                    </a:lnTo>
                    <a:lnTo>
                      <a:pt x="2163" y="1443"/>
                    </a:lnTo>
                    <a:lnTo>
                      <a:pt x="2150" y="1451"/>
                    </a:lnTo>
                    <a:lnTo>
                      <a:pt x="2137" y="1459"/>
                    </a:lnTo>
                    <a:lnTo>
                      <a:pt x="2124" y="1467"/>
                    </a:lnTo>
                    <a:lnTo>
                      <a:pt x="2112" y="1476"/>
                    </a:lnTo>
                    <a:lnTo>
                      <a:pt x="2101" y="1484"/>
                    </a:lnTo>
                    <a:lnTo>
                      <a:pt x="2089" y="1493"/>
                    </a:lnTo>
                    <a:lnTo>
                      <a:pt x="2079" y="1503"/>
                    </a:lnTo>
                    <a:lnTo>
                      <a:pt x="2069" y="1512"/>
                    </a:lnTo>
                    <a:lnTo>
                      <a:pt x="2059" y="1522"/>
                    </a:lnTo>
                    <a:lnTo>
                      <a:pt x="2051" y="1532"/>
                    </a:lnTo>
                    <a:lnTo>
                      <a:pt x="2042" y="1542"/>
                    </a:lnTo>
                    <a:lnTo>
                      <a:pt x="2033" y="1552"/>
                    </a:lnTo>
                    <a:lnTo>
                      <a:pt x="2025" y="1564"/>
                    </a:lnTo>
                    <a:lnTo>
                      <a:pt x="2017" y="1574"/>
                    </a:lnTo>
                    <a:lnTo>
                      <a:pt x="2010" y="1585"/>
                    </a:lnTo>
                    <a:lnTo>
                      <a:pt x="2004" y="1597"/>
                    </a:lnTo>
                    <a:lnTo>
                      <a:pt x="1999" y="1608"/>
                    </a:lnTo>
                    <a:lnTo>
                      <a:pt x="1993" y="1620"/>
                    </a:lnTo>
                    <a:lnTo>
                      <a:pt x="1987" y="1631"/>
                    </a:lnTo>
                    <a:lnTo>
                      <a:pt x="1983" y="1643"/>
                    </a:lnTo>
                    <a:lnTo>
                      <a:pt x="1979" y="1656"/>
                    </a:lnTo>
                    <a:lnTo>
                      <a:pt x="1974" y="1667"/>
                    </a:lnTo>
                    <a:lnTo>
                      <a:pt x="1971" y="1680"/>
                    </a:lnTo>
                    <a:lnTo>
                      <a:pt x="1968" y="1693"/>
                    </a:lnTo>
                    <a:lnTo>
                      <a:pt x="1968" y="1680"/>
                    </a:lnTo>
                    <a:lnTo>
                      <a:pt x="1948" y="1721"/>
                    </a:lnTo>
                    <a:lnTo>
                      <a:pt x="1928" y="1761"/>
                    </a:lnTo>
                    <a:lnTo>
                      <a:pt x="1886" y="1843"/>
                    </a:lnTo>
                    <a:lnTo>
                      <a:pt x="1876" y="1836"/>
                    </a:lnTo>
                    <a:lnTo>
                      <a:pt x="1866" y="1829"/>
                    </a:lnTo>
                    <a:lnTo>
                      <a:pt x="1856" y="1823"/>
                    </a:lnTo>
                    <a:lnTo>
                      <a:pt x="1846" y="1817"/>
                    </a:lnTo>
                    <a:lnTo>
                      <a:pt x="1836" y="1813"/>
                    </a:lnTo>
                    <a:lnTo>
                      <a:pt x="1826" y="1808"/>
                    </a:lnTo>
                    <a:lnTo>
                      <a:pt x="1816" y="1806"/>
                    </a:lnTo>
                    <a:lnTo>
                      <a:pt x="1806" y="1803"/>
                    </a:lnTo>
                    <a:lnTo>
                      <a:pt x="1796" y="1800"/>
                    </a:lnTo>
                    <a:lnTo>
                      <a:pt x="1787" y="1798"/>
                    </a:lnTo>
                    <a:lnTo>
                      <a:pt x="1778" y="1797"/>
                    </a:lnTo>
                    <a:lnTo>
                      <a:pt x="1768" y="1797"/>
                    </a:lnTo>
                    <a:lnTo>
                      <a:pt x="1760" y="1797"/>
                    </a:lnTo>
                    <a:lnTo>
                      <a:pt x="1751" y="1798"/>
                    </a:lnTo>
                    <a:lnTo>
                      <a:pt x="1744" y="1800"/>
                    </a:lnTo>
                    <a:lnTo>
                      <a:pt x="1735" y="1803"/>
                    </a:lnTo>
                    <a:lnTo>
                      <a:pt x="1701" y="1833"/>
                    </a:lnTo>
                    <a:lnTo>
                      <a:pt x="1666" y="1865"/>
                    </a:lnTo>
                    <a:lnTo>
                      <a:pt x="1633" y="1895"/>
                    </a:lnTo>
                    <a:lnTo>
                      <a:pt x="1600" y="1924"/>
                    </a:lnTo>
                    <a:lnTo>
                      <a:pt x="1565" y="1952"/>
                    </a:lnTo>
                    <a:lnTo>
                      <a:pt x="1532" y="1981"/>
                    </a:lnTo>
                    <a:lnTo>
                      <a:pt x="1498" y="2009"/>
                    </a:lnTo>
                    <a:lnTo>
                      <a:pt x="1463" y="2035"/>
                    </a:lnTo>
                    <a:lnTo>
                      <a:pt x="1457" y="2024"/>
                    </a:lnTo>
                    <a:lnTo>
                      <a:pt x="1452" y="2016"/>
                    </a:lnTo>
                    <a:lnTo>
                      <a:pt x="1444" y="2009"/>
                    </a:lnTo>
                    <a:lnTo>
                      <a:pt x="1437" y="2003"/>
                    </a:lnTo>
                    <a:lnTo>
                      <a:pt x="1430" y="1997"/>
                    </a:lnTo>
                    <a:lnTo>
                      <a:pt x="1421" y="1993"/>
                    </a:lnTo>
                    <a:lnTo>
                      <a:pt x="1416" y="1991"/>
                    </a:lnTo>
                    <a:lnTo>
                      <a:pt x="1411" y="1991"/>
                    </a:lnTo>
                    <a:lnTo>
                      <a:pt x="1407" y="1990"/>
                    </a:lnTo>
                    <a:lnTo>
                      <a:pt x="1401" y="1990"/>
                    </a:lnTo>
                    <a:lnTo>
                      <a:pt x="1397" y="1990"/>
                    </a:lnTo>
                    <a:lnTo>
                      <a:pt x="1391" y="1991"/>
                    </a:lnTo>
                    <a:lnTo>
                      <a:pt x="1385" y="1993"/>
                    </a:lnTo>
                    <a:lnTo>
                      <a:pt x="1380" y="1994"/>
                    </a:lnTo>
                    <a:lnTo>
                      <a:pt x="1374" y="1996"/>
                    </a:lnTo>
                    <a:lnTo>
                      <a:pt x="1368" y="1997"/>
                    </a:lnTo>
                    <a:lnTo>
                      <a:pt x="1362" y="2000"/>
                    </a:lnTo>
                    <a:lnTo>
                      <a:pt x="1355" y="2004"/>
                    </a:lnTo>
                    <a:lnTo>
                      <a:pt x="1349" y="2007"/>
                    </a:lnTo>
                    <a:lnTo>
                      <a:pt x="1342" y="2011"/>
                    </a:lnTo>
                    <a:lnTo>
                      <a:pt x="1335" y="2016"/>
                    </a:lnTo>
                    <a:lnTo>
                      <a:pt x="1329" y="2022"/>
                    </a:lnTo>
                    <a:lnTo>
                      <a:pt x="1322" y="2027"/>
                    </a:lnTo>
                    <a:lnTo>
                      <a:pt x="1313" y="2033"/>
                    </a:lnTo>
                    <a:lnTo>
                      <a:pt x="1306" y="2040"/>
                    </a:lnTo>
                    <a:lnTo>
                      <a:pt x="1299" y="2047"/>
                    </a:lnTo>
                    <a:lnTo>
                      <a:pt x="1299" y="2037"/>
                    </a:lnTo>
                    <a:lnTo>
                      <a:pt x="1300" y="2027"/>
                    </a:lnTo>
                    <a:lnTo>
                      <a:pt x="1303" y="2017"/>
                    </a:lnTo>
                    <a:lnTo>
                      <a:pt x="1306" y="2007"/>
                    </a:lnTo>
                    <a:lnTo>
                      <a:pt x="1308" y="1997"/>
                    </a:lnTo>
                    <a:lnTo>
                      <a:pt x="1311" y="1987"/>
                    </a:lnTo>
                    <a:lnTo>
                      <a:pt x="1312" y="1977"/>
                    </a:lnTo>
                    <a:lnTo>
                      <a:pt x="1312" y="1967"/>
                    </a:lnTo>
                    <a:lnTo>
                      <a:pt x="1302" y="1961"/>
                    </a:lnTo>
                    <a:lnTo>
                      <a:pt x="1292" y="1954"/>
                    </a:lnTo>
                    <a:lnTo>
                      <a:pt x="1288" y="1950"/>
                    </a:lnTo>
                    <a:lnTo>
                      <a:pt x="1283" y="1945"/>
                    </a:lnTo>
                    <a:lnTo>
                      <a:pt x="1280" y="1941"/>
                    </a:lnTo>
                    <a:lnTo>
                      <a:pt x="1276" y="1937"/>
                    </a:lnTo>
                    <a:lnTo>
                      <a:pt x="1273" y="1932"/>
                    </a:lnTo>
                    <a:lnTo>
                      <a:pt x="1270" y="1928"/>
                    </a:lnTo>
                    <a:lnTo>
                      <a:pt x="1269" y="1924"/>
                    </a:lnTo>
                    <a:lnTo>
                      <a:pt x="1269" y="1918"/>
                    </a:lnTo>
                    <a:lnTo>
                      <a:pt x="1267" y="1914"/>
                    </a:lnTo>
                    <a:lnTo>
                      <a:pt x="1269" y="1908"/>
                    </a:lnTo>
                    <a:lnTo>
                      <a:pt x="1269" y="1903"/>
                    </a:lnTo>
                    <a:lnTo>
                      <a:pt x="1272" y="1898"/>
                    </a:lnTo>
                    <a:lnTo>
                      <a:pt x="1270" y="1886"/>
                    </a:lnTo>
                    <a:lnTo>
                      <a:pt x="1269" y="1875"/>
                    </a:lnTo>
                    <a:lnTo>
                      <a:pt x="1266" y="1865"/>
                    </a:lnTo>
                    <a:lnTo>
                      <a:pt x="1263" y="1853"/>
                    </a:lnTo>
                    <a:lnTo>
                      <a:pt x="1260" y="1843"/>
                    </a:lnTo>
                    <a:lnTo>
                      <a:pt x="1256" y="1833"/>
                    </a:lnTo>
                    <a:lnTo>
                      <a:pt x="1253" y="1824"/>
                    </a:lnTo>
                    <a:lnTo>
                      <a:pt x="1249" y="1814"/>
                    </a:lnTo>
                    <a:lnTo>
                      <a:pt x="1244" y="1807"/>
                    </a:lnTo>
                    <a:lnTo>
                      <a:pt x="1239" y="1798"/>
                    </a:lnTo>
                    <a:lnTo>
                      <a:pt x="1233" y="1791"/>
                    </a:lnTo>
                    <a:lnTo>
                      <a:pt x="1227" y="1784"/>
                    </a:lnTo>
                    <a:lnTo>
                      <a:pt x="1221" y="1778"/>
                    </a:lnTo>
                    <a:lnTo>
                      <a:pt x="1216" y="1774"/>
                    </a:lnTo>
                    <a:lnTo>
                      <a:pt x="1208" y="1770"/>
                    </a:lnTo>
                    <a:lnTo>
                      <a:pt x="1201" y="1765"/>
                    </a:lnTo>
                    <a:lnTo>
                      <a:pt x="1194" y="1762"/>
                    </a:lnTo>
                    <a:lnTo>
                      <a:pt x="1185" y="1761"/>
                    </a:lnTo>
                    <a:lnTo>
                      <a:pt x="1177" y="1760"/>
                    </a:lnTo>
                    <a:lnTo>
                      <a:pt x="1168" y="1760"/>
                    </a:lnTo>
                    <a:lnTo>
                      <a:pt x="1159" y="1761"/>
                    </a:lnTo>
                    <a:lnTo>
                      <a:pt x="1151" y="1764"/>
                    </a:lnTo>
                    <a:lnTo>
                      <a:pt x="1141" y="1767"/>
                    </a:lnTo>
                    <a:lnTo>
                      <a:pt x="1131" y="1772"/>
                    </a:lnTo>
                    <a:lnTo>
                      <a:pt x="1121" y="1778"/>
                    </a:lnTo>
                    <a:lnTo>
                      <a:pt x="1109" y="1785"/>
                    </a:lnTo>
                    <a:lnTo>
                      <a:pt x="1099" y="1794"/>
                    </a:lnTo>
                    <a:lnTo>
                      <a:pt x="1087" y="1803"/>
                    </a:lnTo>
                    <a:lnTo>
                      <a:pt x="1082" y="1808"/>
                    </a:lnTo>
                    <a:lnTo>
                      <a:pt x="1076" y="1814"/>
                    </a:lnTo>
                    <a:lnTo>
                      <a:pt x="1070" y="1821"/>
                    </a:lnTo>
                    <a:lnTo>
                      <a:pt x="1063" y="1827"/>
                    </a:lnTo>
                    <a:lnTo>
                      <a:pt x="1057" y="1834"/>
                    </a:lnTo>
                    <a:lnTo>
                      <a:pt x="1051" y="1842"/>
                    </a:lnTo>
                    <a:lnTo>
                      <a:pt x="1044" y="1849"/>
                    </a:lnTo>
                    <a:lnTo>
                      <a:pt x="1038" y="1857"/>
                    </a:lnTo>
                    <a:lnTo>
                      <a:pt x="1038" y="1847"/>
                    </a:lnTo>
                    <a:lnTo>
                      <a:pt x="1037" y="1837"/>
                    </a:lnTo>
                    <a:lnTo>
                      <a:pt x="1036" y="1829"/>
                    </a:lnTo>
                    <a:lnTo>
                      <a:pt x="1034" y="1820"/>
                    </a:lnTo>
                    <a:lnTo>
                      <a:pt x="1031" y="1811"/>
                    </a:lnTo>
                    <a:lnTo>
                      <a:pt x="1028" y="1804"/>
                    </a:lnTo>
                    <a:lnTo>
                      <a:pt x="1024" y="1798"/>
                    </a:lnTo>
                    <a:lnTo>
                      <a:pt x="1020" y="1793"/>
                    </a:lnTo>
                    <a:lnTo>
                      <a:pt x="1015" y="1787"/>
                    </a:lnTo>
                    <a:lnTo>
                      <a:pt x="1010" y="1784"/>
                    </a:lnTo>
                    <a:lnTo>
                      <a:pt x="1004" y="1781"/>
                    </a:lnTo>
                    <a:lnTo>
                      <a:pt x="998" y="1780"/>
                    </a:lnTo>
                    <a:lnTo>
                      <a:pt x="992" y="1780"/>
                    </a:lnTo>
                    <a:lnTo>
                      <a:pt x="988" y="1780"/>
                    </a:lnTo>
                    <a:lnTo>
                      <a:pt x="985" y="1781"/>
                    </a:lnTo>
                    <a:lnTo>
                      <a:pt x="982" y="1783"/>
                    </a:lnTo>
                    <a:lnTo>
                      <a:pt x="978" y="1784"/>
                    </a:lnTo>
                    <a:lnTo>
                      <a:pt x="975" y="1785"/>
                    </a:lnTo>
                    <a:lnTo>
                      <a:pt x="971" y="1788"/>
                    </a:lnTo>
                    <a:lnTo>
                      <a:pt x="971" y="1778"/>
                    </a:lnTo>
                    <a:lnTo>
                      <a:pt x="969" y="1770"/>
                    </a:lnTo>
                    <a:lnTo>
                      <a:pt x="968" y="1761"/>
                    </a:lnTo>
                    <a:lnTo>
                      <a:pt x="966" y="1752"/>
                    </a:lnTo>
                    <a:lnTo>
                      <a:pt x="964" y="1747"/>
                    </a:lnTo>
                    <a:lnTo>
                      <a:pt x="959" y="1739"/>
                    </a:lnTo>
                    <a:lnTo>
                      <a:pt x="956" y="1735"/>
                    </a:lnTo>
                    <a:lnTo>
                      <a:pt x="952" y="1731"/>
                    </a:lnTo>
                    <a:lnTo>
                      <a:pt x="948" y="1726"/>
                    </a:lnTo>
                    <a:lnTo>
                      <a:pt x="942" y="1725"/>
                    </a:lnTo>
                    <a:lnTo>
                      <a:pt x="936" y="1724"/>
                    </a:lnTo>
                    <a:lnTo>
                      <a:pt x="931" y="1724"/>
                    </a:lnTo>
                    <a:lnTo>
                      <a:pt x="923" y="1724"/>
                    </a:lnTo>
                    <a:lnTo>
                      <a:pt x="916" y="1726"/>
                    </a:lnTo>
                    <a:lnTo>
                      <a:pt x="909" y="1729"/>
                    </a:lnTo>
                    <a:lnTo>
                      <a:pt x="902" y="1734"/>
                    </a:lnTo>
                    <a:lnTo>
                      <a:pt x="892" y="1755"/>
                    </a:lnTo>
                    <a:lnTo>
                      <a:pt x="882" y="1777"/>
                    </a:lnTo>
                    <a:lnTo>
                      <a:pt x="870" y="1800"/>
                    </a:lnTo>
                    <a:lnTo>
                      <a:pt x="859" y="1823"/>
                    </a:lnTo>
                    <a:lnTo>
                      <a:pt x="847" y="1846"/>
                    </a:lnTo>
                    <a:lnTo>
                      <a:pt x="834" y="1869"/>
                    </a:lnTo>
                    <a:lnTo>
                      <a:pt x="821" y="1891"/>
                    </a:lnTo>
                    <a:lnTo>
                      <a:pt x="807" y="1912"/>
                    </a:lnTo>
                    <a:lnTo>
                      <a:pt x="615" y="1952"/>
                    </a:lnTo>
                    <a:lnTo>
                      <a:pt x="643" y="1870"/>
                    </a:lnTo>
                    <a:lnTo>
                      <a:pt x="644" y="1866"/>
                    </a:lnTo>
                    <a:lnTo>
                      <a:pt x="644" y="1863"/>
                    </a:lnTo>
                    <a:lnTo>
                      <a:pt x="645" y="1856"/>
                    </a:lnTo>
                    <a:lnTo>
                      <a:pt x="644" y="1850"/>
                    </a:lnTo>
                    <a:lnTo>
                      <a:pt x="643" y="1844"/>
                    </a:lnTo>
                    <a:lnTo>
                      <a:pt x="640" y="1839"/>
                    </a:lnTo>
                    <a:lnTo>
                      <a:pt x="637" y="1834"/>
                    </a:lnTo>
                    <a:lnTo>
                      <a:pt x="634" y="1829"/>
                    </a:lnTo>
                    <a:lnTo>
                      <a:pt x="630" y="1824"/>
                    </a:lnTo>
                    <a:lnTo>
                      <a:pt x="625" y="1820"/>
                    </a:lnTo>
                    <a:lnTo>
                      <a:pt x="622" y="1816"/>
                    </a:lnTo>
                    <a:lnTo>
                      <a:pt x="618" y="1811"/>
                    </a:lnTo>
                    <a:lnTo>
                      <a:pt x="617" y="1807"/>
                    </a:lnTo>
                    <a:lnTo>
                      <a:pt x="614" y="1803"/>
                    </a:lnTo>
                    <a:lnTo>
                      <a:pt x="614" y="1798"/>
                    </a:lnTo>
                    <a:lnTo>
                      <a:pt x="614" y="1793"/>
                    </a:lnTo>
                    <a:lnTo>
                      <a:pt x="614" y="1791"/>
                    </a:lnTo>
                    <a:lnTo>
                      <a:pt x="615" y="1788"/>
                    </a:lnTo>
                    <a:lnTo>
                      <a:pt x="620" y="1772"/>
                    </a:lnTo>
                    <a:lnTo>
                      <a:pt x="625" y="1755"/>
                    </a:lnTo>
                    <a:lnTo>
                      <a:pt x="631" y="1738"/>
                    </a:lnTo>
                    <a:lnTo>
                      <a:pt x="635" y="1721"/>
                    </a:lnTo>
                    <a:lnTo>
                      <a:pt x="641" y="1702"/>
                    </a:lnTo>
                    <a:lnTo>
                      <a:pt x="647" y="1685"/>
                    </a:lnTo>
                    <a:lnTo>
                      <a:pt x="651" y="1667"/>
                    </a:lnTo>
                    <a:lnTo>
                      <a:pt x="657" y="1652"/>
                    </a:lnTo>
                    <a:lnTo>
                      <a:pt x="673" y="1647"/>
                    </a:lnTo>
                    <a:lnTo>
                      <a:pt x="687" y="1643"/>
                    </a:lnTo>
                    <a:lnTo>
                      <a:pt x="702" y="1640"/>
                    </a:lnTo>
                    <a:lnTo>
                      <a:pt x="716" y="1636"/>
                    </a:lnTo>
                    <a:lnTo>
                      <a:pt x="723" y="1633"/>
                    </a:lnTo>
                    <a:lnTo>
                      <a:pt x="730" y="1628"/>
                    </a:lnTo>
                    <a:lnTo>
                      <a:pt x="736" y="1626"/>
                    </a:lnTo>
                    <a:lnTo>
                      <a:pt x="743" y="1621"/>
                    </a:lnTo>
                    <a:lnTo>
                      <a:pt x="749" y="1617"/>
                    </a:lnTo>
                    <a:lnTo>
                      <a:pt x="755" y="1611"/>
                    </a:lnTo>
                    <a:lnTo>
                      <a:pt x="761" y="1604"/>
                    </a:lnTo>
                    <a:lnTo>
                      <a:pt x="766" y="1597"/>
                    </a:lnTo>
                    <a:lnTo>
                      <a:pt x="797" y="1536"/>
                    </a:lnTo>
                    <a:lnTo>
                      <a:pt x="827" y="1474"/>
                    </a:lnTo>
                    <a:lnTo>
                      <a:pt x="857" y="1414"/>
                    </a:lnTo>
                    <a:lnTo>
                      <a:pt x="889" y="1352"/>
                    </a:lnTo>
                    <a:lnTo>
                      <a:pt x="876" y="1348"/>
                    </a:lnTo>
                    <a:lnTo>
                      <a:pt x="864" y="1343"/>
                    </a:lnTo>
                    <a:lnTo>
                      <a:pt x="853" y="1341"/>
                    </a:lnTo>
                    <a:lnTo>
                      <a:pt x="841" y="1338"/>
                    </a:lnTo>
                    <a:lnTo>
                      <a:pt x="830" y="1335"/>
                    </a:lnTo>
                    <a:lnTo>
                      <a:pt x="818" y="1332"/>
                    </a:lnTo>
                    <a:lnTo>
                      <a:pt x="808" y="1328"/>
                    </a:lnTo>
                    <a:lnTo>
                      <a:pt x="798" y="1325"/>
                    </a:lnTo>
                    <a:lnTo>
                      <a:pt x="789" y="1320"/>
                    </a:lnTo>
                    <a:lnTo>
                      <a:pt x="781" y="1315"/>
                    </a:lnTo>
                    <a:lnTo>
                      <a:pt x="772" y="1309"/>
                    </a:lnTo>
                    <a:lnTo>
                      <a:pt x="764" y="1302"/>
                    </a:lnTo>
                    <a:lnTo>
                      <a:pt x="761" y="1297"/>
                    </a:lnTo>
                    <a:lnTo>
                      <a:pt x="756" y="1293"/>
                    </a:lnTo>
                    <a:lnTo>
                      <a:pt x="753" y="1287"/>
                    </a:lnTo>
                    <a:lnTo>
                      <a:pt x="749" y="1281"/>
                    </a:lnTo>
                    <a:lnTo>
                      <a:pt x="746" y="1276"/>
                    </a:lnTo>
                    <a:lnTo>
                      <a:pt x="743" y="1270"/>
                    </a:lnTo>
                    <a:lnTo>
                      <a:pt x="740" y="1263"/>
                    </a:lnTo>
                    <a:lnTo>
                      <a:pt x="738" y="1256"/>
                    </a:lnTo>
                    <a:lnTo>
                      <a:pt x="739" y="1243"/>
                    </a:lnTo>
                    <a:lnTo>
                      <a:pt x="739" y="1230"/>
                    </a:lnTo>
                    <a:lnTo>
                      <a:pt x="739" y="1217"/>
                    </a:lnTo>
                    <a:lnTo>
                      <a:pt x="739" y="1205"/>
                    </a:lnTo>
                    <a:lnTo>
                      <a:pt x="738" y="1194"/>
                    </a:lnTo>
                    <a:lnTo>
                      <a:pt x="736" y="1184"/>
                    </a:lnTo>
                    <a:lnTo>
                      <a:pt x="733" y="1173"/>
                    </a:lnTo>
                    <a:lnTo>
                      <a:pt x="730" y="1165"/>
                    </a:lnTo>
                    <a:lnTo>
                      <a:pt x="728" y="1156"/>
                    </a:lnTo>
                    <a:lnTo>
                      <a:pt x="725" y="1149"/>
                    </a:lnTo>
                    <a:lnTo>
                      <a:pt x="720" y="1142"/>
                    </a:lnTo>
                    <a:lnTo>
                      <a:pt x="716" y="1135"/>
                    </a:lnTo>
                    <a:lnTo>
                      <a:pt x="710" y="1129"/>
                    </a:lnTo>
                    <a:lnTo>
                      <a:pt x="704" y="1123"/>
                    </a:lnTo>
                    <a:lnTo>
                      <a:pt x="699" y="1119"/>
                    </a:lnTo>
                    <a:lnTo>
                      <a:pt x="692" y="1114"/>
                    </a:lnTo>
                    <a:lnTo>
                      <a:pt x="686" y="1110"/>
                    </a:lnTo>
                    <a:lnTo>
                      <a:pt x="677" y="1107"/>
                    </a:lnTo>
                    <a:lnTo>
                      <a:pt x="670" y="1104"/>
                    </a:lnTo>
                    <a:lnTo>
                      <a:pt x="661" y="1101"/>
                    </a:lnTo>
                    <a:lnTo>
                      <a:pt x="653" y="1100"/>
                    </a:lnTo>
                    <a:lnTo>
                      <a:pt x="644" y="1099"/>
                    </a:lnTo>
                    <a:lnTo>
                      <a:pt x="635" y="1097"/>
                    </a:lnTo>
                    <a:lnTo>
                      <a:pt x="625" y="1097"/>
                    </a:lnTo>
                    <a:lnTo>
                      <a:pt x="615" y="1096"/>
                    </a:lnTo>
                    <a:lnTo>
                      <a:pt x="604" y="1097"/>
                    </a:lnTo>
                    <a:lnTo>
                      <a:pt x="594" y="1097"/>
                    </a:lnTo>
                    <a:lnTo>
                      <a:pt x="582" y="1099"/>
                    </a:lnTo>
                    <a:lnTo>
                      <a:pt x="571" y="1100"/>
                    </a:lnTo>
                    <a:lnTo>
                      <a:pt x="558" y="1101"/>
                    </a:lnTo>
                    <a:lnTo>
                      <a:pt x="533" y="1106"/>
                    </a:lnTo>
                    <a:lnTo>
                      <a:pt x="522" y="1103"/>
                    </a:lnTo>
                    <a:lnTo>
                      <a:pt x="510" y="1101"/>
                    </a:lnTo>
                    <a:lnTo>
                      <a:pt x="499" y="1099"/>
                    </a:lnTo>
                    <a:lnTo>
                      <a:pt x="490" y="1096"/>
                    </a:lnTo>
                    <a:lnTo>
                      <a:pt x="481" y="1091"/>
                    </a:lnTo>
                    <a:lnTo>
                      <a:pt x="473" y="1089"/>
                    </a:lnTo>
                    <a:lnTo>
                      <a:pt x="467" y="1084"/>
                    </a:lnTo>
                    <a:lnTo>
                      <a:pt x="460" y="1080"/>
                    </a:lnTo>
                    <a:lnTo>
                      <a:pt x="455" y="1076"/>
                    </a:lnTo>
                    <a:lnTo>
                      <a:pt x="451" y="1070"/>
                    </a:lnTo>
                    <a:lnTo>
                      <a:pt x="447" y="1064"/>
                    </a:lnTo>
                    <a:lnTo>
                      <a:pt x="444" y="1058"/>
                    </a:lnTo>
                    <a:lnTo>
                      <a:pt x="441" y="1051"/>
                    </a:lnTo>
                    <a:lnTo>
                      <a:pt x="440" y="1042"/>
                    </a:lnTo>
                    <a:lnTo>
                      <a:pt x="438" y="1034"/>
                    </a:lnTo>
                    <a:lnTo>
                      <a:pt x="438" y="1024"/>
                    </a:lnTo>
                    <a:lnTo>
                      <a:pt x="434" y="1008"/>
                    </a:lnTo>
                    <a:lnTo>
                      <a:pt x="428" y="992"/>
                    </a:lnTo>
                    <a:lnTo>
                      <a:pt x="427" y="983"/>
                    </a:lnTo>
                    <a:lnTo>
                      <a:pt x="422" y="975"/>
                    </a:lnTo>
                    <a:lnTo>
                      <a:pt x="419" y="968"/>
                    </a:lnTo>
                    <a:lnTo>
                      <a:pt x="415" y="959"/>
                    </a:lnTo>
                    <a:lnTo>
                      <a:pt x="411" y="952"/>
                    </a:lnTo>
                    <a:lnTo>
                      <a:pt x="405" y="945"/>
                    </a:lnTo>
                    <a:lnTo>
                      <a:pt x="398" y="937"/>
                    </a:lnTo>
                    <a:lnTo>
                      <a:pt x="389" y="932"/>
                    </a:lnTo>
                    <a:lnTo>
                      <a:pt x="385" y="929"/>
                    </a:lnTo>
                    <a:lnTo>
                      <a:pt x="381" y="926"/>
                    </a:lnTo>
                    <a:lnTo>
                      <a:pt x="375" y="924"/>
                    </a:lnTo>
                    <a:lnTo>
                      <a:pt x="369" y="922"/>
                    </a:lnTo>
                    <a:lnTo>
                      <a:pt x="363" y="920"/>
                    </a:lnTo>
                    <a:lnTo>
                      <a:pt x="356" y="917"/>
                    </a:lnTo>
                    <a:lnTo>
                      <a:pt x="349" y="916"/>
                    </a:lnTo>
                    <a:lnTo>
                      <a:pt x="342" y="914"/>
                    </a:lnTo>
                    <a:lnTo>
                      <a:pt x="332" y="914"/>
                    </a:lnTo>
                    <a:lnTo>
                      <a:pt x="322" y="914"/>
                    </a:lnTo>
                    <a:lnTo>
                      <a:pt x="313" y="913"/>
                    </a:lnTo>
                    <a:lnTo>
                      <a:pt x="304" y="911"/>
                    </a:lnTo>
                    <a:lnTo>
                      <a:pt x="296" y="910"/>
                    </a:lnTo>
                    <a:lnTo>
                      <a:pt x="287" y="907"/>
                    </a:lnTo>
                    <a:lnTo>
                      <a:pt x="280" y="904"/>
                    </a:lnTo>
                    <a:lnTo>
                      <a:pt x="273" y="901"/>
                    </a:lnTo>
                    <a:lnTo>
                      <a:pt x="265" y="897"/>
                    </a:lnTo>
                    <a:lnTo>
                      <a:pt x="258" y="893"/>
                    </a:lnTo>
                    <a:lnTo>
                      <a:pt x="252" y="887"/>
                    </a:lnTo>
                    <a:lnTo>
                      <a:pt x="248" y="880"/>
                    </a:lnTo>
                    <a:lnTo>
                      <a:pt x="242" y="873"/>
                    </a:lnTo>
                    <a:lnTo>
                      <a:pt x="239" y="865"/>
                    </a:lnTo>
                    <a:lnTo>
                      <a:pt x="235" y="857"/>
                    </a:lnTo>
                    <a:lnTo>
                      <a:pt x="232" y="847"/>
                    </a:lnTo>
                    <a:lnTo>
                      <a:pt x="232" y="837"/>
                    </a:lnTo>
                    <a:lnTo>
                      <a:pt x="231" y="825"/>
                    </a:lnTo>
                    <a:lnTo>
                      <a:pt x="231" y="818"/>
                    </a:lnTo>
                    <a:lnTo>
                      <a:pt x="229" y="812"/>
                    </a:lnTo>
                    <a:lnTo>
                      <a:pt x="228" y="808"/>
                    </a:lnTo>
                    <a:lnTo>
                      <a:pt x="225" y="802"/>
                    </a:lnTo>
                    <a:lnTo>
                      <a:pt x="222" y="796"/>
                    </a:lnTo>
                    <a:lnTo>
                      <a:pt x="219" y="792"/>
                    </a:lnTo>
                    <a:lnTo>
                      <a:pt x="215" y="788"/>
                    </a:lnTo>
                    <a:lnTo>
                      <a:pt x="209" y="785"/>
                    </a:lnTo>
                    <a:lnTo>
                      <a:pt x="203" y="782"/>
                    </a:lnTo>
                    <a:lnTo>
                      <a:pt x="196" y="779"/>
                    </a:lnTo>
                    <a:lnTo>
                      <a:pt x="188" y="778"/>
                    </a:lnTo>
                    <a:lnTo>
                      <a:pt x="178" y="778"/>
                    </a:lnTo>
                    <a:lnTo>
                      <a:pt x="167" y="778"/>
                    </a:lnTo>
                    <a:lnTo>
                      <a:pt x="159" y="776"/>
                    </a:lnTo>
                    <a:lnTo>
                      <a:pt x="152" y="775"/>
                    </a:lnTo>
                    <a:lnTo>
                      <a:pt x="146" y="773"/>
                    </a:lnTo>
                    <a:lnTo>
                      <a:pt x="140" y="770"/>
                    </a:lnTo>
                    <a:lnTo>
                      <a:pt x="134" y="769"/>
                    </a:lnTo>
                    <a:lnTo>
                      <a:pt x="130" y="766"/>
                    </a:lnTo>
                    <a:lnTo>
                      <a:pt x="126" y="762"/>
                    </a:lnTo>
                    <a:lnTo>
                      <a:pt x="119" y="756"/>
                    </a:lnTo>
                    <a:lnTo>
                      <a:pt x="113" y="749"/>
                    </a:lnTo>
                    <a:lnTo>
                      <a:pt x="108" y="746"/>
                    </a:lnTo>
                    <a:lnTo>
                      <a:pt x="104" y="743"/>
                    </a:lnTo>
                    <a:lnTo>
                      <a:pt x="100" y="740"/>
                    </a:lnTo>
                    <a:lnTo>
                      <a:pt x="96" y="737"/>
                    </a:lnTo>
                    <a:lnTo>
                      <a:pt x="0" y="436"/>
                    </a:lnTo>
                    <a:lnTo>
                      <a:pt x="6" y="432"/>
                    </a:lnTo>
                    <a:lnTo>
                      <a:pt x="12" y="428"/>
                    </a:lnTo>
                    <a:lnTo>
                      <a:pt x="18" y="423"/>
                    </a:lnTo>
                    <a:lnTo>
                      <a:pt x="24" y="420"/>
                    </a:lnTo>
                    <a:lnTo>
                      <a:pt x="29" y="418"/>
                    </a:lnTo>
                    <a:lnTo>
                      <a:pt x="35" y="416"/>
                    </a:lnTo>
                    <a:lnTo>
                      <a:pt x="42" y="413"/>
                    </a:lnTo>
                    <a:lnTo>
                      <a:pt x="48" y="412"/>
                    </a:lnTo>
                    <a:lnTo>
                      <a:pt x="61" y="410"/>
                    </a:lnTo>
                    <a:lnTo>
                      <a:pt x="72" y="409"/>
                    </a:lnTo>
                    <a:lnTo>
                      <a:pt x="85" y="409"/>
                    </a:lnTo>
                    <a:lnTo>
                      <a:pt x="96" y="409"/>
                    </a:lnTo>
                    <a:lnTo>
                      <a:pt x="101" y="410"/>
                    </a:lnTo>
                    <a:lnTo>
                      <a:pt x="107" y="410"/>
                    </a:lnTo>
                    <a:lnTo>
                      <a:pt x="113" y="412"/>
                    </a:lnTo>
                    <a:lnTo>
                      <a:pt x="117" y="412"/>
                    </a:lnTo>
                    <a:lnTo>
                      <a:pt x="123" y="412"/>
                    </a:lnTo>
                    <a:lnTo>
                      <a:pt x="126" y="412"/>
                    </a:lnTo>
                    <a:lnTo>
                      <a:pt x="134" y="410"/>
                    </a:lnTo>
                    <a:lnTo>
                      <a:pt x="140" y="407"/>
                    </a:lnTo>
                    <a:lnTo>
                      <a:pt x="144" y="405"/>
                    </a:lnTo>
                    <a:lnTo>
                      <a:pt x="149" y="400"/>
                    </a:lnTo>
                    <a:lnTo>
                      <a:pt x="152" y="396"/>
                    </a:lnTo>
                    <a:lnTo>
                      <a:pt x="155" y="390"/>
                    </a:lnTo>
                    <a:lnTo>
                      <a:pt x="157" y="384"/>
                    </a:lnTo>
                    <a:lnTo>
                      <a:pt x="160" y="377"/>
                    </a:lnTo>
                    <a:lnTo>
                      <a:pt x="163" y="371"/>
                    </a:lnTo>
                    <a:lnTo>
                      <a:pt x="166" y="364"/>
                    </a:lnTo>
                    <a:lnTo>
                      <a:pt x="169" y="356"/>
                    </a:lnTo>
                    <a:lnTo>
                      <a:pt x="173" y="348"/>
                    </a:lnTo>
                    <a:lnTo>
                      <a:pt x="178" y="341"/>
                    </a:lnTo>
                    <a:lnTo>
                      <a:pt x="182" y="334"/>
                    </a:lnTo>
                    <a:lnTo>
                      <a:pt x="188" y="327"/>
                    </a:lnTo>
                    <a:lnTo>
                      <a:pt x="192" y="320"/>
                    </a:lnTo>
                    <a:lnTo>
                      <a:pt x="195" y="314"/>
                    </a:lnTo>
                    <a:lnTo>
                      <a:pt x="199" y="308"/>
                    </a:lnTo>
                    <a:lnTo>
                      <a:pt x="202" y="301"/>
                    </a:lnTo>
                    <a:lnTo>
                      <a:pt x="205" y="295"/>
                    </a:lnTo>
                    <a:lnTo>
                      <a:pt x="206" y="288"/>
                    </a:lnTo>
                    <a:lnTo>
                      <a:pt x="209" y="281"/>
                    </a:lnTo>
                    <a:lnTo>
                      <a:pt x="209" y="272"/>
                    </a:lnTo>
                    <a:lnTo>
                      <a:pt x="211" y="263"/>
                    </a:lnTo>
                    <a:lnTo>
                      <a:pt x="211" y="255"/>
                    </a:lnTo>
                    <a:lnTo>
                      <a:pt x="211" y="243"/>
                    </a:lnTo>
                    <a:lnTo>
                      <a:pt x="209" y="232"/>
                    </a:lnTo>
                    <a:lnTo>
                      <a:pt x="208" y="226"/>
                    </a:lnTo>
                    <a:lnTo>
                      <a:pt x="208" y="219"/>
                    </a:lnTo>
                    <a:lnTo>
                      <a:pt x="206" y="212"/>
                    </a:lnTo>
                    <a:lnTo>
                      <a:pt x="205" y="204"/>
                    </a:lnTo>
                    <a:lnTo>
                      <a:pt x="203" y="196"/>
                    </a:lnTo>
                    <a:lnTo>
                      <a:pt x="203" y="187"/>
                    </a:lnTo>
                    <a:lnTo>
                      <a:pt x="203" y="180"/>
                    </a:lnTo>
                    <a:lnTo>
                      <a:pt x="203" y="173"/>
                    </a:lnTo>
                    <a:lnTo>
                      <a:pt x="203" y="166"/>
                    </a:lnTo>
                    <a:lnTo>
                      <a:pt x="205" y="158"/>
                    </a:lnTo>
                    <a:lnTo>
                      <a:pt x="206" y="153"/>
                    </a:lnTo>
                    <a:lnTo>
                      <a:pt x="208" y="147"/>
                    </a:lnTo>
                    <a:lnTo>
                      <a:pt x="209" y="143"/>
                    </a:lnTo>
                    <a:lnTo>
                      <a:pt x="212" y="137"/>
                    </a:lnTo>
                    <a:lnTo>
                      <a:pt x="215" y="132"/>
                    </a:lnTo>
                    <a:lnTo>
                      <a:pt x="218" y="130"/>
                    </a:lnTo>
                    <a:lnTo>
                      <a:pt x="221" y="125"/>
                    </a:lnTo>
                    <a:lnTo>
                      <a:pt x="225" y="122"/>
                    </a:lnTo>
                    <a:lnTo>
                      <a:pt x="228" y="120"/>
                    </a:lnTo>
                    <a:lnTo>
                      <a:pt x="232" y="117"/>
                    </a:lnTo>
                    <a:lnTo>
                      <a:pt x="238" y="115"/>
                    </a:lnTo>
                    <a:lnTo>
                      <a:pt x="242" y="114"/>
                    </a:lnTo>
                    <a:lnTo>
                      <a:pt x="254" y="111"/>
                    </a:lnTo>
                    <a:lnTo>
                      <a:pt x="265" y="109"/>
                    </a:lnTo>
                    <a:lnTo>
                      <a:pt x="278" y="109"/>
                    </a:lnTo>
                    <a:lnTo>
                      <a:pt x="293" y="111"/>
                    </a:lnTo>
                    <a:lnTo>
                      <a:pt x="309" y="114"/>
                    </a:lnTo>
                    <a:lnTo>
                      <a:pt x="324" y="118"/>
                    </a:lnTo>
                    <a:lnTo>
                      <a:pt x="342" y="122"/>
                    </a:lnTo>
                    <a:lnTo>
                      <a:pt x="372" y="132"/>
                    </a:lnTo>
                    <a:lnTo>
                      <a:pt x="388" y="138"/>
                    </a:lnTo>
                    <a:lnTo>
                      <a:pt x="402" y="144"/>
                    </a:lnTo>
                    <a:lnTo>
                      <a:pt x="418" y="148"/>
                    </a:lnTo>
                    <a:lnTo>
                      <a:pt x="432" y="153"/>
                    </a:lnTo>
                    <a:lnTo>
                      <a:pt x="445" y="155"/>
                    </a:lnTo>
                    <a:lnTo>
                      <a:pt x="460" y="158"/>
                    </a:lnTo>
                    <a:lnTo>
                      <a:pt x="473" y="160"/>
                    </a:lnTo>
                    <a:lnTo>
                      <a:pt x="480" y="160"/>
                    </a:lnTo>
                    <a:lnTo>
                      <a:pt x="486" y="160"/>
                    </a:lnTo>
                    <a:lnTo>
                      <a:pt x="491" y="158"/>
                    </a:lnTo>
                    <a:lnTo>
                      <a:pt x="497" y="158"/>
                    </a:lnTo>
                    <a:lnTo>
                      <a:pt x="504" y="157"/>
                    </a:lnTo>
                    <a:lnTo>
                      <a:pt x="509" y="155"/>
                    </a:lnTo>
                    <a:lnTo>
                      <a:pt x="514" y="153"/>
                    </a:lnTo>
                    <a:lnTo>
                      <a:pt x="520" y="150"/>
                    </a:lnTo>
                    <a:lnTo>
                      <a:pt x="525" y="147"/>
                    </a:lnTo>
                    <a:lnTo>
                      <a:pt x="530" y="143"/>
                    </a:lnTo>
                    <a:lnTo>
                      <a:pt x="535" y="138"/>
                    </a:lnTo>
                    <a:lnTo>
                      <a:pt x="539" y="134"/>
                    </a:lnTo>
                    <a:lnTo>
                      <a:pt x="543" y="128"/>
                    </a:lnTo>
                    <a:lnTo>
                      <a:pt x="548" y="122"/>
                    </a:lnTo>
                    <a:lnTo>
                      <a:pt x="552" y="118"/>
                    </a:lnTo>
                    <a:lnTo>
                      <a:pt x="555" y="112"/>
                    </a:lnTo>
                    <a:lnTo>
                      <a:pt x="559" y="109"/>
                    </a:lnTo>
                    <a:lnTo>
                      <a:pt x="563" y="105"/>
                    </a:lnTo>
                    <a:lnTo>
                      <a:pt x="568" y="102"/>
                    </a:lnTo>
                    <a:lnTo>
                      <a:pt x="572" y="99"/>
                    </a:lnTo>
                    <a:lnTo>
                      <a:pt x="581" y="94"/>
                    </a:lnTo>
                    <a:lnTo>
                      <a:pt x="589" y="91"/>
                    </a:lnTo>
                    <a:lnTo>
                      <a:pt x="599" y="88"/>
                    </a:lnTo>
                    <a:lnTo>
                      <a:pt x="609" y="86"/>
                    </a:lnTo>
                    <a:lnTo>
                      <a:pt x="620" y="86"/>
                    </a:lnTo>
                    <a:lnTo>
                      <a:pt x="630" y="88"/>
                    </a:lnTo>
                    <a:lnTo>
                      <a:pt x="640" y="91"/>
                    </a:lnTo>
                    <a:lnTo>
                      <a:pt x="651" y="94"/>
                    </a:lnTo>
                    <a:lnTo>
                      <a:pt x="663" y="98"/>
                    </a:lnTo>
                    <a:lnTo>
                      <a:pt x="674" y="102"/>
                    </a:lnTo>
                    <a:lnTo>
                      <a:pt x="686" y="108"/>
                    </a:lnTo>
                    <a:lnTo>
                      <a:pt x="699" y="115"/>
                    </a:lnTo>
                    <a:lnTo>
                      <a:pt x="712" y="122"/>
                    </a:lnTo>
                    <a:lnTo>
                      <a:pt x="739" y="122"/>
                    </a:lnTo>
                    <a:lnTo>
                      <a:pt x="766" y="122"/>
                    </a:lnTo>
                    <a:lnTo>
                      <a:pt x="792" y="122"/>
                    </a:lnTo>
                    <a:lnTo>
                      <a:pt x="818" y="122"/>
                    </a:lnTo>
                    <a:lnTo>
                      <a:pt x="843" y="122"/>
                    </a:lnTo>
                    <a:lnTo>
                      <a:pt x="867" y="121"/>
                    </a:lnTo>
                    <a:lnTo>
                      <a:pt x="916" y="121"/>
                    </a:lnTo>
                    <a:lnTo>
                      <a:pt x="965" y="120"/>
                    </a:lnTo>
                    <a:lnTo>
                      <a:pt x="990" y="118"/>
                    </a:lnTo>
                    <a:lnTo>
                      <a:pt x="1014" y="117"/>
                    </a:lnTo>
                    <a:lnTo>
                      <a:pt x="1040" y="115"/>
                    </a:lnTo>
                    <a:lnTo>
                      <a:pt x="1066" y="112"/>
                    </a:lnTo>
                    <a:lnTo>
                      <a:pt x="1093" y="111"/>
                    </a:lnTo>
                    <a:lnTo>
                      <a:pt x="1121" y="108"/>
                    </a:lnTo>
                    <a:lnTo>
                      <a:pt x="1128" y="102"/>
                    </a:lnTo>
                    <a:lnTo>
                      <a:pt x="1135" y="98"/>
                    </a:lnTo>
                    <a:lnTo>
                      <a:pt x="1142" y="91"/>
                    </a:lnTo>
                    <a:lnTo>
                      <a:pt x="1148" y="85"/>
                    </a:lnTo>
                    <a:lnTo>
                      <a:pt x="1154" y="79"/>
                    </a:lnTo>
                    <a:lnTo>
                      <a:pt x="1161" y="73"/>
                    </a:lnTo>
                    <a:lnTo>
                      <a:pt x="1167" y="68"/>
                    </a:lnTo>
                    <a:lnTo>
                      <a:pt x="1174" y="63"/>
                    </a:lnTo>
                    <a:lnTo>
                      <a:pt x="1181" y="59"/>
                    </a:lnTo>
                    <a:lnTo>
                      <a:pt x="1190" y="56"/>
                    </a:lnTo>
                    <a:lnTo>
                      <a:pt x="1198" y="53"/>
                    </a:lnTo>
                    <a:lnTo>
                      <a:pt x="1203" y="53"/>
                    </a:lnTo>
                    <a:lnTo>
                      <a:pt x="1207" y="53"/>
                    </a:lnTo>
                    <a:lnTo>
                      <a:pt x="1213" y="53"/>
                    </a:lnTo>
                    <a:lnTo>
                      <a:pt x="1218" y="55"/>
                    </a:lnTo>
                    <a:lnTo>
                      <a:pt x="1224" y="55"/>
                    </a:lnTo>
                    <a:lnTo>
                      <a:pt x="1230" y="56"/>
                    </a:lnTo>
                    <a:lnTo>
                      <a:pt x="1236" y="59"/>
                    </a:lnTo>
                    <a:lnTo>
                      <a:pt x="1243" y="62"/>
                    </a:lnTo>
                    <a:lnTo>
                      <a:pt x="1250" y="65"/>
                    </a:lnTo>
                    <a:lnTo>
                      <a:pt x="1257" y="68"/>
                    </a:lnTo>
                    <a:lnTo>
                      <a:pt x="1260" y="69"/>
                    </a:lnTo>
                    <a:lnTo>
                      <a:pt x="1263" y="71"/>
                    </a:lnTo>
                    <a:lnTo>
                      <a:pt x="1267" y="71"/>
                    </a:lnTo>
                    <a:lnTo>
                      <a:pt x="1270" y="69"/>
                    </a:lnTo>
                    <a:lnTo>
                      <a:pt x="1275" y="66"/>
                    </a:lnTo>
                    <a:lnTo>
                      <a:pt x="1279" y="63"/>
                    </a:lnTo>
                    <a:lnTo>
                      <a:pt x="1283" y="60"/>
                    </a:lnTo>
                    <a:lnTo>
                      <a:pt x="1289" y="56"/>
                    </a:lnTo>
                    <a:lnTo>
                      <a:pt x="1293" y="52"/>
                    </a:lnTo>
                    <a:lnTo>
                      <a:pt x="1299" y="46"/>
                    </a:lnTo>
                    <a:lnTo>
                      <a:pt x="1312" y="35"/>
                    </a:lnTo>
                    <a:lnTo>
                      <a:pt x="1325" y="24"/>
                    </a:lnTo>
                    <a:lnTo>
                      <a:pt x="1339" y="13"/>
                    </a:lnTo>
                    <a:lnTo>
                      <a:pt x="1348" y="12"/>
                    </a:lnTo>
                    <a:lnTo>
                      <a:pt x="1357" y="9"/>
                    </a:lnTo>
                    <a:lnTo>
                      <a:pt x="1367" y="9"/>
                    </a:lnTo>
                    <a:lnTo>
                      <a:pt x="1377" y="7"/>
                    </a:lnTo>
                    <a:lnTo>
                      <a:pt x="1388" y="7"/>
                    </a:lnTo>
                    <a:lnTo>
                      <a:pt x="1398" y="7"/>
                    </a:lnTo>
                    <a:lnTo>
                      <a:pt x="1421" y="7"/>
                    </a:lnTo>
                    <a:lnTo>
                      <a:pt x="1444" y="6"/>
                    </a:lnTo>
                    <a:lnTo>
                      <a:pt x="1456" y="6"/>
                    </a:lnTo>
                    <a:lnTo>
                      <a:pt x="1466" y="6"/>
                    </a:lnTo>
                    <a:lnTo>
                      <a:pt x="1478" y="4"/>
                    </a:lnTo>
                    <a:lnTo>
                      <a:pt x="1486" y="4"/>
                    </a:lnTo>
                    <a:lnTo>
                      <a:pt x="1495" y="3"/>
                    </a:lnTo>
                    <a:lnTo>
                      <a:pt x="1503" y="0"/>
                    </a:lnTo>
                    <a:lnTo>
                      <a:pt x="1518" y="0"/>
                    </a:lnTo>
                    <a:lnTo>
                      <a:pt x="1532" y="0"/>
                    </a:lnTo>
                    <a:lnTo>
                      <a:pt x="1544" y="0"/>
                    </a:lnTo>
                    <a:lnTo>
                      <a:pt x="1555" y="0"/>
                    </a:lnTo>
                    <a:lnTo>
                      <a:pt x="1565" y="0"/>
                    </a:lnTo>
                    <a:lnTo>
                      <a:pt x="1573" y="0"/>
                    </a:lnTo>
                    <a:lnTo>
                      <a:pt x="1580" y="0"/>
                    </a:lnTo>
                    <a:lnTo>
                      <a:pt x="1586" y="0"/>
                    </a:lnTo>
                    <a:lnTo>
                      <a:pt x="1640" y="55"/>
                    </a:lnTo>
                    <a:lnTo>
                      <a:pt x="1652" y="59"/>
                    </a:lnTo>
                    <a:lnTo>
                      <a:pt x="1663" y="62"/>
                    </a:lnTo>
                    <a:lnTo>
                      <a:pt x="1676" y="65"/>
                    </a:lnTo>
                    <a:lnTo>
                      <a:pt x="1691" y="66"/>
                    </a:lnTo>
                    <a:lnTo>
                      <a:pt x="1705" y="68"/>
                    </a:lnTo>
                    <a:lnTo>
                      <a:pt x="1719" y="68"/>
                    </a:lnTo>
                    <a:lnTo>
                      <a:pt x="1750" y="68"/>
                    </a:lnTo>
                    <a:lnTo>
                      <a:pt x="1780" y="88"/>
                    </a:lnTo>
                    <a:lnTo>
                      <a:pt x="1796" y="98"/>
                    </a:lnTo>
                    <a:lnTo>
                      <a:pt x="1812" y="107"/>
                    </a:lnTo>
                    <a:lnTo>
                      <a:pt x="1826" y="115"/>
                    </a:lnTo>
                    <a:lnTo>
                      <a:pt x="1842" y="124"/>
                    </a:lnTo>
                    <a:lnTo>
                      <a:pt x="1856" y="131"/>
                    </a:lnTo>
                    <a:lnTo>
                      <a:pt x="1872" y="137"/>
                    </a:lnTo>
                    <a:lnTo>
                      <a:pt x="1869" y="148"/>
                    </a:lnTo>
                    <a:lnTo>
                      <a:pt x="1868" y="158"/>
                    </a:lnTo>
                    <a:lnTo>
                      <a:pt x="1866" y="168"/>
                    </a:lnTo>
                    <a:lnTo>
                      <a:pt x="1866" y="179"/>
                    </a:lnTo>
                    <a:lnTo>
                      <a:pt x="1865" y="187"/>
                    </a:lnTo>
                    <a:lnTo>
                      <a:pt x="1865" y="196"/>
                    </a:lnTo>
                    <a:lnTo>
                      <a:pt x="1865" y="204"/>
                    </a:lnTo>
                    <a:lnTo>
                      <a:pt x="1866" y="212"/>
                    </a:lnTo>
                    <a:lnTo>
                      <a:pt x="1868" y="217"/>
                    </a:lnTo>
                    <a:lnTo>
                      <a:pt x="1869" y="225"/>
                    </a:lnTo>
                    <a:lnTo>
                      <a:pt x="1871" y="230"/>
                    </a:lnTo>
                    <a:lnTo>
                      <a:pt x="1873" y="236"/>
                    </a:lnTo>
                    <a:lnTo>
                      <a:pt x="1876" y="240"/>
                    </a:lnTo>
                    <a:lnTo>
                      <a:pt x="1879" y="245"/>
                    </a:lnTo>
                    <a:lnTo>
                      <a:pt x="1884" y="249"/>
                    </a:lnTo>
                    <a:lnTo>
                      <a:pt x="1888" y="252"/>
                    </a:lnTo>
                    <a:lnTo>
                      <a:pt x="1892" y="255"/>
                    </a:lnTo>
                    <a:lnTo>
                      <a:pt x="1897" y="258"/>
                    </a:lnTo>
                    <a:lnTo>
                      <a:pt x="1902" y="259"/>
                    </a:lnTo>
                    <a:lnTo>
                      <a:pt x="1907" y="261"/>
                    </a:lnTo>
                    <a:lnTo>
                      <a:pt x="1912" y="262"/>
                    </a:lnTo>
                    <a:lnTo>
                      <a:pt x="1920" y="263"/>
                    </a:lnTo>
                    <a:lnTo>
                      <a:pt x="1925" y="263"/>
                    </a:lnTo>
                    <a:lnTo>
                      <a:pt x="1933" y="262"/>
                    </a:lnTo>
                    <a:lnTo>
                      <a:pt x="1940" y="262"/>
                    </a:lnTo>
                    <a:lnTo>
                      <a:pt x="1947" y="261"/>
                    </a:lnTo>
                    <a:lnTo>
                      <a:pt x="1954" y="259"/>
                    </a:lnTo>
                    <a:lnTo>
                      <a:pt x="1961" y="258"/>
                    </a:lnTo>
                    <a:lnTo>
                      <a:pt x="1970" y="255"/>
                    </a:lnTo>
                    <a:lnTo>
                      <a:pt x="1979" y="252"/>
                    </a:lnTo>
                    <a:lnTo>
                      <a:pt x="1987" y="249"/>
                    </a:lnTo>
                    <a:lnTo>
                      <a:pt x="1996" y="245"/>
                    </a:lnTo>
                    <a:lnTo>
                      <a:pt x="2006" y="245"/>
                    </a:lnTo>
                    <a:lnTo>
                      <a:pt x="2016" y="246"/>
                    </a:lnTo>
                    <a:lnTo>
                      <a:pt x="2025" y="246"/>
                    </a:lnTo>
                    <a:lnTo>
                      <a:pt x="2033" y="248"/>
                    </a:lnTo>
                    <a:lnTo>
                      <a:pt x="2042" y="249"/>
                    </a:lnTo>
                    <a:lnTo>
                      <a:pt x="2051" y="252"/>
                    </a:lnTo>
                    <a:lnTo>
                      <a:pt x="2058" y="253"/>
                    </a:lnTo>
                    <a:lnTo>
                      <a:pt x="2064" y="258"/>
                    </a:lnTo>
                    <a:lnTo>
                      <a:pt x="2069" y="261"/>
                    </a:lnTo>
                    <a:lnTo>
                      <a:pt x="2075" y="265"/>
                    </a:lnTo>
                    <a:lnTo>
                      <a:pt x="2079" y="269"/>
                    </a:lnTo>
                    <a:lnTo>
                      <a:pt x="2084" y="274"/>
                    </a:lnTo>
                    <a:lnTo>
                      <a:pt x="2087" y="279"/>
                    </a:lnTo>
                    <a:lnTo>
                      <a:pt x="2089" y="285"/>
                    </a:lnTo>
                    <a:lnTo>
                      <a:pt x="2091" y="292"/>
                    </a:lnTo>
                    <a:lnTo>
                      <a:pt x="2091" y="299"/>
                    </a:lnTo>
                    <a:lnTo>
                      <a:pt x="2097" y="310"/>
                    </a:lnTo>
                    <a:lnTo>
                      <a:pt x="2101" y="318"/>
                    </a:lnTo>
                    <a:lnTo>
                      <a:pt x="2107" y="325"/>
                    </a:lnTo>
                    <a:lnTo>
                      <a:pt x="2111" y="333"/>
                    </a:lnTo>
                    <a:lnTo>
                      <a:pt x="2117" y="338"/>
                    </a:lnTo>
                    <a:lnTo>
                      <a:pt x="2123" y="344"/>
                    </a:lnTo>
                    <a:lnTo>
                      <a:pt x="2128" y="348"/>
                    </a:lnTo>
                    <a:lnTo>
                      <a:pt x="2134" y="351"/>
                    </a:lnTo>
                    <a:lnTo>
                      <a:pt x="2140" y="353"/>
                    </a:lnTo>
                    <a:lnTo>
                      <a:pt x="2146" y="354"/>
                    </a:lnTo>
                    <a:lnTo>
                      <a:pt x="2151" y="354"/>
                    </a:lnTo>
                    <a:lnTo>
                      <a:pt x="2159" y="354"/>
                    </a:lnTo>
                    <a:lnTo>
                      <a:pt x="2166" y="353"/>
                    </a:lnTo>
                    <a:lnTo>
                      <a:pt x="2173" y="350"/>
                    </a:lnTo>
                    <a:lnTo>
                      <a:pt x="2180" y="346"/>
                    </a:lnTo>
                    <a:lnTo>
                      <a:pt x="2187" y="341"/>
                    </a:lnTo>
                    <a:lnTo>
                      <a:pt x="2192" y="337"/>
                    </a:lnTo>
                    <a:lnTo>
                      <a:pt x="2197" y="334"/>
                    </a:lnTo>
                    <a:lnTo>
                      <a:pt x="2202" y="331"/>
                    </a:lnTo>
                    <a:lnTo>
                      <a:pt x="2206" y="328"/>
                    </a:lnTo>
                    <a:lnTo>
                      <a:pt x="2210" y="327"/>
                    </a:lnTo>
                    <a:lnTo>
                      <a:pt x="2213" y="325"/>
                    </a:lnTo>
                    <a:lnTo>
                      <a:pt x="2220" y="323"/>
                    </a:lnTo>
                    <a:lnTo>
                      <a:pt x="2228" y="321"/>
                    </a:lnTo>
                    <a:lnTo>
                      <a:pt x="2233" y="321"/>
                    </a:lnTo>
                    <a:lnTo>
                      <a:pt x="2238" y="321"/>
                    </a:lnTo>
                    <a:lnTo>
                      <a:pt x="2242" y="324"/>
                    </a:lnTo>
                    <a:lnTo>
                      <a:pt x="2245" y="327"/>
                    </a:lnTo>
                    <a:lnTo>
                      <a:pt x="2248" y="331"/>
                    </a:lnTo>
                    <a:lnTo>
                      <a:pt x="2251" y="335"/>
                    </a:lnTo>
                    <a:lnTo>
                      <a:pt x="2252" y="341"/>
                    </a:lnTo>
                    <a:lnTo>
                      <a:pt x="2254" y="347"/>
                    </a:lnTo>
                    <a:lnTo>
                      <a:pt x="2255" y="354"/>
                    </a:lnTo>
                    <a:lnTo>
                      <a:pt x="2255" y="361"/>
                    </a:lnTo>
                    <a:lnTo>
                      <a:pt x="2255" y="369"/>
                    </a:lnTo>
                    <a:lnTo>
                      <a:pt x="2262" y="382"/>
                    </a:lnTo>
                    <a:lnTo>
                      <a:pt x="2269" y="393"/>
                    </a:lnTo>
                    <a:lnTo>
                      <a:pt x="2275" y="405"/>
                    </a:lnTo>
                    <a:lnTo>
                      <a:pt x="2281" y="416"/>
                    </a:lnTo>
                    <a:lnTo>
                      <a:pt x="2285" y="428"/>
                    </a:lnTo>
                    <a:lnTo>
                      <a:pt x="2291" y="438"/>
                    </a:lnTo>
                    <a:lnTo>
                      <a:pt x="2294" y="448"/>
                    </a:lnTo>
                    <a:lnTo>
                      <a:pt x="2298" y="456"/>
                    </a:lnTo>
                    <a:lnTo>
                      <a:pt x="2301" y="467"/>
                    </a:lnTo>
                    <a:lnTo>
                      <a:pt x="2302" y="475"/>
                    </a:lnTo>
                    <a:lnTo>
                      <a:pt x="2305" y="484"/>
                    </a:lnTo>
                    <a:lnTo>
                      <a:pt x="2307" y="492"/>
                    </a:lnTo>
                    <a:lnTo>
                      <a:pt x="2307" y="500"/>
                    </a:lnTo>
                    <a:lnTo>
                      <a:pt x="2308" y="507"/>
                    </a:lnTo>
                    <a:lnTo>
                      <a:pt x="2308" y="514"/>
                    </a:lnTo>
                    <a:lnTo>
                      <a:pt x="2308" y="521"/>
                    </a:lnTo>
                    <a:lnTo>
                      <a:pt x="2307" y="536"/>
                    </a:lnTo>
                    <a:lnTo>
                      <a:pt x="2304" y="549"/>
                    </a:lnTo>
                    <a:lnTo>
                      <a:pt x="2301" y="560"/>
                    </a:lnTo>
                    <a:lnTo>
                      <a:pt x="2295" y="572"/>
                    </a:lnTo>
                    <a:lnTo>
                      <a:pt x="2290" y="582"/>
                    </a:lnTo>
                    <a:lnTo>
                      <a:pt x="2284" y="593"/>
                    </a:lnTo>
                    <a:lnTo>
                      <a:pt x="2277" y="603"/>
                    </a:lnTo>
                    <a:lnTo>
                      <a:pt x="2269" y="613"/>
                    </a:lnTo>
                    <a:lnTo>
                      <a:pt x="2262" y="623"/>
                    </a:lnTo>
                    <a:lnTo>
                      <a:pt x="2256" y="635"/>
                    </a:lnTo>
                    <a:lnTo>
                      <a:pt x="2252" y="645"/>
                    </a:lnTo>
                    <a:lnTo>
                      <a:pt x="2249" y="657"/>
                    </a:lnTo>
                    <a:lnTo>
                      <a:pt x="2246" y="668"/>
                    </a:lnTo>
                    <a:lnTo>
                      <a:pt x="2245" y="678"/>
                    </a:lnTo>
                    <a:lnTo>
                      <a:pt x="2245" y="690"/>
                    </a:lnTo>
                    <a:lnTo>
                      <a:pt x="2246" y="700"/>
                    </a:lnTo>
                    <a:lnTo>
                      <a:pt x="2248" y="711"/>
                    </a:lnTo>
                    <a:lnTo>
                      <a:pt x="2251" y="721"/>
                    </a:lnTo>
                    <a:lnTo>
                      <a:pt x="2255" y="731"/>
                    </a:lnTo>
                    <a:lnTo>
                      <a:pt x="2259" y="742"/>
                    </a:lnTo>
                    <a:lnTo>
                      <a:pt x="2265" y="752"/>
                    </a:lnTo>
                    <a:lnTo>
                      <a:pt x="2272" y="760"/>
                    </a:lnTo>
                    <a:lnTo>
                      <a:pt x="2279" y="769"/>
                    </a:lnTo>
                    <a:lnTo>
                      <a:pt x="2288" y="776"/>
                    </a:lnTo>
                    <a:lnTo>
                      <a:pt x="2297" y="783"/>
                    </a:lnTo>
                    <a:lnTo>
                      <a:pt x="2307" y="789"/>
                    </a:lnTo>
                    <a:lnTo>
                      <a:pt x="2317" y="795"/>
                    </a:lnTo>
                    <a:lnTo>
                      <a:pt x="2328" y="799"/>
                    </a:lnTo>
                    <a:lnTo>
                      <a:pt x="2340" y="803"/>
                    </a:lnTo>
                    <a:lnTo>
                      <a:pt x="2353" y="806"/>
                    </a:lnTo>
                    <a:lnTo>
                      <a:pt x="2366" y="808"/>
                    </a:lnTo>
                    <a:lnTo>
                      <a:pt x="2379" y="808"/>
                    </a:lnTo>
                    <a:lnTo>
                      <a:pt x="2393" y="808"/>
                    </a:lnTo>
                    <a:lnTo>
                      <a:pt x="2408" y="805"/>
                    </a:lnTo>
                    <a:lnTo>
                      <a:pt x="2422" y="802"/>
                    </a:lnTo>
                    <a:lnTo>
                      <a:pt x="2436" y="798"/>
                    </a:lnTo>
                    <a:lnTo>
                      <a:pt x="2445" y="795"/>
                    </a:lnTo>
                    <a:lnTo>
                      <a:pt x="2452" y="792"/>
                    </a:lnTo>
                    <a:lnTo>
                      <a:pt x="2461" y="788"/>
                    </a:lnTo>
                    <a:lnTo>
                      <a:pt x="2468" y="785"/>
                    </a:lnTo>
                    <a:lnTo>
                      <a:pt x="2477" y="780"/>
                    </a:lnTo>
                    <a:lnTo>
                      <a:pt x="2485" y="775"/>
                    </a:lnTo>
                    <a:lnTo>
                      <a:pt x="2493" y="770"/>
                    </a:lnTo>
                    <a:lnTo>
                      <a:pt x="2501" y="765"/>
                    </a:lnTo>
                    <a:lnTo>
                      <a:pt x="2501" y="765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" name="Freeform 62"/>
              <p:cNvSpPr>
                <a:spLocks/>
              </p:cNvSpPr>
              <p:nvPr/>
            </p:nvSpPr>
            <p:spPr bwMode="auto">
              <a:xfrm>
                <a:off x="2299841" y="2027898"/>
                <a:ext cx="817800" cy="782846"/>
              </a:xfrm>
              <a:custGeom>
                <a:avLst/>
                <a:gdLst/>
                <a:ahLst/>
                <a:cxnLst>
                  <a:cxn ang="0">
                    <a:pos x="4842" y="4801"/>
                  </a:cxn>
                  <a:cxn ang="0">
                    <a:pos x="4842" y="4801"/>
                  </a:cxn>
                  <a:cxn ang="0">
                    <a:pos x="4886" y="5450"/>
                  </a:cxn>
                  <a:cxn ang="0">
                    <a:pos x="3589" y="5320"/>
                  </a:cxn>
                  <a:cxn ang="0">
                    <a:pos x="3416" y="5234"/>
                  </a:cxn>
                  <a:cxn ang="0">
                    <a:pos x="2465" y="4714"/>
                  </a:cxn>
                  <a:cxn ang="0">
                    <a:pos x="2076" y="4585"/>
                  </a:cxn>
                  <a:cxn ang="0">
                    <a:pos x="1859" y="4758"/>
                  </a:cxn>
                  <a:cxn ang="0">
                    <a:pos x="1773" y="4671"/>
                  </a:cxn>
                  <a:cxn ang="0">
                    <a:pos x="1859" y="4498"/>
                  </a:cxn>
                  <a:cxn ang="0">
                    <a:pos x="1470" y="4282"/>
                  </a:cxn>
                  <a:cxn ang="0">
                    <a:pos x="1687" y="3979"/>
                  </a:cxn>
                  <a:cxn ang="0">
                    <a:pos x="1341" y="3503"/>
                  </a:cxn>
                  <a:cxn ang="0">
                    <a:pos x="1341" y="3028"/>
                  </a:cxn>
                  <a:cxn ang="0">
                    <a:pos x="130" y="2292"/>
                  </a:cxn>
                  <a:cxn ang="0">
                    <a:pos x="217" y="1860"/>
                  </a:cxn>
                  <a:cxn ang="0">
                    <a:pos x="476" y="1687"/>
                  </a:cxn>
                  <a:cxn ang="0">
                    <a:pos x="0" y="389"/>
                  </a:cxn>
                  <a:cxn ang="0">
                    <a:pos x="0" y="346"/>
                  </a:cxn>
                  <a:cxn ang="0">
                    <a:pos x="173" y="346"/>
                  </a:cxn>
                  <a:cxn ang="0">
                    <a:pos x="908" y="649"/>
                  </a:cxn>
                  <a:cxn ang="0">
                    <a:pos x="1297" y="822"/>
                  </a:cxn>
                  <a:cxn ang="0">
                    <a:pos x="1903" y="735"/>
                  </a:cxn>
                  <a:cxn ang="0">
                    <a:pos x="2378" y="562"/>
                  </a:cxn>
                  <a:cxn ang="0">
                    <a:pos x="2767" y="303"/>
                  </a:cxn>
                  <a:cxn ang="0">
                    <a:pos x="2897" y="0"/>
                  </a:cxn>
                  <a:cxn ang="0">
                    <a:pos x="3200" y="951"/>
                  </a:cxn>
                  <a:cxn ang="0">
                    <a:pos x="3459" y="1081"/>
                  </a:cxn>
                  <a:cxn ang="0">
                    <a:pos x="3632" y="1297"/>
                  </a:cxn>
                  <a:cxn ang="0">
                    <a:pos x="3978" y="1514"/>
                  </a:cxn>
                  <a:cxn ang="0">
                    <a:pos x="4280" y="1860"/>
                  </a:cxn>
                  <a:cxn ang="0">
                    <a:pos x="4583" y="2119"/>
                  </a:cxn>
                  <a:cxn ang="0">
                    <a:pos x="5232" y="2595"/>
                  </a:cxn>
                  <a:cxn ang="0">
                    <a:pos x="5707" y="2898"/>
                  </a:cxn>
                  <a:cxn ang="0">
                    <a:pos x="5318" y="3676"/>
                  </a:cxn>
                  <a:cxn ang="0">
                    <a:pos x="4972" y="3849"/>
                  </a:cxn>
                  <a:cxn ang="0">
                    <a:pos x="4842" y="4282"/>
                  </a:cxn>
                  <a:cxn ang="0">
                    <a:pos x="4929" y="4541"/>
                  </a:cxn>
                  <a:cxn ang="0">
                    <a:pos x="4842" y="4801"/>
                  </a:cxn>
                </a:cxnLst>
                <a:rect l="0" t="0" r="r" b="b"/>
                <a:pathLst>
                  <a:path w="5707" h="5450">
                    <a:moveTo>
                      <a:pt x="4842" y="4801"/>
                    </a:moveTo>
                    <a:lnTo>
                      <a:pt x="4842" y="4801"/>
                    </a:lnTo>
                    <a:lnTo>
                      <a:pt x="4886" y="5450"/>
                    </a:lnTo>
                    <a:lnTo>
                      <a:pt x="3589" y="5320"/>
                    </a:lnTo>
                    <a:cubicBezTo>
                      <a:pt x="3546" y="5277"/>
                      <a:pt x="3502" y="5277"/>
                      <a:pt x="3416" y="5234"/>
                    </a:cubicBezTo>
                    <a:cubicBezTo>
                      <a:pt x="3070" y="5104"/>
                      <a:pt x="2767" y="4931"/>
                      <a:pt x="2465" y="4714"/>
                    </a:cubicBezTo>
                    <a:cubicBezTo>
                      <a:pt x="2335" y="4758"/>
                      <a:pt x="2205" y="4714"/>
                      <a:pt x="2076" y="4585"/>
                    </a:cubicBezTo>
                    <a:cubicBezTo>
                      <a:pt x="2032" y="4628"/>
                      <a:pt x="1946" y="4671"/>
                      <a:pt x="1859" y="4758"/>
                    </a:cubicBezTo>
                    <a:cubicBezTo>
                      <a:pt x="1859" y="4714"/>
                      <a:pt x="1816" y="4714"/>
                      <a:pt x="1773" y="4671"/>
                    </a:cubicBezTo>
                    <a:cubicBezTo>
                      <a:pt x="1816" y="4628"/>
                      <a:pt x="1816" y="4585"/>
                      <a:pt x="1859" y="4498"/>
                    </a:cubicBezTo>
                    <a:lnTo>
                      <a:pt x="1470" y="4282"/>
                    </a:lnTo>
                    <a:lnTo>
                      <a:pt x="1687" y="3979"/>
                    </a:lnTo>
                    <a:lnTo>
                      <a:pt x="1341" y="3503"/>
                    </a:lnTo>
                    <a:lnTo>
                      <a:pt x="1341" y="3028"/>
                    </a:lnTo>
                    <a:cubicBezTo>
                      <a:pt x="1081" y="2682"/>
                      <a:pt x="606" y="2465"/>
                      <a:pt x="130" y="2292"/>
                    </a:cubicBezTo>
                    <a:lnTo>
                      <a:pt x="217" y="1860"/>
                    </a:lnTo>
                    <a:lnTo>
                      <a:pt x="476" y="1687"/>
                    </a:lnTo>
                    <a:cubicBezTo>
                      <a:pt x="476" y="1081"/>
                      <a:pt x="303" y="649"/>
                      <a:pt x="0" y="389"/>
                    </a:cubicBezTo>
                    <a:lnTo>
                      <a:pt x="0" y="346"/>
                    </a:lnTo>
                    <a:lnTo>
                      <a:pt x="173" y="346"/>
                    </a:lnTo>
                    <a:cubicBezTo>
                      <a:pt x="390" y="562"/>
                      <a:pt x="649" y="649"/>
                      <a:pt x="908" y="649"/>
                    </a:cubicBezTo>
                    <a:cubicBezTo>
                      <a:pt x="1125" y="605"/>
                      <a:pt x="1254" y="649"/>
                      <a:pt x="1297" y="822"/>
                    </a:cubicBezTo>
                    <a:cubicBezTo>
                      <a:pt x="1470" y="1124"/>
                      <a:pt x="1773" y="995"/>
                      <a:pt x="1903" y="735"/>
                    </a:cubicBezTo>
                    <a:cubicBezTo>
                      <a:pt x="2032" y="476"/>
                      <a:pt x="2205" y="432"/>
                      <a:pt x="2378" y="562"/>
                    </a:cubicBezTo>
                    <a:cubicBezTo>
                      <a:pt x="2508" y="692"/>
                      <a:pt x="2638" y="562"/>
                      <a:pt x="2767" y="303"/>
                    </a:cubicBezTo>
                    <a:cubicBezTo>
                      <a:pt x="2811" y="130"/>
                      <a:pt x="2854" y="43"/>
                      <a:pt x="2897" y="0"/>
                    </a:cubicBezTo>
                    <a:lnTo>
                      <a:pt x="3200" y="951"/>
                    </a:lnTo>
                    <a:cubicBezTo>
                      <a:pt x="3286" y="995"/>
                      <a:pt x="3286" y="1081"/>
                      <a:pt x="3459" y="1081"/>
                    </a:cubicBezTo>
                    <a:cubicBezTo>
                      <a:pt x="3632" y="1081"/>
                      <a:pt x="3632" y="1211"/>
                      <a:pt x="3632" y="1297"/>
                    </a:cubicBezTo>
                    <a:cubicBezTo>
                      <a:pt x="3675" y="1470"/>
                      <a:pt x="3805" y="1514"/>
                      <a:pt x="3978" y="1514"/>
                    </a:cubicBezTo>
                    <a:cubicBezTo>
                      <a:pt x="4237" y="1557"/>
                      <a:pt x="4237" y="1730"/>
                      <a:pt x="4280" y="1860"/>
                    </a:cubicBezTo>
                    <a:cubicBezTo>
                      <a:pt x="4280" y="2033"/>
                      <a:pt x="4367" y="2076"/>
                      <a:pt x="4583" y="2119"/>
                    </a:cubicBezTo>
                    <a:cubicBezTo>
                      <a:pt x="5015" y="2033"/>
                      <a:pt x="5275" y="2119"/>
                      <a:pt x="5232" y="2595"/>
                    </a:cubicBezTo>
                    <a:cubicBezTo>
                      <a:pt x="5318" y="2855"/>
                      <a:pt x="5491" y="2811"/>
                      <a:pt x="5707" y="2898"/>
                    </a:cubicBezTo>
                    <a:cubicBezTo>
                      <a:pt x="5577" y="3157"/>
                      <a:pt x="5448" y="3417"/>
                      <a:pt x="5318" y="3676"/>
                    </a:cubicBezTo>
                    <a:cubicBezTo>
                      <a:pt x="5232" y="3806"/>
                      <a:pt x="5102" y="3806"/>
                      <a:pt x="4972" y="3849"/>
                    </a:cubicBezTo>
                    <a:cubicBezTo>
                      <a:pt x="4929" y="3979"/>
                      <a:pt x="4886" y="4152"/>
                      <a:pt x="4842" y="4282"/>
                    </a:cubicBezTo>
                    <a:cubicBezTo>
                      <a:pt x="4799" y="4368"/>
                      <a:pt x="4972" y="4412"/>
                      <a:pt x="4929" y="4541"/>
                    </a:cubicBezTo>
                    <a:lnTo>
                      <a:pt x="4842" y="4801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" name="Freeform 32"/>
              <p:cNvSpPr>
                <a:spLocks noEditPoints="1"/>
              </p:cNvSpPr>
              <p:nvPr/>
            </p:nvSpPr>
            <p:spPr bwMode="auto">
              <a:xfrm>
                <a:off x="1858966" y="2642991"/>
                <a:ext cx="1040960" cy="1179726"/>
              </a:xfrm>
              <a:custGeom>
                <a:avLst/>
                <a:gdLst/>
                <a:ahLst/>
                <a:cxnLst>
                  <a:cxn ang="0">
                    <a:pos x="1168" y="8217"/>
                  </a:cxn>
                  <a:cxn ang="0">
                    <a:pos x="1168" y="8174"/>
                  </a:cxn>
                  <a:cxn ang="0">
                    <a:pos x="563" y="7655"/>
                  </a:cxn>
                  <a:cxn ang="0">
                    <a:pos x="476" y="6919"/>
                  </a:cxn>
                  <a:cxn ang="0">
                    <a:pos x="476" y="6746"/>
                  </a:cxn>
                  <a:cxn ang="0">
                    <a:pos x="433" y="5665"/>
                  </a:cxn>
                  <a:cxn ang="0">
                    <a:pos x="0" y="5665"/>
                  </a:cxn>
                  <a:cxn ang="0">
                    <a:pos x="563" y="5146"/>
                  </a:cxn>
                  <a:cxn ang="0">
                    <a:pos x="952" y="3979"/>
                  </a:cxn>
                  <a:cxn ang="0">
                    <a:pos x="822" y="3157"/>
                  </a:cxn>
                  <a:cxn ang="0">
                    <a:pos x="952" y="2854"/>
                  </a:cxn>
                  <a:cxn ang="0">
                    <a:pos x="1038" y="1989"/>
                  </a:cxn>
                  <a:cxn ang="0">
                    <a:pos x="1125" y="1470"/>
                  </a:cxn>
                  <a:cxn ang="0">
                    <a:pos x="1297" y="1557"/>
                  </a:cxn>
                  <a:cxn ang="0">
                    <a:pos x="1773" y="1081"/>
                  </a:cxn>
                  <a:cxn ang="0">
                    <a:pos x="2638" y="1168"/>
                  </a:cxn>
                  <a:cxn ang="0">
                    <a:pos x="3373" y="735"/>
                  </a:cxn>
                  <a:cxn ang="0">
                    <a:pos x="4237" y="389"/>
                  </a:cxn>
                  <a:cxn ang="0">
                    <a:pos x="4540" y="0"/>
                  </a:cxn>
                  <a:cxn ang="0">
                    <a:pos x="4929" y="216"/>
                  </a:cxn>
                  <a:cxn ang="0">
                    <a:pos x="4843" y="389"/>
                  </a:cxn>
                  <a:cxn ang="0">
                    <a:pos x="4929" y="476"/>
                  </a:cxn>
                  <a:cxn ang="0">
                    <a:pos x="5145" y="303"/>
                  </a:cxn>
                  <a:cxn ang="0">
                    <a:pos x="5534" y="433"/>
                  </a:cxn>
                  <a:cxn ang="0">
                    <a:pos x="6486" y="952"/>
                  </a:cxn>
                  <a:cxn ang="0">
                    <a:pos x="6659" y="1600"/>
                  </a:cxn>
                  <a:cxn ang="0">
                    <a:pos x="6615" y="2076"/>
                  </a:cxn>
                  <a:cxn ang="0">
                    <a:pos x="6831" y="2162"/>
                  </a:cxn>
                  <a:cxn ang="0">
                    <a:pos x="7264" y="2725"/>
                  </a:cxn>
                  <a:cxn ang="0">
                    <a:pos x="7177" y="3979"/>
                  </a:cxn>
                  <a:cxn ang="0">
                    <a:pos x="6399" y="4022"/>
                  </a:cxn>
                  <a:cxn ang="0">
                    <a:pos x="6140" y="5146"/>
                  </a:cxn>
                  <a:cxn ang="0">
                    <a:pos x="6659" y="5882"/>
                  </a:cxn>
                  <a:cxn ang="0">
                    <a:pos x="6486" y="6400"/>
                  </a:cxn>
                  <a:cxn ang="0">
                    <a:pos x="6226" y="6617"/>
                  </a:cxn>
                  <a:cxn ang="0">
                    <a:pos x="6010" y="6617"/>
                  </a:cxn>
                  <a:cxn ang="0">
                    <a:pos x="5578" y="6703"/>
                  </a:cxn>
                  <a:cxn ang="0">
                    <a:pos x="5275" y="6919"/>
                  </a:cxn>
                  <a:cxn ang="0">
                    <a:pos x="4713" y="7352"/>
                  </a:cxn>
                  <a:cxn ang="0">
                    <a:pos x="1557" y="7611"/>
                  </a:cxn>
                  <a:cxn ang="0">
                    <a:pos x="1384" y="7957"/>
                  </a:cxn>
                  <a:cxn ang="0">
                    <a:pos x="1168" y="8217"/>
                  </a:cxn>
                  <a:cxn ang="0">
                    <a:pos x="1081" y="1470"/>
                  </a:cxn>
                  <a:cxn ang="0">
                    <a:pos x="1081" y="1470"/>
                  </a:cxn>
                </a:cxnLst>
                <a:rect l="0" t="0" r="r" b="b"/>
                <a:pathLst>
                  <a:path w="7264" h="8217">
                    <a:moveTo>
                      <a:pt x="1168" y="8217"/>
                    </a:moveTo>
                    <a:lnTo>
                      <a:pt x="1168" y="8174"/>
                    </a:lnTo>
                    <a:cubicBezTo>
                      <a:pt x="952" y="8001"/>
                      <a:pt x="779" y="7828"/>
                      <a:pt x="563" y="7655"/>
                    </a:cubicBezTo>
                    <a:cubicBezTo>
                      <a:pt x="303" y="7438"/>
                      <a:pt x="260" y="7265"/>
                      <a:pt x="476" y="6919"/>
                    </a:cubicBezTo>
                    <a:cubicBezTo>
                      <a:pt x="476" y="6919"/>
                      <a:pt x="476" y="6790"/>
                      <a:pt x="476" y="6746"/>
                    </a:cubicBezTo>
                    <a:cubicBezTo>
                      <a:pt x="476" y="6400"/>
                      <a:pt x="433" y="6011"/>
                      <a:pt x="433" y="5665"/>
                    </a:cubicBezTo>
                    <a:cubicBezTo>
                      <a:pt x="260" y="5665"/>
                      <a:pt x="173" y="5665"/>
                      <a:pt x="0" y="5665"/>
                    </a:cubicBezTo>
                    <a:cubicBezTo>
                      <a:pt x="44" y="5363"/>
                      <a:pt x="260" y="5276"/>
                      <a:pt x="563" y="5146"/>
                    </a:cubicBezTo>
                    <a:cubicBezTo>
                      <a:pt x="779" y="5017"/>
                      <a:pt x="865" y="4454"/>
                      <a:pt x="952" y="3979"/>
                    </a:cubicBezTo>
                    <a:cubicBezTo>
                      <a:pt x="1081" y="3719"/>
                      <a:pt x="908" y="3417"/>
                      <a:pt x="822" y="3157"/>
                    </a:cubicBezTo>
                    <a:cubicBezTo>
                      <a:pt x="908" y="2984"/>
                      <a:pt x="865" y="2941"/>
                      <a:pt x="952" y="2854"/>
                    </a:cubicBezTo>
                    <a:cubicBezTo>
                      <a:pt x="995" y="2552"/>
                      <a:pt x="1125" y="2249"/>
                      <a:pt x="1038" y="1989"/>
                    </a:cubicBezTo>
                    <a:cubicBezTo>
                      <a:pt x="952" y="1773"/>
                      <a:pt x="952" y="1557"/>
                      <a:pt x="1125" y="1470"/>
                    </a:cubicBezTo>
                    <a:lnTo>
                      <a:pt x="1297" y="1557"/>
                    </a:lnTo>
                    <a:lnTo>
                      <a:pt x="1773" y="1081"/>
                    </a:lnTo>
                    <a:cubicBezTo>
                      <a:pt x="1989" y="649"/>
                      <a:pt x="2595" y="649"/>
                      <a:pt x="2638" y="1168"/>
                    </a:cubicBezTo>
                    <a:cubicBezTo>
                      <a:pt x="2984" y="1211"/>
                      <a:pt x="3243" y="1081"/>
                      <a:pt x="3373" y="735"/>
                    </a:cubicBezTo>
                    <a:cubicBezTo>
                      <a:pt x="3546" y="346"/>
                      <a:pt x="3675" y="346"/>
                      <a:pt x="4237" y="389"/>
                    </a:cubicBezTo>
                    <a:lnTo>
                      <a:pt x="4540" y="0"/>
                    </a:lnTo>
                    <a:lnTo>
                      <a:pt x="4929" y="216"/>
                    </a:lnTo>
                    <a:cubicBezTo>
                      <a:pt x="4886" y="303"/>
                      <a:pt x="4886" y="346"/>
                      <a:pt x="4843" y="389"/>
                    </a:cubicBezTo>
                    <a:cubicBezTo>
                      <a:pt x="4886" y="433"/>
                      <a:pt x="4929" y="433"/>
                      <a:pt x="4929" y="476"/>
                    </a:cubicBezTo>
                    <a:cubicBezTo>
                      <a:pt x="5016" y="389"/>
                      <a:pt x="5102" y="346"/>
                      <a:pt x="5145" y="303"/>
                    </a:cubicBezTo>
                    <a:cubicBezTo>
                      <a:pt x="5275" y="433"/>
                      <a:pt x="5405" y="476"/>
                      <a:pt x="5534" y="433"/>
                    </a:cubicBezTo>
                    <a:cubicBezTo>
                      <a:pt x="5837" y="649"/>
                      <a:pt x="6140" y="822"/>
                      <a:pt x="6486" y="952"/>
                    </a:cubicBezTo>
                    <a:cubicBezTo>
                      <a:pt x="6918" y="1081"/>
                      <a:pt x="6745" y="1254"/>
                      <a:pt x="6659" y="1600"/>
                    </a:cubicBezTo>
                    <a:cubicBezTo>
                      <a:pt x="6702" y="1730"/>
                      <a:pt x="6702" y="1860"/>
                      <a:pt x="6615" y="2076"/>
                    </a:cubicBezTo>
                    <a:cubicBezTo>
                      <a:pt x="6529" y="2465"/>
                      <a:pt x="6572" y="2508"/>
                      <a:pt x="6831" y="2162"/>
                    </a:cubicBezTo>
                    <a:cubicBezTo>
                      <a:pt x="6961" y="2379"/>
                      <a:pt x="7091" y="2552"/>
                      <a:pt x="7264" y="2725"/>
                    </a:cubicBezTo>
                    <a:cubicBezTo>
                      <a:pt x="7221" y="3157"/>
                      <a:pt x="7221" y="3590"/>
                      <a:pt x="7177" y="3979"/>
                    </a:cubicBezTo>
                    <a:cubicBezTo>
                      <a:pt x="6918" y="4022"/>
                      <a:pt x="6615" y="4022"/>
                      <a:pt x="6399" y="4022"/>
                    </a:cubicBezTo>
                    <a:cubicBezTo>
                      <a:pt x="6313" y="4411"/>
                      <a:pt x="6226" y="4757"/>
                      <a:pt x="6140" y="5146"/>
                    </a:cubicBezTo>
                    <a:cubicBezTo>
                      <a:pt x="6140" y="5752"/>
                      <a:pt x="6183" y="5622"/>
                      <a:pt x="6659" y="5882"/>
                    </a:cubicBezTo>
                    <a:cubicBezTo>
                      <a:pt x="6615" y="6055"/>
                      <a:pt x="6659" y="6271"/>
                      <a:pt x="6486" y="6400"/>
                    </a:cubicBezTo>
                    <a:cubicBezTo>
                      <a:pt x="6356" y="6400"/>
                      <a:pt x="6269" y="6530"/>
                      <a:pt x="6226" y="6617"/>
                    </a:cubicBezTo>
                    <a:cubicBezTo>
                      <a:pt x="6096" y="7136"/>
                      <a:pt x="6010" y="6919"/>
                      <a:pt x="6010" y="6617"/>
                    </a:cubicBezTo>
                    <a:cubicBezTo>
                      <a:pt x="5967" y="6400"/>
                      <a:pt x="5621" y="6400"/>
                      <a:pt x="5578" y="6703"/>
                    </a:cubicBezTo>
                    <a:cubicBezTo>
                      <a:pt x="5491" y="6963"/>
                      <a:pt x="5405" y="7049"/>
                      <a:pt x="5275" y="6919"/>
                    </a:cubicBezTo>
                    <a:cubicBezTo>
                      <a:pt x="5016" y="6833"/>
                      <a:pt x="4886" y="7092"/>
                      <a:pt x="4713" y="7352"/>
                    </a:cubicBezTo>
                    <a:cubicBezTo>
                      <a:pt x="3675" y="7438"/>
                      <a:pt x="2595" y="7525"/>
                      <a:pt x="1557" y="7611"/>
                    </a:cubicBezTo>
                    <a:cubicBezTo>
                      <a:pt x="1514" y="7741"/>
                      <a:pt x="1470" y="7871"/>
                      <a:pt x="1384" y="7957"/>
                    </a:cubicBezTo>
                    <a:cubicBezTo>
                      <a:pt x="1297" y="8044"/>
                      <a:pt x="1211" y="8130"/>
                      <a:pt x="1168" y="8217"/>
                    </a:cubicBezTo>
                    <a:close/>
                    <a:moveTo>
                      <a:pt x="1081" y="1470"/>
                    </a:moveTo>
                    <a:lnTo>
                      <a:pt x="1081" y="147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" name="Freeform 33"/>
              <p:cNvSpPr>
                <a:spLocks/>
              </p:cNvSpPr>
              <p:nvPr/>
            </p:nvSpPr>
            <p:spPr bwMode="auto">
              <a:xfrm>
                <a:off x="1494288" y="2176558"/>
                <a:ext cx="1046401" cy="690104"/>
              </a:xfrm>
              <a:custGeom>
                <a:avLst/>
                <a:gdLst/>
                <a:ahLst/>
                <a:cxnLst>
                  <a:cxn ang="0">
                    <a:pos x="7350" y="9427"/>
                  </a:cxn>
                  <a:cxn ang="0">
                    <a:pos x="7350" y="9427"/>
                  </a:cxn>
                  <a:cxn ang="0">
                    <a:pos x="7264" y="9427"/>
                  </a:cxn>
                  <a:cxn ang="0">
                    <a:pos x="6399" y="9168"/>
                  </a:cxn>
                  <a:cxn ang="0">
                    <a:pos x="5016" y="9514"/>
                  </a:cxn>
                  <a:cxn ang="0">
                    <a:pos x="4151" y="9427"/>
                  </a:cxn>
                  <a:cxn ang="0">
                    <a:pos x="3027" y="9600"/>
                  </a:cxn>
                  <a:cxn ang="0">
                    <a:pos x="952" y="9427"/>
                  </a:cxn>
                  <a:cxn ang="0">
                    <a:pos x="1384" y="7784"/>
                  </a:cxn>
                  <a:cxn ang="0">
                    <a:pos x="1125" y="6919"/>
                  </a:cxn>
                  <a:cxn ang="0">
                    <a:pos x="1211" y="6746"/>
                  </a:cxn>
                  <a:cxn ang="0">
                    <a:pos x="865" y="4930"/>
                  </a:cxn>
                  <a:cxn ang="0">
                    <a:pos x="519" y="5103"/>
                  </a:cxn>
                  <a:cxn ang="0">
                    <a:pos x="87" y="4843"/>
                  </a:cxn>
                  <a:cxn ang="0">
                    <a:pos x="0" y="4670"/>
                  </a:cxn>
                  <a:cxn ang="0">
                    <a:pos x="1557" y="1989"/>
                  </a:cxn>
                  <a:cxn ang="0">
                    <a:pos x="4583" y="1557"/>
                  </a:cxn>
                  <a:cxn ang="0">
                    <a:pos x="5362" y="173"/>
                  </a:cxn>
                  <a:cxn ang="0">
                    <a:pos x="5535" y="87"/>
                  </a:cxn>
                  <a:cxn ang="0">
                    <a:pos x="5707" y="173"/>
                  </a:cxn>
                  <a:cxn ang="0">
                    <a:pos x="6226" y="865"/>
                  </a:cxn>
                  <a:cxn ang="0">
                    <a:pos x="7869" y="1038"/>
                  </a:cxn>
                  <a:cxn ang="0">
                    <a:pos x="8993" y="433"/>
                  </a:cxn>
                  <a:cxn ang="0">
                    <a:pos x="9512" y="173"/>
                  </a:cxn>
                  <a:cxn ang="0">
                    <a:pos x="10463" y="433"/>
                  </a:cxn>
                  <a:cxn ang="0">
                    <a:pos x="11501" y="519"/>
                  </a:cxn>
                  <a:cxn ang="0">
                    <a:pos x="12193" y="606"/>
                  </a:cxn>
                  <a:cxn ang="0">
                    <a:pos x="12193" y="1297"/>
                  </a:cxn>
                  <a:cxn ang="0">
                    <a:pos x="11674" y="1643"/>
                  </a:cxn>
                  <a:cxn ang="0">
                    <a:pos x="11501" y="2508"/>
                  </a:cxn>
                  <a:cxn ang="0">
                    <a:pos x="13922" y="3979"/>
                  </a:cxn>
                  <a:cxn ang="0">
                    <a:pos x="13922" y="4930"/>
                  </a:cxn>
                  <a:cxn ang="0">
                    <a:pos x="14614" y="5881"/>
                  </a:cxn>
                  <a:cxn ang="0">
                    <a:pos x="13576" y="7265"/>
                  </a:cxn>
                  <a:cxn ang="0">
                    <a:pos x="11847" y="7957"/>
                  </a:cxn>
                  <a:cxn ang="0">
                    <a:pos x="10377" y="8822"/>
                  </a:cxn>
                  <a:cxn ang="0">
                    <a:pos x="8647" y="8649"/>
                  </a:cxn>
                  <a:cxn ang="0">
                    <a:pos x="7696" y="9600"/>
                  </a:cxn>
                  <a:cxn ang="0">
                    <a:pos x="7350" y="9427"/>
                  </a:cxn>
                </a:cxnLst>
                <a:rect l="0" t="0" r="r" b="b"/>
                <a:pathLst>
                  <a:path w="14614" h="9600">
                    <a:moveTo>
                      <a:pt x="7350" y="9427"/>
                    </a:moveTo>
                    <a:lnTo>
                      <a:pt x="7350" y="9427"/>
                    </a:lnTo>
                    <a:lnTo>
                      <a:pt x="7264" y="9427"/>
                    </a:lnTo>
                    <a:cubicBezTo>
                      <a:pt x="7004" y="9341"/>
                      <a:pt x="6659" y="9254"/>
                      <a:pt x="6399" y="9168"/>
                    </a:cubicBezTo>
                    <a:cubicBezTo>
                      <a:pt x="5707" y="8908"/>
                      <a:pt x="5362" y="9427"/>
                      <a:pt x="5016" y="9514"/>
                    </a:cubicBezTo>
                    <a:cubicBezTo>
                      <a:pt x="4670" y="9600"/>
                      <a:pt x="4497" y="9341"/>
                      <a:pt x="4151" y="9427"/>
                    </a:cubicBezTo>
                    <a:cubicBezTo>
                      <a:pt x="3805" y="9600"/>
                      <a:pt x="3459" y="9600"/>
                      <a:pt x="3027" y="9600"/>
                    </a:cubicBezTo>
                    <a:cubicBezTo>
                      <a:pt x="2422" y="9600"/>
                      <a:pt x="1643" y="9514"/>
                      <a:pt x="952" y="9427"/>
                    </a:cubicBezTo>
                    <a:cubicBezTo>
                      <a:pt x="1038" y="8908"/>
                      <a:pt x="1125" y="8303"/>
                      <a:pt x="1384" y="7784"/>
                    </a:cubicBezTo>
                    <a:lnTo>
                      <a:pt x="1125" y="6919"/>
                    </a:lnTo>
                    <a:lnTo>
                      <a:pt x="1211" y="6746"/>
                    </a:lnTo>
                    <a:cubicBezTo>
                      <a:pt x="1298" y="6227"/>
                      <a:pt x="1125" y="5622"/>
                      <a:pt x="865" y="4930"/>
                    </a:cubicBezTo>
                    <a:lnTo>
                      <a:pt x="519" y="5103"/>
                    </a:lnTo>
                    <a:cubicBezTo>
                      <a:pt x="260" y="5103"/>
                      <a:pt x="87" y="5103"/>
                      <a:pt x="87" y="4843"/>
                    </a:cubicBezTo>
                    <a:lnTo>
                      <a:pt x="0" y="4670"/>
                    </a:lnTo>
                    <a:cubicBezTo>
                      <a:pt x="519" y="3373"/>
                      <a:pt x="433" y="2508"/>
                      <a:pt x="1557" y="1989"/>
                    </a:cubicBezTo>
                    <a:cubicBezTo>
                      <a:pt x="2508" y="1816"/>
                      <a:pt x="3632" y="1730"/>
                      <a:pt x="4583" y="1557"/>
                    </a:cubicBezTo>
                    <a:cubicBezTo>
                      <a:pt x="4843" y="1124"/>
                      <a:pt x="5016" y="606"/>
                      <a:pt x="5362" y="173"/>
                    </a:cubicBezTo>
                    <a:lnTo>
                      <a:pt x="5535" y="87"/>
                    </a:lnTo>
                    <a:cubicBezTo>
                      <a:pt x="5707" y="0"/>
                      <a:pt x="5707" y="87"/>
                      <a:pt x="5707" y="173"/>
                    </a:cubicBezTo>
                    <a:cubicBezTo>
                      <a:pt x="5707" y="606"/>
                      <a:pt x="5880" y="865"/>
                      <a:pt x="6226" y="865"/>
                    </a:cubicBezTo>
                    <a:lnTo>
                      <a:pt x="7869" y="1038"/>
                    </a:lnTo>
                    <a:cubicBezTo>
                      <a:pt x="8561" y="1211"/>
                      <a:pt x="8993" y="1038"/>
                      <a:pt x="8993" y="433"/>
                    </a:cubicBezTo>
                    <a:cubicBezTo>
                      <a:pt x="9080" y="173"/>
                      <a:pt x="9253" y="87"/>
                      <a:pt x="9512" y="173"/>
                    </a:cubicBezTo>
                    <a:cubicBezTo>
                      <a:pt x="9858" y="260"/>
                      <a:pt x="10117" y="346"/>
                      <a:pt x="10463" y="433"/>
                    </a:cubicBezTo>
                    <a:lnTo>
                      <a:pt x="11501" y="519"/>
                    </a:lnTo>
                    <a:lnTo>
                      <a:pt x="12193" y="606"/>
                    </a:lnTo>
                    <a:cubicBezTo>
                      <a:pt x="12193" y="779"/>
                      <a:pt x="12193" y="1038"/>
                      <a:pt x="12193" y="1297"/>
                    </a:cubicBezTo>
                    <a:lnTo>
                      <a:pt x="11674" y="1643"/>
                    </a:lnTo>
                    <a:lnTo>
                      <a:pt x="11501" y="2508"/>
                    </a:lnTo>
                    <a:cubicBezTo>
                      <a:pt x="12452" y="2854"/>
                      <a:pt x="13403" y="3287"/>
                      <a:pt x="13922" y="3979"/>
                    </a:cubicBezTo>
                    <a:lnTo>
                      <a:pt x="13922" y="4930"/>
                    </a:lnTo>
                    <a:lnTo>
                      <a:pt x="14614" y="5881"/>
                    </a:lnTo>
                    <a:lnTo>
                      <a:pt x="13576" y="7265"/>
                    </a:lnTo>
                    <a:cubicBezTo>
                      <a:pt x="12452" y="7179"/>
                      <a:pt x="12193" y="7179"/>
                      <a:pt x="11847" y="7957"/>
                    </a:cubicBezTo>
                    <a:cubicBezTo>
                      <a:pt x="11587" y="8649"/>
                      <a:pt x="11069" y="8908"/>
                      <a:pt x="10377" y="8822"/>
                    </a:cubicBezTo>
                    <a:cubicBezTo>
                      <a:pt x="10290" y="7784"/>
                      <a:pt x="9080" y="7784"/>
                      <a:pt x="8647" y="8649"/>
                    </a:cubicBezTo>
                    <a:lnTo>
                      <a:pt x="7696" y="9600"/>
                    </a:lnTo>
                    <a:lnTo>
                      <a:pt x="7350" y="9427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Freeform 34"/>
              <p:cNvSpPr>
                <a:spLocks/>
              </p:cNvSpPr>
              <p:nvPr/>
            </p:nvSpPr>
            <p:spPr bwMode="auto">
              <a:xfrm>
                <a:off x="507758" y="2300665"/>
                <a:ext cx="1084504" cy="999698"/>
              </a:xfrm>
              <a:custGeom>
                <a:avLst/>
                <a:gdLst/>
                <a:ahLst/>
                <a:cxnLst>
                  <a:cxn ang="0">
                    <a:pos x="7350" y="3849"/>
                  </a:cxn>
                  <a:cxn ang="0">
                    <a:pos x="6615" y="3806"/>
                  </a:cxn>
                  <a:cxn ang="0">
                    <a:pos x="5967" y="3201"/>
                  </a:cxn>
                  <a:cxn ang="0">
                    <a:pos x="5145" y="3330"/>
                  </a:cxn>
                  <a:cxn ang="0">
                    <a:pos x="5015" y="4412"/>
                  </a:cxn>
                  <a:cxn ang="0">
                    <a:pos x="4280" y="5493"/>
                  </a:cxn>
                  <a:cxn ang="0">
                    <a:pos x="4107" y="6531"/>
                  </a:cxn>
                  <a:cxn ang="0">
                    <a:pos x="3891" y="6704"/>
                  </a:cxn>
                  <a:cxn ang="0">
                    <a:pos x="3243" y="6661"/>
                  </a:cxn>
                  <a:cxn ang="0">
                    <a:pos x="3113" y="6704"/>
                  </a:cxn>
                  <a:cxn ang="0">
                    <a:pos x="2681" y="6574"/>
                  </a:cxn>
                  <a:cxn ang="0">
                    <a:pos x="2551" y="6401"/>
                  </a:cxn>
                  <a:cxn ang="0">
                    <a:pos x="2551" y="6228"/>
                  </a:cxn>
                  <a:cxn ang="0">
                    <a:pos x="2508" y="5882"/>
                  </a:cxn>
                  <a:cxn ang="0">
                    <a:pos x="2421" y="5709"/>
                  </a:cxn>
                  <a:cxn ang="0">
                    <a:pos x="2162" y="5190"/>
                  </a:cxn>
                  <a:cxn ang="0">
                    <a:pos x="1773" y="4541"/>
                  </a:cxn>
                  <a:cxn ang="0">
                    <a:pos x="1167" y="4498"/>
                  </a:cxn>
                  <a:cxn ang="0">
                    <a:pos x="735" y="4282"/>
                  </a:cxn>
                  <a:cxn ang="0">
                    <a:pos x="389" y="3763"/>
                  </a:cxn>
                  <a:cxn ang="0">
                    <a:pos x="562" y="2725"/>
                  </a:cxn>
                  <a:cxn ang="0">
                    <a:pos x="605" y="2552"/>
                  </a:cxn>
                  <a:cxn ang="0">
                    <a:pos x="475" y="1990"/>
                  </a:cxn>
                  <a:cxn ang="0">
                    <a:pos x="865" y="1730"/>
                  </a:cxn>
                  <a:cxn ang="0">
                    <a:pos x="1081" y="1730"/>
                  </a:cxn>
                  <a:cxn ang="0">
                    <a:pos x="1210" y="1600"/>
                  </a:cxn>
                  <a:cxn ang="0">
                    <a:pos x="1427" y="1211"/>
                  </a:cxn>
                  <a:cxn ang="0">
                    <a:pos x="1773" y="1081"/>
                  </a:cxn>
                  <a:cxn ang="0">
                    <a:pos x="2205" y="995"/>
                  </a:cxn>
                  <a:cxn ang="0">
                    <a:pos x="2464" y="606"/>
                  </a:cxn>
                  <a:cxn ang="0">
                    <a:pos x="2508" y="433"/>
                  </a:cxn>
                  <a:cxn ang="0">
                    <a:pos x="3632" y="173"/>
                  </a:cxn>
                  <a:cxn ang="0">
                    <a:pos x="4237" y="173"/>
                  </a:cxn>
                  <a:cxn ang="0">
                    <a:pos x="4626" y="216"/>
                  </a:cxn>
                  <a:cxn ang="0">
                    <a:pos x="4842" y="606"/>
                  </a:cxn>
                  <a:cxn ang="0">
                    <a:pos x="4929" y="735"/>
                  </a:cxn>
                  <a:cxn ang="0">
                    <a:pos x="5145" y="822"/>
                  </a:cxn>
                  <a:cxn ang="0">
                    <a:pos x="5275" y="1168"/>
                  </a:cxn>
                  <a:cxn ang="0">
                    <a:pos x="5578" y="1341"/>
                  </a:cxn>
                  <a:cxn ang="0">
                    <a:pos x="6313" y="1125"/>
                  </a:cxn>
                  <a:cxn ang="0">
                    <a:pos x="6875" y="1471"/>
                  </a:cxn>
                  <a:cxn ang="0">
                    <a:pos x="6918" y="1557"/>
                  </a:cxn>
                  <a:cxn ang="0">
                    <a:pos x="7134" y="1687"/>
                  </a:cxn>
                  <a:cxn ang="0">
                    <a:pos x="7307" y="1600"/>
                  </a:cxn>
                  <a:cxn ang="0">
                    <a:pos x="7480" y="2509"/>
                  </a:cxn>
                  <a:cxn ang="0">
                    <a:pos x="7437" y="2595"/>
                  </a:cxn>
                  <a:cxn ang="0">
                    <a:pos x="7566" y="3028"/>
                  </a:cxn>
                  <a:cxn ang="0">
                    <a:pos x="7350" y="3849"/>
                  </a:cxn>
                </a:cxnLst>
                <a:rect l="0" t="0" r="r" b="b"/>
                <a:pathLst>
                  <a:path w="7566" h="6963">
                    <a:moveTo>
                      <a:pt x="7350" y="3849"/>
                    </a:moveTo>
                    <a:cubicBezTo>
                      <a:pt x="6961" y="3806"/>
                      <a:pt x="6658" y="3763"/>
                      <a:pt x="6615" y="3806"/>
                    </a:cubicBezTo>
                    <a:cubicBezTo>
                      <a:pt x="6183" y="3936"/>
                      <a:pt x="6010" y="3633"/>
                      <a:pt x="5967" y="3201"/>
                    </a:cubicBezTo>
                    <a:cubicBezTo>
                      <a:pt x="5707" y="3244"/>
                      <a:pt x="5448" y="3330"/>
                      <a:pt x="5145" y="3330"/>
                    </a:cubicBezTo>
                    <a:cubicBezTo>
                      <a:pt x="5275" y="3590"/>
                      <a:pt x="5275" y="3936"/>
                      <a:pt x="5015" y="4412"/>
                    </a:cubicBezTo>
                    <a:cubicBezTo>
                      <a:pt x="4670" y="5060"/>
                      <a:pt x="4497" y="4758"/>
                      <a:pt x="4280" y="5493"/>
                    </a:cubicBezTo>
                    <a:cubicBezTo>
                      <a:pt x="4151" y="5839"/>
                      <a:pt x="4151" y="6142"/>
                      <a:pt x="4107" y="6531"/>
                    </a:cubicBezTo>
                    <a:cubicBezTo>
                      <a:pt x="4064" y="6401"/>
                      <a:pt x="3805" y="6358"/>
                      <a:pt x="3891" y="6704"/>
                    </a:cubicBezTo>
                    <a:cubicBezTo>
                      <a:pt x="3805" y="6790"/>
                      <a:pt x="3372" y="6790"/>
                      <a:pt x="3243" y="6661"/>
                    </a:cubicBezTo>
                    <a:cubicBezTo>
                      <a:pt x="3199" y="6617"/>
                      <a:pt x="3113" y="6574"/>
                      <a:pt x="3113" y="6704"/>
                    </a:cubicBezTo>
                    <a:cubicBezTo>
                      <a:pt x="3156" y="6963"/>
                      <a:pt x="2940" y="6920"/>
                      <a:pt x="2681" y="6574"/>
                    </a:cubicBezTo>
                    <a:cubicBezTo>
                      <a:pt x="2767" y="6358"/>
                      <a:pt x="2637" y="6401"/>
                      <a:pt x="2551" y="6401"/>
                    </a:cubicBezTo>
                    <a:cubicBezTo>
                      <a:pt x="2421" y="6401"/>
                      <a:pt x="2378" y="6228"/>
                      <a:pt x="2551" y="6228"/>
                    </a:cubicBezTo>
                    <a:cubicBezTo>
                      <a:pt x="2854" y="6185"/>
                      <a:pt x="2767" y="5925"/>
                      <a:pt x="2508" y="5882"/>
                    </a:cubicBezTo>
                    <a:cubicBezTo>
                      <a:pt x="2335" y="5839"/>
                      <a:pt x="2335" y="5839"/>
                      <a:pt x="2421" y="5709"/>
                    </a:cubicBezTo>
                    <a:cubicBezTo>
                      <a:pt x="2464" y="5579"/>
                      <a:pt x="2551" y="5450"/>
                      <a:pt x="2162" y="5190"/>
                    </a:cubicBezTo>
                    <a:cubicBezTo>
                      <a:pt x="1946" y="4671"/>
                      <a:pt x="1946" y="4714"/>
                      <a:pt x="1773" y="4541"/>
                    </a:cubicBezTo>
                    <a:cubicBezTo>
                      <a:pt x="1643" y="4455"/>
                      <a:pt x="1470" y="4412"/>
                      <a:pt x="1167" y="4498"/>
                    </a:cubicBezTo>
                    <a:cubicBezTo>
                      <a:pt x="908" y="4714"/>
                      <a:pt x="778" y="4628"/>
                      <a:pt x="735" y="4282"/>
                    </a:cubicBezTo>
                    <a:cubicBezTo>
                      <a:pt x="648" y="4109"/>
                      <a:pt x="562" y="3936"/>
                      <a:pt x="389" y="3763"/>
                    </a:cubicBezTo>
                    <a:cubicBezTo>
                      <a:pt x="0" y="3114"/>
                      <a:pt x="346" y="2898"/>
                      <a:pt x="562" y="2725"/>
                    </a:cubicBezTo>
                    <a:cubicBezTo>
                      <a:pt x="605" y="2682"/>
                      <a:pt x="648" y="2595"/>
                      <a:pt x="605" y="2552"/>
                    </a:cubicBezTo>
                    <a:cubicBezTo>
                      <a:pt x="475" y="2422"/>
                      <a:pt x="389" y="2249"/>
                      <a:pt x="475" y="1990"/>
                    </a:cubicBezTo>
                    <a:cubicBezTo>
                      <a:pt x="475" y="1730"/>
                      <a:pt x="648" y="1557"/>
                      <a:pt x="865" y="1730"/>
                    </a:cubicBezTo>
                    <a:cubicBezTo>
                      <a:pt x="951" y="1773"/>
                      <a:pt x="1081" y="1773"/>
                      <a:pt x="1081" y="1730"/>
                    </a:cubicBezTo>
                    <a:cubicBezTo>
                      <a:pt x="1124" y="1687"/>
                      <a:pt x="1124" y="1687"/>
                      <a:pt x="1210" y="1600"/>
                    </a:cubicBezTo>
                    <a:cubicBezTo>
                      <a:pt x="1081" y="1168"/>
                      <a:pt x="1167" y="952"/>
                      <a:pt x="1427" y="1211"/>
                    </a:cubicBezTo>
                    <a:cubicBezTo>
                      <a:pt x="1470" y="1038"/>
                      <a:pt x="1556" y="1038"/>
                      <a:pt x="1773" y="1081"/>
                    </a:cubicBezTo>
                    <a:cubicBezTo>
                      <a:pt x="1859" y="995"/>
                      <a:pt x="1989" y="995"/>
                      <a:pt x="2205" y="995"/>
                    </a:cubicBezTo>
                    <a:cubicBezTo>
                      <a:pt x="2291" y="908"/>
                      <a:pt x="2378" y="735"/>
                      <a:pt x="2464" y="606"/>
                    </a:cubicBezTo>
                    <a:cubicBezTo>
                      <a:pt x="2464" y="562"/>
                      <a:pt x="2464" y="519"/>
                      <a:pt x="2508" y="433"/>
                    </a:cubicBezTo>
                    <a:cubicBezTo>
                      <a:pt x="3416" y="476"/>
                      <a:pt x="3416" y="216"/>
                      <a:pt x="3632" y="173"/>
                    </a:cubicBezTo>
                    <a:cubicBezTo>
                      <a:pt x="3891" y="433"/>
                      <a:pt x="4107" y="433"/>
                      <a:pt x="4237" y="173"/>
                    </a:cubicBezTo>
                    <a:cubicBezTo>
                      <a:pt x="4367" y="260"/>
                      <a:pt x="4497" y="303"/>
                      <a:pt x="4626" y="216"/>
                    </a:cubicBezTo>
                    <a:cubicBezTo>
                      <a:pt x="4972" y="0"/>
                      <a:pt x="5145" y="433"/>
                      <a:pt x="4842" y="606"/>
                    </a:cubicBezTo>
                    <a:cubicBezTo>
                      <a:pt x="4842" y="649"/>
                      <a:pt x="4842" y="779"/>
                      <a:pt x="4929" y="735"/>
                    </a:cubicBezTo>
                    <a:cubicBezTo>
                      <a:pt x="5015" y="735"/>
                      <a:pt x="5102" y="735"/>
                      <a:pt x="5145" y="822"/>
                    </a:cubicBezTo>
                    <a:cubicBezTo>
                      <a:pt x="5188" y="952"/>
                      <a:pt x="5232" y="1081"/>
                      <a:pt x="5275" y="1168"/>
                    </a:cubicBezTo>
                    <a:cubicBezTo>
                      <a:pt x="5318" y="1298"/>
                      <a:pt x="5405" y="1384"/>
                      <a:pt x="5578" y="1341"/>
                    </a:cubicBezTo>
                    <a:cubicBezTo>
                      <a:pt x="5923" y="1298"/>
                      <a:pt x="6183" y="1211"/>
                      <a:pt x="6313" y="1125"/>
                    </a:cubicBezTo>
                    <a:cubicBezTo>
                      <a:pt x="6442" y="865"/>
                      <a:pt x="6615" y="952"/>
                      <a:pt x="6875" y="1471"/>
                    </a:cubicBezTo>
                    <a:lnTo>
                      <a:pt x="6918" y="1557"/>
                    </a:lnTo>
                    <a:cubicBezTo>
                      <a:pt x="6918" y="1687"/>
                      <a:pt x="7004" y="1687"/>
                      <a:pt x="7134" y="1687"/>
                    </a:cubicBezTo>
                    <a:lnTo>
                      <a:pt x="7307" y="1600"/>
                    </a:lnTo>
                    <a:cubicBezTo>
                      <a:pt x="7437" y="1946"/>
                      <a:pt x="7523" y="2249"/>
                      <a:pt x="7480" y="2509"/>
                    </a:cubicBezTo>
                    <a:lnTo>
                      <a:pt x="7437" y="2595"/>
                    </a:lnTo>
                    <a:lnTo>
                      <a:pt x="7566" y="3028"/>
                    </a:lnTo>
                    <a:cubicBezTo>
                      <a:pt x="7437" y="3287"/>
                      <a:pt x="7394" y="3590"/>
                      <a:pt x="7350" y="3849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1096955" y="2760283"/>
                <a:ext cx="929377" cy="1329747"/>
              </a:xfrm>
              <a:custGeom>
                <a:avLst/>
                <a:gdLst/>
                <a:ahLst/>
                <a:cxnLst>
                  <a:cxn ang="0">
                    <a:pos x="217" y="6618"/>
                  </a:cxn>
                  <a:cxn ang="0">
                    <a:pos x="606" y="6186"/>
                  </a:cxn>
                  <a:cxn ang="0">
                    <a:pos x="1687" y="5969"/>
                  </a:cxn>
                  <a:cxn ang="0">
                    <a:pos x="2033" y="5321"/>
                  </a:cxn>
                  <a:cxn ang="0">
                    <a:pos x="1990" y="4888"/>
                  </a:cxn>
                  <a:cxn ang="0">
                    <a:pos x="1773" y="4542"/>
                  </a:cxn>
                  <a:cxn ang="0">
                    <a:pos x="1428" y="4455"/>
                  </a:cxn>
                  <a:cxn ang="0">
                    <a:pos x="1255" y="4369"/>
                  </a:cxn>
                  <a:cxn ang="0">
                    <a:pos x="1298" y="4153"/>
                  </a:cxn>
                  <a:cxn ang="0">
                    <a:pos x="1168" y="3980"/>
                  </a:cxn>
                  <a:cxn ang="0">
                    <a:pos x="995" y="3936"/>
                  </a:cxn>
                  <a:cxn ang="0">
                    <a:pos x="736" y="3980"/>
                  </a:cxn>
                  <a:cxn ang="0">
                    <a:pos x="563" y="4023"/>
                  </a:cxn>
                  <a:cxn ang="0">
                    <a:pos x="346" y="3893"/>
                  </a:cxn>
                  <a:cxn ang="0">
                    <a:pos x="87" y="3677"/>
                  </a:cxn>
                  <a:cxn ang="0">
                    <a:pos x="0" y="3590"/>
                  </a:cxn>
                  <a:cxn ang="0">
                    <a:pos x="0" y="3461"/>
                  </a:cxn>
                  <a:cxn ang="0">
                    <a:pos x="0" y="3331"/>
                  </a:cxn>
                  <a:cxn ang="0">
                    <a:pos x="173" y="2293"/>
                  </a:cxn>
                  <a:cxn ang="0">
                    <a:pos x="909" y="1211"/>
                  </a:cxn>
                  <a:cxn ang="0">
                    <a:pos x="1038" y="130"/>
                  </a:cxn>
                  <a:cxn ang="0">
                    <a:pos x="1860" y="0"/>
                  </a:cxn>
                  <a:cxn ang="0">
                    <a:pos x="2509" y="606"/>
                  </a:cxn>
                  <a:cxn ang="0">
                    <a:pos x="4282" y="735"/>
                  </a:cxn>
                  <a:cxn ang="0">
                    <a:pos x="4844" y="649"/>
                  </a:cxn>
                  <a:cxn ang="0">
                    <a:pos x="5276" y="692"/>
                  </a:cxn>
                  <a:cxn ang="0">
                    <a:pos x="5968" y="519"/>
                  </a:cxn>
                  <a:cxn ang="0">
                    <a:pos x="6444" y="649"/>
                  </a:cxn>
                  <a:cxn ang="0">
                    <a:pos x="6357" y="1168"/>
                  </a:cxn>
                  <a:cxn ang="0">
                    <a:pos x="6271" y="2033"/>
                  </a:cxn>
                  <a:cxn ang="0">
                    <a:pos x="6141" y="2336"/>
                  </a:cxn>
                  <a:cxn ang="0">
                    <a:pos x="6271" y="3158"/>
                  </a:cxn>
                  <a:cxn ang="0">
                    <a:pos x="5882" y="4326"/>
                  </a:cxn>
                  <a:cxn ang="0">
                    <a:pos x="5320" y="4845"/>
                  </a:cxn>
                  <a:cxn ang="0">
                    <a:pos x="5752" y="4845"/>
                  </a:cxn>
                  <a:cxn ang="0">
                    <a:pos x="5795" y="5926"/>
                  </a:cxn>
                  <a:cxn ang="0">
                    <a:pos x="5795" y="6099"/>
                  </a:cxn>
                  <a:cxn ang="0">
                    <a:pos x="5882" y="6834"/>
                  </a:cxn>
                  <a:cxn ang="0">
                    <a:pos x="6487" y="7354"/>
                  </a:cxn>
                  <a:cxn ang="0">
                    <a:pos x="6487" y="8392"/>
                  </a:cxn>
                  <a:cxn ang="0">
                    <a:pos x="4065" y="9170"/>
                  </a:cxn>
                  <a:cxn ang="0">
                    <a:pos x="3330" y="8997"/>
                  </a:cxn>
                  <a:cxn ang="0">
                    <a:pos x="2465" y="8954"/>
                  </a:cxn>
                  <a:cxn ang="0">
                    <a:pos x="2033" y="8435"/>
                  </a:cxn>
                  <a:cxn ang="0">
                    <a:pos x="1601" y="7959"/>
                  </a:cxn>
                  <a:cxn ang="0">
                    <a:pos x="1298" y="7656"/>
                  </a:cxn>
                  <a:cxn ang="0">
                    <a:pos x="822" y="6964"/>
                  </a:cxn>
                  <a:cxn ang="0">
                    <a:pos x="217" y="6618"/>
                  </a:cxn>
                </a:cxnLst>
                <a:rect l="0" t="0" r="r" b="b"/>
                <a:pathLst>
                  <a:path w="6487" h="9257">
                    <a:moveTo>
                      <a:pt x="217" y="6618"/>
                    </a:moveTo>
                    <a:cubicBezTo>
                      <a:pt x="260" y="6229"/>
                      <a:pt x="476" y="6359"/>
                      <a:pt x="606" y="6186"/>
                    </a:cubicBezTo>
                    <a:cubicBezTo>
                      <a:pt x="909" y="6013"/>
                      <a:pt x="1298" y="5969"/>
                      <a:pt x="1687" y="5969"/>
                    </a:cubicBezTo>
                    <a:cubicBezTo>
                      <a:pt x="2076" y="5883"/>
                      <a:pt x="2076" y="5710"/>
                      <a:pt x="2033" y="5321"/>
                    </a:cubicBezTo>
                    <a:cubicBezTo>
                      <a:pt x="2163" y="5148"/>
                      <a:pt x="2163" y="5018"/>
                      <a:pt x="1990" y="4888"/>
                    </a:cubicBezTo>
                    <a:cubicBezTo>
                      <a:pt x="1946" y="4758"/>
                      <a:pt x="1860" y="4672"/>
                      <a:pt x="1773" y="4542"/>
                    </a:cubicBezTo>
                    <a:cubicBezTo>
                      <a:pt x="1644" y="4412"/>
                      <a:pt x="1557" y="4369"/>
                      <a:pt x="1428" y="4455"/>
                    </a:cubicBezTo>
                    <a:cubicBezTo>
                      <a:pt x="1341" y="4542"/>
                      <a:pt x="1298" y="4455"/>
                      <a:pt x="1255" y="4369"/>
                    </a:cubicBezTo>
                    <a:cubicBezTo>
                      <a:pt x="1211" y="4239"/>
                      <a:pt x="1211" y="4196"/>
                      <a:pt x="1298" y="4153"/>
                    </a:cubicBezTo>
                    <a:cubicBezTo>
                      <a:pt x="1730" y="3980"/>
                      <a:pt x="1514" y="3807"/>
                      <a:pt x="1168" y="3980"/>
                    </a:cubicBezTo>
                    <a:cubicBezTo>
                      <a:pt x="1125" y="3980"/>
                      <a:pt x="1038" y="3980"/>
                      <a:pt x="995" y="3936"/>
                    </a:cubicBezTo>
                    <a:cubicBezTo>
                      <a:pt x="865" y="3850"/>
                      <a:pt x="865" y="3763"/>
                      <a:pt x="736" y="3980"/>
                    </a:cubicBezTo>
                    <a:cubicBezTo>
                      <a:pt x="736" y="4023"/>
                      <a:pt x="649" y="4066"/>
                      <a:pt x="563" y="4023"/>
                    </a:cubicBezTo>
                    <a:cubicBezTo>
                      <a:pt x="476" y="3980"/>
                      <a:pt x="390" y="3980"/>
                      <a:pt x="346" y="3893"/>
                    </a:cubicBezTo>
                    <a:cubicBezTo>
                      <a:pt x="346" y="3677"/>
                      <a:pt x="303" y="3677"/>
                      <a:pt x="87" y="3677"/>
                    </a:cubicBezTo>
                    <a:lnTo>
                      <a:pt x="0" y="3590"/>
                    </a:lnTo>
                    <a:cubicBezTo>
                      <a:pt x="0" y="3547"/>
                      <a:pt x="0" y="3504"/>
                      <a:pt x="0" y="3461"/>
                    </a:cubicBezTo>
                    <a:cubicBezTo>
                      <a:pt x="44" y="3417"/>
                      <a:pt x="44" y="3374"/>
                      <a:pt x="0" y="3331"/>
                    </a:cubicBezTo>
                    <a:cubicBezTo>
                      <a:pt x="44" y="2942"/>
                      <a:pt x="44" y="2639"/>
                      <a:pt x="173" y="2293"/>
                    </a:cubicBezTo>
                    <a:cubicBezTo>
                      <a:pt x="390" y="1557"/>
                      <a:pt x="563" y="1860"/>
                      <a:pt x="909" y="1211"/>
                    </a:cubicBezTo>
                    <a:cubicBezTo>
                      <a:pt x="1168" y="735"/>
                      <a:pt x="1168" y="389"/>
                      <a:pt x="1038" y="130"/>
                    </a:cubicBezTo>
                    <a:cubicBezTo>
                      <a:pt x="1341" y="130"/>
                      <a:pt x="1601" y="43"/>
                      <a:pt x="1860" y="0"/>
                    </a:cubicBezTo>
                    <a:cubicBezTo>
                      <a:pt x="1903" y="433"/>
                      <a:pt x="2076" y="735"/>
                      <a:pt x="2509" y="606"/>
                    </a:cubicBezTo>
                    <a:cubicBezTo>
                      <a:pt x="2595" y="519"/>
                      <a:pt x="3590" y="735"/>
                      <a:pt x="4282" y="735"/>
                    </a:cubicBezTo>
                    <a:cubicBezTo>
                      <a:pt x="4498" y="735"/>
                      <a:pt x="4671" y="735"/>
                      <a:pt x="4844" y="649"/>
                    </a:cubicBezTo>
                    <a:cubicBezTo>
                      <a:pt x="5017" y="606"/>
                      <a:pt x="5103" y="735"/>
                      <a:pt x="5276" y="692"/>
                    </a:cubicBezTo>
                    <a:cubicBezTo>
                      <a:pt x="5449" y="649"/>
                      <a:pt x="5622" y="389"/>
                      <a:pt x="5968" y="519"/>
                    </a:cubicBezTo>
                    <a:cubicBezTo>
                      <a:pt x="6098" y="562"/>
                      <a:pt x="6271" y="606"/>
                      <a:pt x="6444" y="649"/>
                    </a:cubicBezTo>
                    <a:cubicBezTo>
                      <a:pt x="6271" y="735"/>
                      <a:pt x="6271" y="952"/>
                      <a:pt x="6357" y="1168"/>
                    </a:cubicBezTo>
                    <a:cubicBezTo>
                      <a:pt x="6444" y="1428"/>
                      <a:pt x="6314" y="1730"/>
                      <a:pt x="6271" y="2033"/>
                    </a:cubicBezTo>
                    <a:cubicBezTo>
                      <a:pt x="6184" y="2120"/>
                      <a:pt x="6228" y="2163"/>
                      <a:pt x="6141" y="2336"/>
                    </a:cubicBezTo>
                    <a:cubicBezTo>
                      <a:pt x="6228" y="2595"/>
                      <a:pt x="6401" y="2898"/>
                      <a:pt x="6271" y="3158"/>
                    </a:cubicBezTo>
                    <a:cubicBezTo>
                      <a:pt x="6184" y="3634"/>
                      <a:pt x="6098" y="4196"/>
                      <a:pt x="5882" y="4326"/>
                    </a:cubicBezTo>
                    <a:cubicBezTo>
                      <a:pt x="5579" y="4455"/>
                      <a:pt x="5363" y="4542"/>
                      <a:pt x="5320" y="4845"/>
                    </a:cubicBezTo>
                    <a:cubicBezTo>
                      <a:pt x="5493" y="4845"/>
                      <a:pt x="5579" y="4845"/>
                      <a:pt x="5752" y="4845"/>
                    </a:cubicBezTo>
                    <a:cubicBezTo>
                      <a:pt x="5752" y="5191"/>
                      <a:pt x="5795" y="5580"/>
                      <a:pt x="5795" y="5926"/>
                    </a:cubicBezTo>
                    <a:cubicBezTo>
                      <a:pt x="5795" y="5969"/>
                      <a:pt x="5795" y="6099"/>
                      <a:pt x="5795" y="6099"/>
                    </a:cubicBezTo>
                    <a:cubicBezTo>
                      <a:pt x="5579" y="6445"/>
                      <a:pt x="5622" y="6618"/>
                      <a:pt x="5882" y="6834"/>
                    </a:cubicBezTo>
                    <a:cubicBezTo>
                      <a:pt x="6098" y="7008"/>
                      <a:pt x="6271" y="7181"/>
                      <a:pt x="6487" y="7354"/>
                    </a:cubicBezTo>
                    <a:cubicBezTo>
                      <a:pt x="6487" y="7700"/>
                      <a:pt x="6487" y="8046"/>
                      <a:pt x="6487" y="8392"/>
                    </a:cubicBezTo>
                    <a:cubicBezTo>
                      <a:pt x="5579" y="8738"/>
                      <a:pt x="4801" y="8997"/>
                      <a:pt x="4065" y="9170"/>
                    </a:cubicBezTo>
                    <a:cubicBezTo>
                      <a:pt x="3763" y="9170"/>
                      <a:pt x="3547" y="9127"/>
                      <a:pt x="3330" y="8997"/>
                    </a:cubicBezTo>
                    <a:cubicBezTo>
                      <a:pt x="2811" y="9127"/>
                      <a:pt x="2855" y="9257"/>
                      <a:pt x="2465" y="8954"/>
                    </a:cubicBezTo>
                    <a:cubicBezTo>
                      <a:pt x="2076" y="8781"/>
                      <a:pt x="2119" y="9084"/>
                      <a:pt x="2033" y="8435"/>
                    </a:cubicBezTo>
                    <a:cubicBezTo>
                      <a:pt x="1817" y="8262"/>
                      <a:pt x="1687" y="8132"/>
                      <a:pt x="1601" y="7959"/>
                    </a:cubicBezTo>
                    <a:cubicBezTo>
                      <a:pt x="1514" y="7873"/>
                      <a:pt x="1384" y="7743"/>
                      <a:pt x="1298" y="7656"/>
                    </a:cubicBezTo>
                    <a:cubicBezTo>
                      <a:pt x="822" y="7397"/>
                      <a:pt x="1125" y="7181"/>
                      <a:pt x="822" y="6964"/>
                    </a:cubicBezTo>
                    <a:cubicBezTo>
                      <a:pt x="649" y="6834"/>
                      <a:pt x="390" y="6705"/>
                      <a:pt x="217" y="66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725475" y="3710882"/>
                <a:ext cx="1394751" cy="1291559"/>
              </a:xfrm>
              <a:custGeom>
                <a:avLst/>
                <a:gdLst/>
                <a:ahLst/>
                <a:cxnLst>
                  <a:cxn ang="0">
                    <a:pos x="9730" y="6358"/>
                  </a:cxn>
                  <a:cxn ang="0">
                    <a:pos x="5925" y="6704"/>
                  </a:cxn>
                  <a:cxn ang="0">
                    <a:pos x="5881" y="7137"/>
                  </a:cxn>
                  <a:cxn ang="0">
                    <a:pos x="5535" y="7266"/>
                  </a:cxn>
                  <a:cxn ang="0">
                    <a:pos x="5189" y="7958"/>
                  </a:cxn>
                  <a:cxn ang="0">
                    <a:pos x="4800" y="7742"/>
                  </a:cxn>
                  <a:cxn ang="0">
                    <a:pos x="3460" y="8823"/>
                  </a:cxn>
                  <a:cxn ang="0">
                    <a:pos x="3503" y="8780"/>
                  </a:cxn>
                  <a:cxn ang="0">
                    <a:pos x="3762" y="7915"/>
                  </a:cxn>
                  <a:cxn ang="0">
                    <a:pos x="2854" y="6661"/>
                  </a:cxn>
                  <a:cxn ang="0">
                    <a:pos x="2508" y="7310"/>
                  </a:cxn>
                  <a:cxn ang="0">
                    <a:pos x="2465" y="7829"/>
                  </a:cxn>
                  <a:cxn ang="0">
                    <a:pos x="2379" y="7958"/>
                  </a:cxn>
                  <a:cxn ang="0">
                    <a:pos x="2379" y="8391"/>
                  </a:cxn>
                  <a:cxn ang="0">
                    <a:pos x="2162" y="8996"/>
                  </a:cxn>
                  <a:cxn ang="0">
                    <a:pos x="1773" y="8780"/>
                  </a:cxn>
                  <a:cxn ang="0">
                    <a:pos x="1773" y="8434"/>
                  </a:cxn>
                  <a:cxn ang="0">
                    <a:pos x="1730" y="8045"/>
                  </a:cxn>
                  <a:cxn ang="0">
                    <a:pos x="519" y="7310"/>
                  </a:cxn>
                  <a:cxn ang="0">
                    <a:pos x="908" y="6704"/>
                  </a:cxn>
                  <a:cxn ang="0">
                    <a:pos x="519" y="6531"/>
                  </a:cxn>
                  <a:cxn ang="0">
                    <a:pos x="519" y="5839"/>
                  </a:cxn>
                  <a:cxn ang="0">
                    <a:pos x="389" y="5406"/>
                  </a:cxn>
                  <a:cxn ang="0">
                    <a:pos x="173" y="5320"/>
                  </a:cxn>
                  <a:cxn ang="0">
                    <a:pos x="173" y="4974"/>
                  </a:cxn>
                  <a:cxn ang="0">
                    <a:pos x="476" y="4714"/>
                  </a:cxn>
                  <a:cxn ang="0">
                    <a:pos x="649" y="4541"/>
                  </a:cxn>
                  <a:cxn ang="0">
                    <a:pos x="692" y="4239"/>
                  </a:cxn>
                  <a:cxn ang="0">
                    <a:pos x="908" y="3720"/>
                  </a:cxn>
                  <a:cxn ang="0">
                    <a:pos x="1514" y="3287"/>
                  </a:cxn>
                  <a:cxn ang="0">
                    <a:pos x="2119" y="2811"/>
                  </a:cxn>
                  <a:cxn ang="0">
                    <a:pos x="2292" y="2682"/>
                  </a:cxn>
                  <a:cxn ang="0">
                    <a:pos x="2508" y="2638"/>
                  </a:cxn>
                  <a:cxn ang="0">
                    <a:pos x="2552" y="2422"/>
                  </a:cxn>
                  <a:cxn ang="0">
                    <a:pos x="2725" y="2292"/>
                  </a:cxn>
                  <a:cxn ang="0">
                    <a:pos x="2768" y="1989"/>
                  </a:cxn>
                  <a:cxn ang="0">
                    <a:pos x="2681" y="1687"/>
                  </a:cxn>
                  <a:cxn ang="0">
                    <a:pos x="2552" y="1384"/>
                  </a:cxn>
                  <a:cxn ang="0">
                    <a:pos x="2595" y="822"/>
                  </a:cxn>
                  <a:cxn ang="0">
                    <a:pos x="2638" y="562"/>
                  </a:cxn>
                  <a:cxn ang="0">
                    <a:pos x="2811" y="0"/>
                  </a:cxn>
                  <a:cxn ang="0">
                    <a:pos x="3416" y="346"/>
                  </a:cxn>
                  <a:cxn ang="0">
                    <a:pos x="3892" y="1038"/>
                  </a:cxn>
                  <a:cxn ang="0">
                    <a:pos x="4195" y="1341"/>
                  </a:cxn>
                  <a:cxn ang="0">
                    <a:pos x="4627" y="1816"/>
                  </a:cxn>
                  <a:cxn ang="0">
                    <a:pos x="5060" y="2335"/>
                  </a:cxn>
                  <a:cxn ang="0">
                    <a:pos x="5925" y="2379"/>
                  </a:cxn>
                  <a:cxn ang="0">
                    <a:pos x="6660" y="2552"/>
                  </a:cxn>
                  <a:cxn ang="0">
                    <a:pos x="9038" y="1773"/>
                  </a:cxn>
                  <a:cxn ang="0">
                    <a:pos x="9125" y="1816"/>
                  </a:cxn>
                  <a:cxn ang="0">
                    <a:pos x="9125" y="2033"/>
                  </a:cxn>
                  <a:cxn ang="0">
                    <a:pos x="9298" y="2249"/>
                  </a:cxn>
                  <a:cxn ang="0">
                    <a:pos x="9298" y="4844"/>
                  </a:cxn>
                  <a:cxn ang="0">
                    <a:pos x="9471" y="4887"/>
                  </a:cxn>
                  <a:cxn ang="0">
                    <a:pos x="9730" y="6358"/>
                  </a:cxn>
                </a:cxnLst>
                <a:rect l="0" t="0" r="r" b="b"/>
                <a:pathLst>
                  <a:path w="9730" h="8996">
                    <a:moveTo>
                      <a:pt x="9730" y="6358"/>
                    </a:moveTo>
                    <a:lnTo>
                      <a:pt x="5925" y="6704"/>
                    </a:lnTo>
                    <a:lnTo>
                      <a:pt x="5881" y="7137"/>
                    </a:lnTo>
                    <a:lnTo>
                      <a:pt x="5535" y="7266"/>
                    </a:lnTo>
                    <a:lnTo>
                      <a:pt x="5189" y="7958"/>
                    </a:lnTo>
                    <a:lnTo>
                      <a:pt x="4800" y="7742"/>
                    </a:lnTo>
                    <a:lnTo>
                      <a:pt x="3460" y="8823"/>
                    </a:lnTo>
                    <a:cubicBezTo>
                      <a:pt x="3460" y="8823"/>
                      <a:pt x="3503" y="8780"/>
                      <a:pt x="3503" y="8780"/>
                    </a:cubicBezTo>
                    <a:cubicBezTo>
                      <a:pt x="3589" y="8477"/>
                      <a:pt x="3676" y="8175"/>
                      <a:pt x="3762" y="7915"/>
                    </a:cubicBezTo>
                    <a:cubicBezTo>
                      <a:pt x="3416" y="7526"/>
                      <a:pt x="3114" y="7093"/>
                      <a:pt x="2854" y="6661"/>
                    </a:cubicBezTo>
                    <a:cubicBezTo>
                      <a:pt x="2595" y="6834"/>
                      <a:pt x="2335" y="7050"/>
                      <a:pt x="2508" y="7310"/>
                    </a:cubicBezTo>
                    <a:cubicBezTo>
                      <a:pt x="2595" y="7483"/>
                      <a:pt x="2595" y="7656"/>
                      <a:pt x="2465" y="7829"/>
                    </a:cubicBezTo>
                    <a:cubicBezTo>
                      <a:pt x="2465" y="7872"/>
                      <a:pt x="2422" y="7915"/>
                      <a:pt x="2379" y="7958"/>
                    </a:cubicBezTo>
                    <a:cubicBezTo>
                      <a:pt x="2335" y="8045"/>
                      <a:pt x="2335" y="8218"/>
                      <a:pt x="2379" y="8391"/>
                    </a:cubicBezTo>
                    <a:lnTo>
                      <a:pt x="2162" y="8996"/>
                    </a:lnTo>
                    <a:lnTo>
                      <a:pt x="1773" y="8780"/>
                    </a:lnTo>
                    <a:cubicBezTo>
                      <a:pt x="1643" y="8607"/>
                      <a:pt x="1773" y="8521"/>
                      <a:pt x="1773" y="8434"/>
                    </a:cubicBezTo>
                    <a:lnTo>
                      <a:pt x="1730" y="8045"/>
                    </a:lnTo>
                    <a:cubicBezTo>
                      <a:pt x="1297" y="7742"/>
                      <a:pt x="908" y="7612"/>
                      <a:pt x="519" y="7310"/>
                    </a:cubicBezTo>
                    <a:cubicBezTo>
                      <a:pt x="649" y="7093"/>
                      <a:pt x="779" y="6920"/>
                      <a:pt x="908" y="6704"/>
                    </a:cubicBezTo>
                    <a:cubicBezTo>
                      <a:pt x="779" y="6661"/>
                      <a:pt x="649" y="6574"/>
                      <a:pt x="519" y="6531"/>
                    </a:cubicBezTo>
                    <a:cubicBezTo>
                      <a:pt x="260" y="6445"/>
                      <a:pt x="519" y="6185"/>
                      <a:pt x="519" y="5839"/>
                    </a:cubicBezTo>
                    <a:cubicBezTo>
                      <a:pt x="519" y="5623"/>
                      <a:pt x="433" y="5536"/>
                      <a:pt x="389" y="5406"/>
                    </a:cubicBezTo>
                    <a:cubicBezTo>
                      <a:pt x="303" y="5363"/>
                      <a:pt x="216" y="5320"/>
                      <a:pt x="173" y="5320"/>
                    </a:cubicBezTo>
                    <a:cubicBezTo>
                      <a:pt x="0" y="5147"/>
                      <a:pt x="43" y="5017"/>
                      <a:pt x="173" y="4974"/>
                    </a:cubicBezTo>
                    <a:cubicBezTo>
                      <a:pt x="303" y="4887"/>
                      <a:pt x="433" y="4844"/>
                      <a:pt x="476" y="4714"/>
                    </a:cubicBezTo>
                    <a:cubicBezTo>
                      <a:pt x="519" y="4585"/>
                      <a:pt x="562" y="4498"/>
                      <a:pt x="649" y="4541"/>
                    </a:cubicBezTo>
                    <a:cubicBezTo>
                      <a:pt x="649" y="4412"/>
                      <a:pt x="692" y="4325"/>
                      <a:pt x="692" y="4239"/>
                    </a:cubicBezTo>
                    <a:cubicBezTo>
                      <a:pt x="822" y="4109"/>
                      <a:pt x="865" y="3936"/>
                      <a:pt x="908" y="3720"/>
                    </a:cubicBezTo>
                    <a:cubicBezTo>
                      <a:pt x="952" y="3374"/>
                      <a:pt x="1341" y="3417"/>
                      <a:pt x="1514" y="3287"/>
                    </a:cubicBezTo>
                    <a:cubicBezTo>
                      <a:pt x="1730" y="3071"/>
                      <a:pt x="1989" y="3028"/>
                      <a:pt x="2119" y="2811"/>
                    </a:cubicBezTo>
                    <a:cubicBezTo>
                      <a:pt x="2206" y="2682"/>
                      <a:pt x="2249" y="2725"/>
                      <a:pt x="2292" y="2682"/>
                    </a:cubicBezTo>
                    <a:cubicBezTo>
                      <a:pt x="2379" y="2682"/>
                      <a:pt x="2552" y="2768"/>
                      <a:pt x="2508" y="2638"/>
                    </a:cubicBezTo>
                    <a:cubicBezTo>
                      <a:pt x="2422" y="2508"/>
                      <a:pt x="2465" y="2422"/>
                      <a:pt x="2552" y="2422"/>
                    </a:cubicBezTo>
                    <a:cubicBezTo>
                      <a:pt x="2681" y="2465"/>
                      <a:pt x="2725" y="2422"/>
                      <a:pt x="2725" y="2292"/>
                    </a:cubicBezTo>
                    <a:cubicBezTo>
                      <a:pt x="2725" y="2206"/>
                      <a:pt x="2768" y="2119"/>
                      <a:pt x="2768" y="1989"/>
                    </a:cubicBezTo>
                    <a:cubicBezTo>
                      <a:pt x="2725" y="1903"/>
                      <a:pt x="2681" y="1816"/>
                      <a:pt x="2681" y="1687"/>
                    </a:cubicBezTo>
                    <a:cubicBezTo>
                      <a:pt x="2681" y="1600"/>
                      <a:pt x="2638" y="1470"/>
                      <a:pt x="2552" y="1384"/>
                    </a:cubicBezTo>
                    <a:cubicBezTo>
                      <a:pt x="2379" y="1168"/>
                      <a:pt x="2335" y="951"/>
                      <a:pt x="2595" y="822"/>
                    </a:cubicBezTo>
                    <a:cubicBezTo>
                      <a:pt x="2768" y="778"/>
                      <a:pt x="2768" y="692"/>
                      <a:pt x="2638" y="562"/>
                    </a:cubicBezTo>
                    <a:cubicBezTo>
                      <a:pt x="2379" y="173"/>
                      <a:pt x="2768" y="259"/>
                      <a:pt x="2811" y="0"/>
                    </a:cubicBezTo>
                    <a:cubicBezTo>
                      <a:pt x="2984" y="86"/>
                      <a:pt x="3243" y="216"/>
                      <a:pt x="3416" y="346"/>
                    </a:cubicBezTo>
                    <a:cubicBezTo>
                      <a:pt x="3719" y="562"/>
                      <a:pt x="3416" y="778"/>
                      <a:pt x="3892" y="1038"/>
                    </a:cubicBezTo>
                    <a:cubicBezTo>
                      <a:pt x="3979" y="1124"/>
                      <a:pt x="4108" y="1254"/>
                      <a:pt x="4195" y="1341"/>
                    </a:cubicBezTo>
                    <a:cubicBezTo>
                      <a:pt x="4281" y="1514"/>
                      <a:pt x="4411" y="1643"/>
                      <a:pt x="4627" y="1816"/>
                    </a:cubicBezTo>
                    <a:cubicBezTo>
                      <a:pt x="4714" y="2465"/>
                      <a:pt x="4671" y="2162"/>
                      <a:pt x="5060" y="2335"/>
                    </a:cubicBezTo>
                    <a:cubicBezTo>
                      <a:pt x="5449" y="2638"/>
                      <a:pt x="5406" y="2508"/>
                      <a:pt x="5925" y="2379"/>
                    </a:cubicBezTo>
                    <a:cubicBezTo>
                      <a:pt x="6141" y="2508"/>
                      <a:pt x="6357" y="2552"/>
                      <a:pt x="6660" y="2552"/>
                    </a:cubicBezTo>
                    <a:cubicBezTo>
                      <a:pt x="7395" y="2379"/>
                      <a:pt x="8173" y="2119"/>
                      <a:pt x="9038" y="1773"/>
                    </a:cubicBezTo>
                    <a:lnTo>
                      <a:pt x="9125" y="1816"/>
                    </a:lnTo>
                    <a:lnTo>
                      <a:pt x="9125" y="2033"/>
                    </a:lnTo>
                    <a:lnTo>
                      <a:pt x="9298" y="2249"/>
                    </a:lnTo>
                    <a:lnTo>
                      <a:pt x="9298" y="4844"/>
                    </a:lnTo>
                    <a:lnTo>
                      <a:pt x="9471" y="4887"/>
                    </a:lnTo>
                    <a:lnTo>
                      <a:pt x="9730" y="6358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1222144" y="4589196"/>
                <a:ext cx="1630155" cy="1472950"/>
              </a:xfrm>
              <a:custGeom>
                <a:avLst/>
                <a:gdLst/>
                <a:ahLst/>
                <a:cxnLst>
                  <a:cxn ang="0">
                    <a:pos x="5080" y="4281"/>
                  </a:cxn>
                  <a:cxn ang="0">
                    <a:pos x="5080" y="4281"/>
                  </a:cxn>
                  <a:cxn ang="0">
                    <a:pos x="4820" y="4303"/>
                  </a:cxn>
                  <a:cxn ang="0">
                    <a:pos x="4820" y="4498"/>
                  </a:cxn>
                  <a:cxn ang="0">
                    <a:pos x="4561" y="4498"/>
                  </a:cxn>
                  <a:cxn ang="0">
                    <a:pos x="4388" y="4584"/>
                  </a:cxn>
                  <a:cxn ang="0">
                    <a:pos x="4237" y="4606"/>
                  </a:cxn>
                  <a:cxn ang="0">
                    <a:pos x="3956" y="4995"/>
                  </a:cxn>
                  <a:cxn ang="0">
                    <a:pos x="3847" y="4844"/>
                  </a:cxn>
                  <a:cxn ang="0">
                    <a:pos x="3804" y="5060"/>
                  </a:cxn>
                  <a:cxn ang="0">
                    <a:pos x="3610" y="5125"/>
                  </a:cxn>
                  <a:cxn ang="0">
                    <a:pos x="3415" y="5082"/>
                  </a:cxn>
                  <a:cxn ang="0">
                    <a:pos x="3372" y="5017"/>
                  </a:cxn>
                  <a:cxn ang="0">
                    <a:pos x="3113" y="4627"/>
                  </a:cxn>
                  <a:cxn ang="0">
                    <a:pos x="2550" y="4627"/>
                  </a:cxn>
                  <a:cxn ang="0">
                    <a:pos x="2205" y="4433"/>
                  </a:cxn>
                  <a:cxn ang="0">
                    <a:pos x="2205" y="4346"/>
                  </a:cxn>
                  <a:cxn ang="0">
                    <a:pos x="1816" y="4217"/>
                  </a:cxn>
                  <a:cxn ang="0">
                    <a:pos x="1816" y="4108"/>
                  </a:cxn>
                  <a:cxn ang="0">
                    <a:pos x="1448" y="3914"/>
                  </a:cxn>
                  <a:cxn ang="0">
                    <a:pos x="1426" y="3784"/>
                  </a:cxn>
                  <a:cxn ang="0">
                    <a:pos x="1102" y="3762"/>
                  </a:cxn>
                  <a:cxn ang="0">
                    <a:pos x="929" y="3568"/>
                  </a:cxn>
                  <a:cxn ang="0">
                    <a:pos x="1059" y="3503"/>
                  </a:cxn>
                  <a:cxn ang="0">
                    <a:pos x="778" y="3373"/>
                  </a:cxn>
                  <a:cxn ang="0">
                    <a:pos x="778" y="3287"/>
                  </a:cxn>
                  <a:cxn ang="0">
                    <a:pos x="843" y="2530"/>
                  </a:cxn>
                  <a:cxn ang="0">
                    <a:pos x="540" y="2162"/>
                  </a:cxn>
                  <a:cxn ang="0">
                    <a:pos x="411" y="2033"/>
                  </a:cxn>
                  <a:cxn ang="0">
                    <a:pos x="411" y="1903"/>
                  </a:cxn>
                  <a:cxn ang="0">
                    <a:pos x="324" y="1860"/>
                  </a:cxn>
                  <a:cxn ang="0">
                    <a:pos x="259" y="1946"/>
                  </a:cxn>
                  <a:cxn ang="0">
                    <a:pos x="0" y="1319"/>
                  </a:cxn>
                  <a:cxn ang="0">
                    <a:pos x="670" y="778"/>
                  </a:cxn>
                  <a:cxn ang="0">
                    <a:pos x="864" y="886"/>
                  </a:cxn>
                  <a:cxn ang="0">
                    <a:pos x="1037" y="540"/>
                  </a:cxn>
                  <a:cxn ang="0">
                    <a:pos x="1210" y="476"/>
                  </a:cxn>
                  <a:cxn ang="0">
                    <a:pos x="1232" y="259"/>
                  </a:cxn>
                  <a:cxn ang="0">
                    <a:pos x="4193" y="0"/>
                  </a:cxn>
                  <a:cxn ang="0">
                    <a:pos x="4280" y="108"/>
                  </a:cxn>
                  <a:cxn ang="0">
                    <a:pos x="4323" y="1146"/>
                  </a:cxn>
                  <a:cxn ang="0">
                    <a:pos x="5555" y="1124"/>
                  </a:cxn>
                  <a:cxn ang="0">
                    <a:pos x="5555" y="1059"/>
                  </a:cxn>
                  <a:cxn ang="0">
                    <a:pos x="5620" y="1059"/>
                  </a:cxn>
                  <a:cxn ang="0">
                    <a:pos x="5577" y="1816"/>
                  </a:cxn>
                  <a:cxn ang="0">
                    <a:pos x="5555" y="2876"/>
                  </a:cxn>
                  <a:cxn ang="0">
                    <a:pos x="5685" y="2897"/>
                  </a:cxn>
                  <a:cxn ang="0">
                    <a:pos x="5577" y="3092"/>
                  </a:cxn>
                  <a:cxn ang="0">
                    <a:pos x="5490" y="3287"/>
                  </a:cxn>
                  <a:cxn ang="0">
                    <a:pos x="5144" y="4022"/>
                  </a:cxn>
                  <a:cxn ang="0">
                    <a:pos x="5080" y="4281"/>
                  </a:cxn>
                </a:cxnLst>
                <a:rect l="0" t="0" r="r" b="b"/>
                <a:pathLst>
                  <a:path w="5685" h="5125">
                    <a:moveTo>
                      <a:pt x="5080" y="4281"/>
                    </a:moveTo>
                    <a:lnTo>
                      <a:pt x="5080" y="4281"/>
                    </a:lnTo>
                    <a:lnTo>
                      <a:pt x="4820" y="4303"/>
                    </a:lnTo>
                    <a:lnTo>
                      <a:pt x="4820" y="4498"/>
                    </a:lnTo>
                    <a:lnTo>
                      <a:pt x="4561" y="4498"/>
                    </a:lnTo>
                    <a:lnTo>
                      <a:pt x="4388" y="4584"/>
                    </a:lnTo>
                    <a:lnTo>
                      <a:pt x="4237" y="4606"/>
                    </a:lnTo>
                    <a:cubicBezTo>
                      <a:pt x="4215" y="4714"/>
                      <a:pt x="4128" y="4865"/>
                      <a:pt x="3956" y="4995"/>
                    </a:cubicBezTo>
                    <a:cubicBezTo>
                      <a:pt x="3934" y="4952"/>
                      <a:pt x="3912" y="4887"/>
                      <a:pt x="3847" y="4844"/>
                    </a:cubicBezTo>
                    <a:cubicBezTo>
                      <a:pt x="3804" y="4909"/>
                      <a:pt x="3826" y="4973"/>
                      <a:pt x="3804" y="5060"/>
                    </a:cubicBezTo>
                    <a:lnTo>
                      <a:pt x="3610" y="5125"/>
                    </a:lnTo>
                    <a:lnTo>
                      <a:pt x="3415" y="5082"/>
                    </a:lnTo>
                    <a:lnTo>
                      <a:pt x="3372" y="5017"/>
                    </a:lnTo>
                    <a:cubicBezTo>
                      <a:pt x="3372" y="4800"/>
                      <a:pt x="3307" y="4757"/>
                      <a:pt x="3113" y="4627"/>
                    </a:cubicBezTo>
                    <a:cubicBezTo>
                      <a:pt x="2767" y="4433"/>
                      <a:pt x="2810" y="4498"/>
                      <a:pt x="2550" y="4627"/>
                    </a:cubicBezTo>
                    <a:lnTo>
                      <a:pt x="2205" y="4433"/>
                    </a:lnTo>
                    <a:lnTo>
                      <a:pt x="2205" y="4346"/>
                    </a:lnTo>
                    <a:lnTo>
                      <a:pt x="1816" y="4217"/>
                    </a:lnTo>
                    <a:lnTo>
                      <a:pt x="1816" y="4108"/>
                    </a:lnTo>
                    <a:cubicBezTo>
                      <a:pt x="1686" y="4065"/>
                      <a:pt x="1556" y="4000"/>
                      <a:pt x="1448" y="3914"/>
                    </a:cubicBezTo>
                    <a:lnTo>
                      <a:pt x="1426" y="3784"/>
                    </a:lnTo>
                    <a:lnTo>
                      <a:pt x="1102" y="3762"/>
                    </a:lnTo>
                    <a:lnTo>
                      <a:pt x="929" y="3568"/>
                    </a:lnTo>
                    <a:lnTo>
                      <a:pt x="1059" y="3503"/>
                    </a:lnTo>
                    <a:lnTo>
                      <a:pt x="778" y="3373"/>
                    </a:lnTo>
                    <a:lnTo>
                      <a:pt x="778" y="3287"/>
                    </a:lnTo>
                    <a:lnTo>
                      <a:pt x="843" y="2530"/>
                    </a:lnTo>
                    <a:lnTo>
                      <a:pt x="540" y="2162"/>
                    </a:lnTo>
                    <a:cubicBezTo>
                      <a:pt x="432" y="2141"/>
                      <a:pt x="389" y="2097"/>
                      <a:pt x="411" y="2033"/>
                    </a:cubicBezTo>
                    <a:lnTo>
                      <a:pt x="411" y="1903"/>
                    </a:lnTo>
                    <a:lnTo>
                      <a:pt x="324" y="1860"/>
                    </a:lnTo>
                    <a:lnTo>
                      <a:pt x="259" y="1946"/>
                    </a:lnTo>
                    <a:cubicBezTo>
                      <a:pt x="43" y="1816"/>
                      <a:pt x="0" y="1578"/>
                      <a:pt x="0" y="1319"/>
                    </a:cubicBezTo>
                    <a:lnTo>
                      <a:pt x="670" y="778"/>
                    </a:lnTo>
                    <a:lnTo>
                      <a:pt x="864" y="886"/>
                    </a:lnTo>
                    <a:lnTo>
                      <a:pt x="1037" y="540"/>
                    </a:lnTo>
                    <a:lnTo>
                      <a:pt x="1210" y="476"/>
                    </a:lnTo>
                    <a:lnTo>
                      <a:pt x="1232" y="259"/>
                    </a:lnTo>
                    <a:lnTo>
                      <a:pt x="4193" y="0"/>
                    </a:lnTo>
                    <a:cubicBezTo>
                      <a:pt x="4215" y="21"/>
                      <a:pt x="4258" y="65"/>
                      <a:pt x="4280" y="108"/>
                    </a:cubicBezTo>
                    <a:lnTo>
                      <a:pt x="4323" y="1146"/>
                    </a:lnTo>
                    <a:lnTo>
                      <a:pt x="5555" y="1124"/>
                    </a:lnTo>
                    <a:lnTo>
                      <a:pt x="5555" y="1059"/>
                    </a:lnTo>
                    <a:lnTo>
                      <a:pt x="5620" y="1059"/>
                    </a:lnTo>
                    <a:lnTo>
                      <a:pt x="5577" y="1816"/>
                    </a:lnTo>
                    <a:lnTo>
                      <a:pt x="5555" y="2876"/>
                    </a:lnTo>
                    <a:lnTo>
                      <a:pt x="5685" y="2897"/>
                    </a:lnTo>
                    <a:cubicBezTo>
                      <a:pt x="5620" y="2941"/>
                      <a:pt x="5598" y="3006"/>
                      <a:pt x="5577" y="3092"/>
                    </a:cubicBezTo>
                    <a:cubicBezTo>
                      <a:pt x="5533" y="3157"/>
                      <a:pt x="5577" y="3287"/>
                      <a:pt x="5490" y="3287"/>
                    </a:cubicBezTo>
                    <a:cubicBezTo>
                      <a:pt x="5166" y="3308"/>
                      <a:pt x="5036" y="3546"/>
                      <a:pt x="5144" y="4022"/>
                    </a:cubicBezTo>
                    <a:cubicBezTo>
                      <a:pt x="5123" y="4108"/>
                      <a:pt x="5101" y="4195"/>
                      <a:pt x="5080" y="428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3600701" y="2252638"/>
                <a:ext cx="917134" cy="994242"/>
              </a:xfrm>
              <a:custGeom>
                <a:avLst/>
                <a:gdLst/>
                <a:ahLst/>
                <a:cxnLst>
                  <a:cxn ang="0">
                    <a:pos x="1817" y="0"/>
                  </a:cxn>
                  <a:cxn ang="0">
                    <a:pos x="2076" y="735"/>
                  </a:cxn>
                  <a:cxn ang="0">
                    <a:pos x="2379" y="995"/>
                  </a:cxn>
                  <a:cxn ang="0">
                    <a:pos x="2552" y="908"/>
                  </a:cxn>
                  <a:cxn ang="0">
                    <a:pos x="2509" y="649"/>
                  </a:cxn>
                  <a:cxn ang="0">
                    <a:pos x="3503" y="346"/>
                  </a:cxn>
                  <a:cxn ang="0">
                    <a:pos x="3676" y="519"/>
                  </a:cxn>
                  <a:cxn ang="0">
                    <a:pos x="4325" y="1384"/>
                  </a:cxn>
                  <a:cxn ang="0">
                    <a:pos x="4714" y="1860"/>
                  </a:cxn>
                  <a:cxn ang="0">
                    <a:pos x="5622" y="1514"/>
                  </a:cxn>
                  <a:cxn ang="0">
                    <a:pos x="5752" y="2162"/>
                  </a:cxn>
                  <a:cxn ang="0">
                    <a:pos x="6400" y="2681"/>
                  </a:cxn>
                  <a:cxn ang="0">
                    <a:pos x="6227" y="3244"/>
                  </a:cxn>
                  <a:cxn ang="0">
                    <a:pos x="6141" y="3676"/>
                  </a:cxn>
                  <a:cxn ang="0">
                    <a:pos x="5882" y="3503"/>
                  </a:cxn>
                  <a:cxn ang="0">
                    <a:pos x="5838" y="2941"/>
                  </a:cxn>
                  <a:cxn ang="0">
                    <a:pos x="5536" y="2984"/>
                  </a:cxn>
                  <a:cxn ang="0">
                    <a:pos x="5536" y="3503"/>
                  </a:cxn>
                  <a:cxn ang="0">
                    <a:pos x="5017" y="3503"/>
                  </a:cxn>
                  <a:cxn ang="0">
                    <a:pos x="4930" y="3936"/>
                  </a:cxn>
                  <a:cxn ang="0">
                    <a:pos x="4757" y="4022"/>
                  </a:cxn>
                  <a:cxn ang="0">
                    <a:pos x="4714" y="4584"/>
                  </a:cxn>
                  <a:cxn ang="0">
                    <a:pos x="5233" y="4628"/>
                  </a:cxn>
                  <a:cxn ang="0">
                    <a:pos x="5449" y="4411"/>
                  </a:cxn>
                  <a:cxn ang="0">
                    <a:pos x="5536" y="4541"/>
                  </a:cxn>
                  <a:cxn ang="0">
                    <a:pos x="5492" y="5017"/>
                  </a:cxn>
                  <a:cxn ang="0">
                    <a:pos x="6055" y="5579"/>
                  </a:cxn>
                  <a:cxn ang="0">
                    <a:pos x="6098" y="5752"/>
                  </a:cxn>
                  <a:cxn ang="0">
                    <a:pos x="5968" y="6314"/>
                  </a:cxn>
                  <a:cxn ang="0">
                    <a:pos x="5622" y="6531"/>
                  </a:cxn>
                  <a:cxn ang="0">
                    <a:pos x="5406" y="6790"/>
                  </a:cxn>
                  <a:cxn ang="0">
                    <a:pos x="5146" y="6660"/>
                  </a:cxn>
                  <a:cxn ang="0">
                    <a:pos x="4973" y="6358"/>
                  </a:cxn>
                  <a:cxn ang="0">
                    <a:pos x="4541" y="6574"/>
                  </a:cxn>
                  <a:cxn ang="0">
                    <a:pos x="4455" y="6314"/>
                  </a:cxn>
                  <a:cxn ang="0">
                    <a:pos x="4411" y="5882"/>
                  </a:cxn>
                  <a:cxn ang="0">
                    <a:pos x="3287" y="4844"/>
                  </a:cxn>
                  <a:cxn ang="0">
                    <a:pos x="2379" y="4930"/>
                  </a:cxn>
                  <a:cxn ang="0">
                    <a:pos x="2163" y="4368"/>
                  </a:cxn>
                  <a:cxn ang="0">
                    <a:pos x="1471" y="4411"/>
                  </a:cxn>
                  <a:cxn ang="0">
                    <a:pos x="865" y="4195"/>
                  </a:cxn>
                  <a:cxn ang="0">
                    <a:pos x="563" y="4282"/>
                  </a:cxn>
                  <a:cxn ang="0">
                    <a:pos x="476" y="4152"/>
                  </a:cxn>
                  <a:cxn ang="0">
                    <a:pos x="519" y="3936"/>
                  </a:cxn>
                  <a:cxn ang="0">
                    <a:pos x="303" y="3806"/>
                  </a:cxn>
                  <a:cxn ang="0">
                    <a:pos x="0" y="3071"/>
                  </a:cxn>
                  <a:cxn ang="0">
                    <a:pos x="173" y="2595"/>
                  </a:cxn>
                  <a:cxn ang="0">
                    <a:pos x="44" y="2379"/>
                  </a:cxn>
                  <a:cxn ang="0">
                    <a:pos x="1038" y="1427"/>
                  </a:cxn>
                  <a:cxn ang="0">
                    <a:pos x="1557" y="778"/>
                  </a:cxn>
                  <a:cxn ang="0">
                    <a:pos x="1600" y="130"/>
                  </a:cxn>
                  <a:cxn ang="0">
                    <a:pos x="1817" y="0"/>
                  </a:cxn>
                </a:cxnLst>
                <a:rect l="0" t="0" r="r" b="b"/>
                <a:pathLst>
                  <a:path w="6400" h="6920">
                    <a:moveTo>
                      <a:pt x="1817" y="0"/>
                    </a:moveTo>
                    <a:cubicBezTo>
                      <a:pt x="2033" y="216"/>
                      <a:pt x="1990" y="389"/>
                      <a:pt x="2076" y="735"/>
                    </a:cubicBezTo>
                    <a:lnTo>
                      <a:pt x="2379" y="995"/>
                    </a:lnTo>
                    <a:lnTo>
                      <a:pt x="2552" y="908"/>
                    </a:lnTo>
                    <a:lnTo>
                      <a:pt x="2509" y="649"/>
                    </a:lnTo>
                    <a:cubicBezTo>
                      <a:pt x="2855" y="519"/>
                      <a:pt x="3157" y="389"/>
                      <a:pt x="3503" y="346"/>
                    </a:cubicBezTo>
                    <a:cubicBezTo>
                      <a:pt x="3633" y="303"/>
                      <a:pt x="3676" y="389"/>
                      <a:pt x="3676" y="519"/>
                    </a:cubicBezTo>
                    <a:cubicBezTo>
                      <a:pt x="3763" y="908"/>
                      <a:pt x="4022" y="1211"/>
                      <a:pt x="4325" y="1384"/>
                    </a:cubicBezTo>
                    <a:cubicBezTo>
                      <a:pt x="4455" y="1557"/>
                      <a:pt x="4455" y="1730"/>
                      <a:pt x="4714" y="1860"/>
                    </a:cubicBezTo>
                    <a:cubicBezTo>
                      <a:pt x="4973" y="1730"/>
                      <a:pt x="5233" y="1600"/>
                      <a:pt x="5622" y="1514"/>
                    </a:cubicBezTo>
                    <a:cubicBezTo>
                      <a:pt x="5752" y="1687"/>
                      <a:pt x="5752" y="1903"/>
                      <a:pt x="5752" y="2162"/>
                    </a:cubicBezTo>
                    <a:lnTo>
                      <a:pt x="6400" y="2681"/>
                    </a:lnTo>
                    <a:cubicBezTo>
                      <a:pt x="6098" y="2768"/>
                      <a:pt x="6011" y="2941"/>
                      <a:pt x="6227" y="3244"/>
                    </a:cubicBezTo>
                    <a:lnTo>
                      <a:pt x="6141" y="3676"/>
                    </a:lnTo>
                    <a:lnTo>
                      <a:pt x="5882" y="3503"/>
                    </a:lnTo>
                    <a:lnTo>
                      <a:pt x="5838" y="2941"/>
                    </a:lnTo>
                    <a:cubicBezTo>
                      <a:pt x="5882" y="2681"/>
                      <a:pt x="5665" y="2681"/>
                      <a:pt x="5536" y="2984"/>
                    </a:cubicBezTo>
                    <a:lnTo>
                      <a:pt x="5536" y="3503"/>
                    </a:lnTo>
                    <a:lnTo>
                      <a:pt x="5017" y="3503"/>
                    </a:lnTo>
                    <a:lnTo>
                      <a:pt x="4930" y="3936"/>
                    </a:lnTo>
                    <a:lnTo>
                      <a:pt x="4757" y="4022"/>
                    </a:lnTo>
                    <a:lnTo>
                      <a:pt x="4714" y="4584"/>
                    </a:lnTo>
                    <a:lnTo>
                      <a:pt x="5233" y="4628"/>
                    </a:lnTo>
                    <a:lnTo>
                      <a:pt x="5449" y="4411"/>
                    </a:lnTo>
                    <a:lnTo>
                      <a:pt x="5536" y="4541"/>
                    </a:lnTo>
                    <a:lnTo>
                      <a:pt x="5492" y="5017"/>
                    </a:lnTo>
                    <a:cubicBezTo>
                      <a:pt x="5579" y="5233"/>
                      <a:pt x="5795" y="5406"/>
                      <a:pt x="6055" y="5579"/>
                    </a:cubicBezTo>
                    <a:lnTo>
                      <a:pt x="6098" y="5752"/>
                    </a:lnTo>
                    <a:lnTo>
                      <a:pt x="5968" y="6314"/>
                    </a:lnTo>
                    <a:cubicBezTo>
                      <a:pt x="5795" y="6358"/>
                      <a:pt x="5709" y="6401"/>
                      <a:pt x="5622" y="6531"/>
                    </a:cubicBezTo>
                    <a:lnTo>
                      <a:pt x="5406" y="6790"/>
                    </a:lnTo>
                    <a:cubicBezTo>
                      <a:pt x="5233" y="6920"/>
                      <a:pt x="5190" y="6833"/>
                      <a:pt x="5146" y="6660"/>
                    </a:cubicBezTo>
                    <a:cubicBezTo>
                      <a:pt x="5276" y="6401"/>
                      <a:pt x="5190" y="6314"/>
                      <a:pt x="4973" y="6358"/>
                    </a:cubicBezTo>
                    <a:lnTo>
                      <a:pt x="4541" y="6574"/>
                    </a:lnTo>
                    <a:lnTo>
                      <a:pt x="4455" y="6314"/>
                    </a:lnTo>
                    <a:lnTo>
                      <a:pt x="4411" y="5882"/>
                    </a:lnTo>
                    <a:cubicBezTo>
                      <a:pt x="4152" y="5406"/>
                      <a:pt x="3763" y="5060"/>
                      <a:pt x="3287" y="4844"/>
                    </a:cubicBezTo>
                    <a:lnTo>
                      <a:pt x="2379" y="4930"/>
                    </a:lnTo>
                    <a:lnTo>
                      <a:pt x="2163" y="4368"/>
                    </a:lnTo>
                    <a:lnTo>
                      <a:pt x="1471" y="4411"/>
                    </a:lnTo>
                    <a:lnTo>
                      <a:pt x="865" y="4195"/>
                    </a:lnTo>
                    <a:lnTo>
                      <a:pt x="563" y="4282"/>
                    </a:lnTo>
                    <a:cubicBezTo>
                      <a:pt x="563" y="4238"/>
                      <a:pt x="519" y="4195"/>
                      <a:pt x="476" y="4152"/>
                    </a:cubicBezTo>
                    <a:cubicBezTo>
                      <a:pt x="476" y="4065"/>
                      <a:pt x="476" y="3979"/>
                      <a:pt x="519" y="3936"/>
                    </a:cubicBezTo>
                    <a:cubicBezTo>
                      <a:pt x="433" y="3892"/>
                      <a:pt x="346" y="3849"/>
                      <a:pt x="303" y="3806"/>
                    </a:cubicBezTo>
                    <a:cubicBezTo>
                      <a:pt x="173" y="3590"/>
                      <a:pt x="87" y="3330"/>
                      <a:pt x="0" y="3071"/>
                    </a:cubicBezTo>
                    <a:cubicBezTo>
                      <a:pt x="44" y="2898"/>
                      <a:pt x="87" y="2768"/>
                      <a:pt x="173" y="2595"/>
                    </a:cubicBezTo>
                    <a:lnTo>
                      <a:pt x="44" y="2379"/>
                    </a:lnTo>
                    <a:cubicBezTo>
                      <a:pt x="130" y="1946"/>
                      <a:pt x="476" y="1600"/>
                      <a:pt x="1038" y="1427"/>
                    </a:cubicBezTo>
                    <a:cubicBezTo>
                      <a:pt x="1082" y="1038"/>
                      <a:pt x="1255" y="822"/>
                      <a:pt x="1557" y="778"/>
                    </a:cubicBezTo>
                    <a:cubicBezTo>
                      <a:pt x="1557" y="562"/>
                      <a:pt x="1600" y="346"/>
                      <a:pt x="1600" y="130"/>
                    </a:cubicBezTo>
                    <a:lnTo>
                      <a:pt x="1817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8" name="Группа 111"/>
            <p:cNvGrpSpPr/>
            <p:nvPr/>
          </p:nvGrpSpPr>
          <p:grpSpPr>
            <a:xfrm>
              <a:off x="3491880" y="2432575"/>
              <a:ext cx="2216922" cy="3019697"/>
              <a:chOff x="2020891" y="2587765"/>
              <a:chExt cx="2552732" cy="3477111"/>
            </a:xfrm>
            <a:grpFill/>
          </p:grpSpPr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2020891" y="3556767"/>
                <a:ext cx="1220576" cy="1148355"/>
              </a:xfrm>
              <a:custGeom>
                <a:avLst/>
                <a:gdLst/>
                <a:ahLst/>
                <a:cxnLst>
                  <a:cxn ang="0">
                    <a:pos x="6228" y="6962"/>
                  </a:cxn>
                  <a:cxn ang="0">
                    <a:pos x="5579" y="7092"/>
                  </a:cxn>
                  <a:cxn ang="0">
                    <a:pos x="5319" y="7697"/>
                  </a:cxn>
                  <a:cxn ang="0">
                    <a:pos x="5017" y="7914"/>
                  </a:cxn>
                  <a:cxn ang="0">
                    <a:pos x="4022" y="7914"/>
                  </a:cxn>
                  <a:cxn ang="0">
                    <a:pos x="3460" y="7654"/>
                  </a:cxn>
                  <a:cxn ang="0">
                    <a:pos x="3243" y="7784"/>
                  </a:cxn>
                  <a:cxn ang="0">
                    <a:pos x="3243" y="7957"/>
                  </a:cxn>
                  <a:cxn ang="0">
                    <a:pos x="3027" y="8000"/>
                  </a:cxn>
                  <a:cxn ang="0">
                    <a:pos x="2984" y="7438"/>
                  </a:cxn>
                  <a:cxn ang="0">
                    <a:pos x="2811" y="7222"/>
                  </a:cxn>
                  <a:cxn ang="0">
                    <a:pos x="692" y="7395"/>
                  </a:cxn>
                  <a:cxn ang="0">
                    <a:pos x="432" y="5924"/>
                  </a:cxn>
                  <a:cxn ang="0">
                    <a:pos x="259" y="5881"/>
                  </a:cxn>
                  <a:cxn ang="0">
                    <a:pos x="259" y="3287"/>
                  </a:cxn>
                  <a:cxn ang="0">
                    <a:pos x="86" y="3070"/>
                  </a:cxn>
                  <a:cxn ang="0">
                    <a:pos x="86" y="2854"/>
                  </a:cxn>
                  <a:cxn ang="0">
                    <a:pos x="0" y="2811"/>
                  </a:cxn>
                  <a:cxn ang="0">
                    <a:pos x="43" y="2811"/>
                  </a:cxn>
                  <a:cxn ang="0">
                    <a:pos x="43" y="1816"/>
                  </a:cxn>
                  <a:cxn ang="0">
                    <a:pos x="259" y="1557"/>
                  </a:cxn>
                  <a:cxn ang="0">
                    <a:pos x="432" y="1211"/>
                  </a:cxn>
                  <a:cxn ang="0">
                    <a:pos x="3589" y="951"/>
                  </a:cxn>
                  <a:cxn ang="0">
                    <a:pos x="4152" y="519"/>
                  </a:cxn>
                  <a:cxn ang="0">
                    <a:pos x="4454" y="303"/>
                  </a:cxn>
                  <a:cxn ang="0">
                    <a:pos x="4887" y="216"/>
                  </a:cxn>
                  <a:cxn ang="0">
                    <a:pos x="5103" y="216"/>
                  </a:cxn>
                  <a:cxn ang="0">
                    <a:pos x="5363" y="0"/>
                  </a:cxn>
                  <a:cxn ang="0">
                    <a:pos x="5752" y="130"/>
                  </a:cxn>
                  <a:cxn ang="0">
                    <a:pos x="6401" y="649"/>
                  </a:cxn>
                  <a:cxn ang="0">
                    <a:pos x="6790" y="649"/>
                  </a:cxn>
                  <a:cxn ang="0">
                    <a:pos x="7309" y="865"/>
                  </a:cxn>
                  <a:cxn ang="0">
                    <a:pos x="7525" y="735"/>
                  </a:cxn>
                  <a:cxn ang="0">
                    <a:pos x="8217" y="908"/>
                  </a:cxn>
                  <a:cxn ang="0">
                    <a:pos x="8520" y="1211"/>
                  </a:cxn>
                  <a:cxn ang="0">
                    <a:pos x="8347" y="1687"/>
                  </a:cxn>
                  <a:cxn ang="0">
                    <a:pos x="8087" y="2249"/>
                  </a:cxn>
                  <a:cxn ang="0">
                    <a:pos x="7958" y="2724"/>
                  </a:cxn>
                  <a:cxn ang="0">
                    <a:pos x="8044" y="2984"/>
                  </a:cxn>
                  <a:cxn ang="0">
                    <a:pos x="8260" y="3589"/>
                  </a:cxn>
                  <a:cxn ang="0">
                    <a:pos x="7914" y="4065"/>
                  </a:cxn>
                  <a:cxn ang="0">
                    <a:pos x="7222" y="4022"/>
                  </a:cxn>
                  <a:cxn ang="0">
                    <a:pos x="6574" y="4930"/>
                  </a:cxn>
                  <a:cxn ang="0">
                    <a:pos x="6790" y="5146"/>
                  </a:cxn>
                  <a:cxn ang="0">
                    <a:pos x="6703" y="5535"/>
                  </a:cxn>
                  <a:cxn ang="0">
                    <a:pos x="6963" y="5579"/>
                  </a:cxn>
                  <a:cxn ang="0">
                    <a:pos x="6747" y="6443"/>
                  </a:cxn>
                  <a:cxn ang="0">
                    <a:pos x="6314" y="6746"/>
                  </a:cxn>
                  <a:cxn ang="0">
                    <a:pos x="6228" y="6962"/>
                  </a:cxn>
                </a:cxnLst>
                <a:rect l="0" t="0" r="r" b="b"/>
                <a:pathLst>
                  <a:path w="8520" h="8000">
                    <a:moveTo>
                      <a:pt x="6228" y="6962"/>
                    </a:moveTo>
                    <a:lnTo>
                      <a:pt x="5579" y="7092"/>
                    </a:lnTo>
                    <a:cubicBezTo>
                      <a:pt x="5363" y="7265"/>
                      <a:pt x="5276" y="7481"/>
                      <a:pt x="5319" y="7697"/>
                    </a:cubicBezTo>
                    <a:cubicBezTo>
                      <a:pt x="5233" y="7827"/>
                      <a:pt x="5146" y="7870"/>
                      <a:pt x="5017" y="7914"/>
                    </a:cubicBezTo>
                    <a:lnTo>
                      <a:pt x="4022" y="7914"/>
                    </a:lnTo>
                    <a:cubicBezTo>
                      <a:pt x="3633" y="7957"/>
                      <a:pt x="3633" y="7741"/>
                      <a:pt x="3460" y="7654"/>
                    </a:cubicBezTo>
                    <a:cubicBezTo>
                      <a:pt x="3330" y="7611"/>
                      <a:pt x="3243" y="7611"/>
                      <a:pt x="3243" y="7784"/>
                    </a:cubicBezTo>
                    <a:lnTo>
                      <a:pt x="3243" y="7957"/>
                    </a:lnTo>
                    <a:lnTo>
                      <a:pt x="3027" y="8000"/>
                    </a:lnTo>
                    <a:lnTo>
                      <a:pt x="2984" y="7438"/>
                    </a:lnTo>
                    <a:cubicBezTo>
                      <a:pt x="2941" y="7351"/>
                      <a:pt x="2854" y="7265"/>
                      <a:pt x="2811" y="7222"/>
                    </a:cubicBezTo>
                    <a:lnTo>
                      <a:pt x="692" y="7395"/>
                    </a:lnTo>
                    <a:lnTo>
                      <a:pt x="432" y="5924"/>
                    </a:lnTo>
                    <a:lnTo>
                      <a:pt x="259" y="5881"/>
                    </a:lnTo>
                    <a:lnTo>
                      <a:pt x="259" y="3287"/>
                    </a:lnTo>
                    <a:lnTo>
                      <a:pt x="86" y="3070"/>
                    </a:lnTo>
                    <a:lnTo>
                      <a:pt x="86" y="2854"/>
                    </a:lnTo>
                    <a:lnTo>
                      <a:pt x="0" y="2811"/>
                    </a:lnTo>
                    <a:lnTo>
                      <a:pt x="43" y="2811"/>
                    </a:lnTo>
                    <a:cubicBezTo>
                      <a:pt x="43" y="2465"/>
                      <a:pt x="43" y="2162"/>
                      <a:pt x="43" y="1816"/>
                    </a:cubicBezTo>
                    <a:cubicBezTo>
                      <a:pt x="86" y="1730"/>
                      <a:pt x="173" y="1643"/>
                      <a:pt x="259" y="1557"/>
                    </a:cubicBezTo>
                    <a:cubicBezTo>
                      <a:pt x="346" y="1470"/>
                      <a:pt x="389" y="1341"/>
                      <a:pt x="432" y="1211"/>
                    </a:cubicBezTo>
                    <a:cubicBezTo>
                      <a:pt x="1470" y="1124"/>
                      <a:pt x="2551" y="1038"/>
                      <a:pt x="3589" y="951"/>
                    </a:cubicBezTo>
                    <a:cubicBezTo>
                      <a:pt x="3762" y="692"/>
                      <a:pt x="3892" y="433"/>
                      <a:pt x="4152" y="519"/>
                    </a:cubicBezTo>
                    <a:cubicBezTo>
                      <a:pt x="4281" y="649"/>
                      <a:pt x="4368" y="562"/>
                      <a:pt x="4454" y="303"/>
                    </a:cubicBezTo>
                    <a:cubicBezTo>
                      <a:pt x="4498" y="0"/>
                      <a:pt x="4844" y="0"/>
                      <a:pt x="4887" y="216"/>
                    </a:cubicBezTo>
                    <a:cubicBezTo>
                      <a:pt x="4887" y="519"/>
                      <a:pt x="4973" y="735"/>
                      <a:pt x="5103" y="216"/>
                    </a:cubicBezTo>
                    <a:cubicBezTo>
                      <a:pt x="5146" y="130"/>
                      <a:pt x="5233" y="0"/>
                      <a:pt x="5363" y="0"/>
                    </a:cubicBezTo>
                    <a:cubicBezTo>
                      <a:pt x="5492" y="43"/>
                      <a:pt x="5622" y="87"/>
                      <a:pt x="5752" y="130"/>
                    </a:cubicBezTo>
                    <a:cubicBezTo>
                      <a:pt x="5925" y="433"/>
                      <a:pt x="6141" y="562"/>
                      <a:pt x="6401" y="649"/>
                    </a:cubicBezTo>
                    <a:cubicBezTo>
                      <a:pt x="6530" y="346"/>
                      <a:pt x="6703" y="346"/>
                      <a:pt x="6790" y="649"/>
                    </a:cubicBezTo>
                    <a:cubicBezTo>
                      <a:pt x="6963" y="735"/>
                      <a:pt x="7136" y="779"/>
                      <a:pt x="7309" y="865"/>
                    </a:cubicBezTo>
                    <a:cubicBezTo>
                      <a:pt x="7395" y="822"/>
                      <a:pt x="7439" y="779"/>
                      <a:pt x="7525" y="735"/>
                    </a:cubicBezTo>
                    <a:cubicBezTo>
                      <a:pt x="7741" y="822"/>
                      <a:pt x="7958" y="865"/>
                      <a:pt x="8217" y="908"/>
                    </a:cubicBezTo>
                    <a:cubicBezTo>
                      <a:pt x="8347" y="951"/>
                      <a:pt x="8433" y="1081"/>
                      <a:pt x="8520" y="1211"/>
                    </a:cubicBezTo>
                    <a:cubicBezTo>
                      <a:pt x="8304" y="1254"/>
                      <a:pt x="8217" y="1384"/>
                      <a:pt x="8347" y="1687"/>
                    </a:cubicBezTo>
                    <a:cubicBezTo>
                      <a:pt x="8347" y="1946"/>
                      <a:pt x="8260" y="2119"/>
                      <a:pt x="8087" y="2249"/>
                    </a:cubicBezTo>
                    <a:cubicBezTo>
                      <a:pt x="7914" y="2379"/>
                      <a:pt x="8001" y="2465"/>
                      <a:pt x="7958" y="2724"/>
                    </a:cubicBezTo>
                    <a:cubicBezTo>
                      <a:pt x="7568" y="3070"/>
                      <a:pt x="7698" y="3416"/>
                      <a:pt x="8044" y="2984"/>
                    </a:cubicBezTo>
                    <a:cubicBezTo>
                      <a:pt x="8347" y="2984"/>
                      <a:pt x="8433" y="3373"/>
                      <a:pt x="8260" y="3589"/>
                    </a:cubicBezTo>
                    <a:cubicBezTo>
                      <a:pt x="8131" y="3762"/>
                      <a:pt x="8044" y="3892"/>
                      <a:pt x="7914" y="4065"/>
                    </a:cubicBezTo>
                    <a:cubicBezTo>
                      <a:pt x="7698" y="4238"/>
                      <a:pt x="7439" y="4281"/>
                      <a:pt x="7222" y="4022"/>
                    </a:cubicBezTo>
                    <a:cubicBezTo>
                      <a:pt x="7006" y="4324"/>
                      <a:pt x="6790" y="4627"/>
                      <a:pt x="6574" y="4930"/>
                    </a:cubicBezTo>
                    <a:cubicBezTo>
                      <a:pt x="6660" y="5016"/>
                      <a:pt x="6703" y="5060"/>
                      <a:pt x="6790" y="5146"/>
                    </a:cubicBezTo>
                    <a:cubicBezTo>
                      <a:pt x="6747" y="5276"/>
                      <a:pt x="6747" y="5406"/>
                      <a:pt x="6703" y="5535"/>
                    </a:cubicBezTo>
                    <a:cubicBezTo>
                      <a:pt x="6790" y="5535"/>
                      <a:pt x="6876" y="5579"/>
                      <a:pt x="6963" y="5579"/>
                    </a:cubicBezTo>
                    <a:cubicBezTo>
                      <a:pt x="6920" y="5881"/>
                      <a:pt x="6833" y="6141"/>
                      <a:pt x="6747" y="6443"/>
                    </a:cubicBezTo>
                    <a:cubicBezTo>
                      <a:pt x="6617" y="6660"/>
                      <a:pt x="6487" y="6660"/>
                      <a:pt x="6314" y="6746"/>
                    </a:cubicBezTo>
                    <a:cubicBezTo>
                      <a:pt x="6271" y="6746"/>
                      <a:pt x="6271" y="6833"/>
                      <a:pt x="6228" y="696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3512932" y="2853716"/>
                <a:ext cx="737516" cy="950599"/>
              </a:xfrm>
              <a:custGeom>
                <a:avLst/>
                <a:gdLst/>
                <a:ahLst/>
                <a:cxnLst>
                  <a:cxn ang="0">
                    <a:pos x="5146" y="2379"/>
                  </a:cxn>
                  <a:cxn ang="0">
                    <a:pos x="4887" y="2509"/>
                  </a:cxn>
                  <a:cxn ang="0">
                    <a:pos x="4844" y="2768"/>
                  </a:cxn>
                  <a:cxn ang="0">
                    <a:pos x="4930" y="2984"/>
                  </a:cxn>
                  <a:cxn ang="0">
                    <a:pos x="4800" y="2984"/>
                  </a:cxn>
                  <a:cxn ang="0">
                    <a:pos x="4541" y="3114"/>
                  </a:cxn>
                  <a:cxn ang="0">
                    <a:pos x="4325" y="3374"/>
                  </a:cxn>
                  <a:cxn ang="0">
                    <a:pos x="4108" y="3676"/>
                  </a:cxn>
                  <a:cxn ang="0">
                    <a:pos x="4022" y="3893"/>
                  </a:cxn>
                  <a:cxn ang="0">
                    <a:pos x="4152" y="4066"/>
                  </a:cxn>
                  <a:cxn ang="0">
                    <a:pos x="3979" y="4368"/>
                  </a:cxn>
                  <a:cxn ang="0">
                    <a:pos x="3806" y="4671"/>
                  </a:cxn>
                  <a:cxn ang="0">
                    <a:pos x="3676" y="4758"/>
                  </a:cxn>
                  <a:cxn ang="0">
                    <a:pos x="3719" y="4974"/>
                  </a:cxn>
                  <a:cxn ang="0">
                    <a:pos x="3676" y="5233"/>
                  </a:cxn>
                  <a:cxn ang="0">
                    <a:pos x="3503" y="5320"/>
                  </a:cxn>
                  <a:cxn ang="0">
                    <a:pos x="2984" y="5752"/>
                  </a:cxn>
                  <a:cxn ang="0">
                    <a:pos x="2941" y="6228"/>
                  </a:cxn>
                  <a:cxn ang="0">
                    <a:pos x="2854" y="6314"/>
                  </a:cxn>
                  <a:cxn ang="0">
                    <a:pos x="2898" y="6444"/>
                  </a:cxn>
                  <a:cxn ang="0">
                    <a:pos x="2422" y="6617"/>
                  </a:cxn>
                  <a:cxn ang="0">
                    <a:pos x="2335" y="6271"/>
                  </a:cxn>
                  <a:cxn ang="0">
                    <a:pos x="2162" y="6055"/>
                  </a:cxn>
                  <a:cxn ang="0">
                    <a:pos x="1730" y="6228"/>
                  </a:cxn>
                  <a:cxn ang="0">
                    <a:pos x="1297" y="6185"/>
                  </a:cxn>
                  <a:cxn ang="0">
                    <a:pos x="1254" y="5752"/>
                  </a:cxn>
                  <a:cxn ang="0">
                    <a:pos x="1297" y="4844"/>
                  </a:cxn>
                  <a:cxn ang="0">
                    <a:pos x="1081" y="4671"/>
                  </a:cxn>
                  <a:cxn ang="0">
                    <a:pos x="1038" y="4412"/>
                  </a:cxn>
                  <a:cxn ang="0">
                    <a:pos x="1211" y="4239"/>
                  </a:cxn>
                  <a:cxn ang="0">
                    <a:pos x="1081" y="3633"/>
                  </a:cxn>
                  <a:cxn ang="0">
                    <a:pos x="649" y="2638"/>
                  </a:cxn>
                  <a:cxn ang="0">
                    <a:pos x="562" y="2293"/>
                  </a:cxn>
                  <a:cxn ang="0">
                    <a:pos x="86" y="2076"/>
                  </a:cxn>
                  <a:cxn ang="0">
                    <a:pos x="173" y="1211"/>
                  </a:cxn>
                  <a:cxn ang="0">
                    <a:pos x="735" y="433"/>
                  </a:cxn>
                  <a:cxn ang="0">
                    <a:pos x="908" y="260"/>
                  </a:cxn>
                  <a:cxn ang="0">
                    <a:pos x="1168" y="87"/>
                  </a:cxn>
                  <a:cxn ang="0">
                    <a:pos x="1470" y="0"/>
                  </a:cxn>
                  <a:cxn ang="0">
                    <a:pos x="2076" y="217"/>
                  </a:cxn>
                  <a:cxn ang="0">
                    <a:pos x="2768" y="173"/>
                  </a:cxn>
                  <a:cxn ang="0">
                    <a:pos x="2984" y="736"/>
                  </a:cxn>
                  <a:cxn ang="0">
                    <a:pos x="3892" y="649"/>
                  </a:cxn>
                  <a:cxn ang="0">
                    <a:pos x="5017" y="1687"/>
                  </a:cxn>
                  <a:cxn ang="0">
                    <a:pos x="5060" y="2120"/>
                  </a:cxn>
                  <a:cxn ang="0">
                    <a:pos x="5146" y="2379"/>
                  </a:cxn>
                </a:cxnLst>
                <a:rect l="0" t="0" r="r" b="b"/>
                <a:pathLst>
                  <a:path w="5146" h="6617">
                    <a:moveTo>
                      <a:pt x="5146" y="2379"/>
                    </a:moveTo>
                    <a:lnTo>
                      <a:pt x="4887" y="2509"/>
                    </a:lnTo>
                    <a:cubicBezTo>
                      <a:pt x="4800" y="2552"/>
                      <a:pt x="4800" y="2638"/>
                      <a:pt x="4844" y="2768"/>
                    </a:cubicBezTo>
                    <a:lnTo>
                      <a:pt x="4930" y="2984"/>
                    </a:lnTo>
                    <a:lnTo>
                      <a:pt x="4800" y="2984"/>
                    </a:lnTo>
                    <a:cubicBezTo>
                      <a:pt x="4714" y="3374"/>
                      <a:pt x="4627" y="3071"/>
                      <a:pt x="4541" y="3114"/>
                    </a:cubicBezTo>
                    <a:cubicBezTo>
                      <a:pt x="4454" y="3244"/>
                      <a:pt x="4368" y="3244"/>
                      <a:pt x="4325" y="3374"/>
                    </a:cubicBezTo>
                    <a:cubicBezTo>
                      <a:pt x="4368" y="3590"/>
                      <a:pt x="4281" y="3806"/>
                      <a:pt x="4108" y="3676"/>
                    </a:cubicBezTo>
                    <a:cubicBezTo>
                      <a:pt x="4022" y="3676"/>
                      <a:pt x="4022" y="3720"/>
                      <a:pt x="4022" y="3893"/>
                    </a:cubicBezTo>
                    <a:cubicBezTo>
                      <a:pt x="4195" y="3936"/>
                      <a:pt x="4195" y="4022"/>
                      <a:pt x="4152" y="4066"/>
                    </a:cubicBezTo>
                    <a:cubicBezTo>
                      <a:pt x="4152" y="4455"/>
                      <a:pt x="4065" y="4239"/>
                      <a:pt x="3979" y="4368"/>
                    </a:cubicBezTo>
                    <a:cubicBezTo>
                      <a:pt x="3892" y="4455"/>
                      <a:pt x="4022" y="4758"/>
                      <a:pt x="3806" y="4671"/>
                    </a:cubicBezTo>
                    <a:cubicBezTo>
                      <a:pt x="3676" y="4628"/>
                      <a:pt x="3676" y="4671"/>
                      <a:pt x="3676" y="4758"/>
                    </a:cubicBezTo>
                    <a:lnTo>
                      <a:pt x="3719" y="4974"/>
                    </a:lnTo>
                    <a:lnTo>
                      <a:pt x="3676" y="5233"/>
                    </a:lnTo>
                    <a:lnTo>
                      <a:pt x="3503" y="5320"/>
                    </a:lnTo>
                    <a:cubicBezTo>
                      <a:pt x="3330" y="5493"/>
                      <a:pt x="3330" y="5709"/>
                      <a:pt x="2984" y="5752"/>
                    </a:cubicBezTo>
                    <a:lnTo>
                      <a:pt x="2941" y="6228"/>
                    </a:lnTo>
                    <a:lnTo>
                      <a:pt x="2854" y="6314"/>
                    </a:lnTo>
                    <a:lnTo>
                      <a:pt x="2898" y="6444"/>
                    </a:lnTo>
                    <a:lnTo>
                      <a:pt x="2422" y="6617"/>
                    </a:lnTo>
                    <a:lnTo>
                      <a:pt x="2335" y="6271"/>
                    </a:lnTo>
                    <a:lnTo>
                      <a:pt x="2162" y="6055"/>
                    </a:lnTo>
                    <a:lnTo>
                      <a:pt x="1730" y="6228"/>
                    </a:lnTo>
                    <a:lnTo>
                      <a:pt x="1297" y="6185"/>
                    </a:lnTo>
                    <a:lnTo>
                      <a:pt x="1254" y="5752"/>
                    </a:lnTo>
                    <a:cubicBezTo>
                      <a:pt x="1254" y="5449"/>
                      <a:pt x="1254" y="5147"/>
                      <a:pt x="1297" y="4844"/>
                    </a:cubicBezTo>
                    <a:cubicBezTo>
                      <a:pt x="1211" y="4801"/>
                      <a:pt x="1168" y="4714"/>
                      <a:pt x="1081" y="4671"/>
                    </a:cubicBezTo>
                    <a:cubicBezTo>
                      <a:pt x="1081" y="4585"/>
                      <a:pt x="1038" y="4498"/>
                      <a:pt x="1038" y="4412"/>
                    </a:cubicBezTo>
                    <a:cubicBezTo>
                      <a:pt x="995" y="4282"/>
                      <a:pt x="1038" y="4195"/>
                      <a:pt x="1211" y="4239"/>
                    </a:cubicBezTo>
                    <a:cubicBezTo>
                      <a:pt x="1427" y="4152"/>
                      <a:pt x="1470" y="3806"/>
                      <a:pt x="1081" y="3633"/>
                    </a:cubicBezTo>
                    <a:cubicBezTo>
                      <a:pt x="432" y="3633"/>
                      <a:pt x="303" y="3330"/>
                      <a:pt x="649" y="2638"/>
                    </a:cubicBezTo>
                    <a:cubicBezTo>
                      <a:pt x="735" y="2379"/>
                      <a:pt x="692" y="2336"/>
                      <a:pt x="562" y="2293"/>
                    </a:cubicBezTo>
                    <a:cubicBezTo>
                      <a:pt x="346" y="2206"/>
                      <a:pt x="216" y="2120"/>
                      <a:pt x="86" y="2076"/>
                    </a:cubicBezTo>
                    <a:cubicBezTo>
                      <a:pt x="0" y="1947"/>
                      <a:pt x="43" y="1211"/>
                      <a:pt x="173" y="1211"/>
                    </a:cubicBezTo>
                    <a:cubicBezTo>
                      <a:pt x="649" y="1211"/>
                      <a:pt x="995" y="1298"/>
                      <a:pt x="735" y="433"/>
                    </a:cubicBezTo>
                    <a:lnTo>
                      <a:pt x="908" y="260"/>
                    </a:lnTo>
                    <a:cubicBezTo>
                      <a:pt x="1124" y="563"/>
                      <a:pt x="1254" y="476"/>
                      <a:pt x="1168" y="87"/>
                    </a:cubicBezTo>
                    <a:lnTo>
                      <a:pt x="1470" y="0"/>
                    </a:lnTo>
                    <a:lnTo>
                      <a:pt x="2076" y="217"/>
                    </a:lnTo>
                    <a:lnTo>
                      <a:pt x="2768" y="173"/>
                    </a:lnTo>
                    <a:lnTo>
                      <a:pt x="2984" y="736"/>
                    </a:lnTo>
                    <a:lnTo>
                      <a:pt x="3892" y="649"/>
                    </a:lnTo>
                    <a:cubicBezTo>
                      <a:pt x="4368" y="865"/>
                      <a:pt x="4757" y="1211"/>
                      <a:pt x="5017" y="1687"/>
                    </a:cubicBezTo>
                    <a:lnTo>
                      <a:pt x="5060" y="2120"/>
                    </a:lnTo>
                    <a:lnTo>
                      <a:pt x="5146" y="2379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" name="Freeform 35"/>
              <p:cNvSpPr>
                <a:spLocks noEditPoints="1"/>
              </p:cNvSpPr>
              <p:nvPr/>
            </p:nvSpPr>
            <p:spPr bwMode="auto">
              <a:xfrm>
                <a:off x="3762627" y="3822717"/>
                <a:ext cx="810996" cy="1217914"/>
              </a:xfrm>
              <a:custGeom>
                <a:avLst/>
                <a:gdLst/>
                <a:ahLst/>
                <a:cxnLst>
                  <a:cxn ang="0">
                    <a:pos x="5407" y="6314"/>
                  </a:cxn>
                  <a:cxn ang="0">
                    <a:pos x="5277" y="7049"/>
                  </a:cxn>
                  <a:cxn ang="0">
                    <a:pos x="4628" y="7266"/>
                  </a:cxn>
                  <a:cxn ang="0">
                    <a:pos x="0" y="2465"/>
                  </a:cxn>
                  <a:cxn ang="0">
                    <a:pos x="43" y="2162"/>
                  </a:cxn>
                  <a:cxn ang="0">
                    <a:pos x="1124" y="1730"/>
                  </a:cxn>
                  <a:cxn ang="0">
                    <a:pos x="1254" y="649"/>
                  </a:cxn>
                  <a:cxn ang="0">
                    <a:pos x="1514" y="995"/>
                  </a:cxn>
                  <a:cxn ang="0">
                    <a:pos x="2119" y="1600"/>
                  </a:cxn>
                  <a:cxn ang="0">
                    <a:pos x="1990" y="951"/>
                  </a:cxn>
                  <a:cxn ang="0">
                    <a:pos x="2725" y="43"/>
                  </a:cxn>
                  <a:cxn ang="0">
                    <a:pos x="3460" y="605"/>
                  </a:cxn>
                  <a:cxn ang="0">
                    <a:pos x="3893" y="1470"/>
                  </a:cxn>
                  <a:cxn ang="0">
                    <a:pos x="4931" y="3589"/>
                  </a:cxn>
                  <a:cxn ang="0">
                    <a:pos x="5061" y="4800"/>
                  </a:cxn>
                  <a:cxn ang="0">
                    <a:pos x="4326" y="4411"/>
                  </a:cxn>
                  <a:cxn ang="0">
                    <a:pos x="3720" y="4930"/>
                  </a:cxn>
                  <a:cxn ang="0">
                    <a:pos x="3114" y="5017"/>
                  </a:cxn>
                  <a:cxn ang="0">
                    <a:pos x="2768" y="5146"/>
                  </a:cxn>
                  <a:cxn ang="0">
                    <a:pos x="3158" y="6660"/>
                  </a:cxn>
                  <a:cxn ang="0">
                    <a:pos x="3374" y="6314"/>
                  </a:cxn>
                  <a:cxn ang="0">
                    <a:pos x="3677" y="6314"/>
                  </a:cxn>
                  <a:cxn ang="0">
                    <a:pos x="4023" y="6314"/>
                  </a:cxn>
                  <a:cxn ang="0">
                    <a:pos x="4152" y="7784"/>
                  </a:cxn>
                  <a:cxn ang="0">
                    <a:pos x="3460" y="8260"/>
                  </a:cxn>
                  <a:cxn ang="0">
                    <a:pos x="3158" y="7957"/>
                  </a:cxn>
                  <a:cxn ang="0">
                    <a:pos x="2898" y="8303"/>
                  </a:cxn>
                  <a:cxn ang="0">
                    <a:pos x="1860" y="8044"/>
                  </a:cxn>
                  <a:cxn ang="0">
                    <a:pos x="2033" y="7482"/>
                  </a:cxn>
                  <a:cxn ang="0">
                    <a:pos x="2509" y="6963"/>
                  </a:cxn>
                  <a:cxn ang="0">
                    <a:pos x="1860" y="6790"/>
                  </a:cxn>
                  <a:cxn ang="0">
                    <a:pos x="1514" y="4627"/>
                  </a:cxn>
                  <a:cxn ang="0">
                    <a:pos x="0" y="4757"/>
                  </a:cxn>
                  <a:cxn ang="0">
                    <a:pos x="0" y="2465"/>
                  </a:cxn>
                </a:cxnLst>
                <a:rect l="0" t="0" r="r" b="b"/>
                <a:pathLst>
                  <a:path w="5666" h="8476">
                    <a:moveTo>
                      <a:pt x="4585" y="6876"/>
                    </a:moveTo>
                    <a:cubicBezTo>
                      <a:pt x="4758" y="6617"/>
                      <a:pt x="5061" y="6444"/>
                      <a:pt x="5407" y="6314"/>
                    </a:cubicBezTo>
                    <a:cubicBezTo>
                      <a:pt x="5493" y="6444"/>
                      <a:pt x="5580" y="6574"/>
                      <a:pt x="5666" y="6703"/>
                    </a:cubicBezTo>
                    <a:cubicBezTo>
                      <a:pt x="5537" y="6833"/>
                      <a:pt x="5407" y="6920"/>
                      <a:pt x="5277" y="7049"/>
                    </a:cubicBezTo>
                    <a:cubicBezTo>
                      <a:pt x="5277" y="7093"/>
                      <a:pt x="5277" y="7179"/>
                      <a:pt x="5277" y="7222"/>
                    </a:cubicBezTo>
                    <a:cubicBezTo>
                      <a:pt x="5147" y="7309"/>
                      <a:pt x="4888" y="7309"/>
                      <a:pt x="4628" y="7266"/>
                    </a:cubicBezTo>
                    <a:cubicBezTo>
                      <a:pt x="4585" y="7136"/>
                      <a:pt x="4585" y="7006"/>
                      <a:pt x="4585" y="6876"/>
                    </a:cubicBezTo>
                    <a:close/>
                    <a:moveTo>
                      <a:pt x="0" y="2465"/>
                    </a:moveTo>
                    <a:lnTo>
                      <a:pt x="43" y="2422"/>
                    </a:lnTo>
                    <a:lnTo>
                      <a:pt x="43" y="2162"/>
                    </a:lnTo>
                    <a:lnTo>
                      <a:pt x="995" y="1816"/>
                    </a:lnTo>
                    <a:lnTo>
                      <a:pt x="1124" y="1730"/>
                    </a:lnTo>
                    <a:lnTo>
                      <a:pt x="1124" y="865"/>
                    </a:lnTo>
                    <a:lnTo>
                      <a:pt x="1254" y="649"/>
                    </a:lnTo>
                    <a:lnTo>
                      <a:pt x="1384" y="605"/>
                    </a:lnTo>
                    <a:lnTo>
                      <a:pt x="1514" y="995"/>
                    </a:lnTo>
                    <a:lnTo>
                      <a:pt x="2033" y="1254"/>
                    </a:lnTo>
                    <a:lnTo>
                      <a:pt x="2119" y="1600"/>
                    </a:lnTo>
                    <a:cubicBezTo>
                      <a:pt x="2292" y="1600"/>
                      <a:pt x="2422" y="1513"/>
                      <a:pt x="2465" y="1384"/>
                    </a:cubicBezTo>
                    <a:lnTo>
                      <a:pt x="1990" y="951"/>
                    </a:lnTo>
                    <a:cubicBezTo>
                      <a:pt x="2163" y="649"/>
                      <a:pt x="2206" y="303"/>
                      <a:pt x="2206" y="0"/>
                    </a:cubicBezTo>
                    <a:lnTo>
                      <a:pt x="2725" y="43"/>
                    </a:lnTo>
                    <a:cubicBezTo>
                      <a:pt x="2898" y="346"/>
                      <a:pt x="3158" y="432"/>
                      <a:pt x="3374" y="432"/>
                    </a:cubicBezTo>
                    <a:lnTo>
                      <a:pt x="3460" y="605"/>
                    </a:lnTo>
                    <a:lnTo>
                      <a:pt x="3720" y="692"/>
                    </a:lnTo>
                    <a:cubicBezTo>
                      <a:pt x="3806" y="951"/>
                      <a:pt x="3806" y="1168"/>
                      <a:pt x="3893" y="1470"/>
                    </a:cubicBezTo>
                    <a:cubicBezTo>
                      <a:pt x="4023" y="1816"/>
                      <a:pt x="4023" y="2032"/>
                      <a:pt x="4672" y="2076"/>
                    </a:cubicBezTo>
                    <a:cubicBezTo>
                      <a:pt x="4758" y="2551"/>
                      <a:pt x="4845" y="3114"/>
                      <a:pt x="4931" y="3589"/>
                    </a:cubicBezTo>
                    <a:cubicBezTo>
                      <a:pt x="4715" y="3762"/>
                      <a:pt x="4542" y="3935"/>
                      <a:pt x="4715" y="4238"/>
                    </a:cubicBezTo>
                    <a:cubicBezTo>
                      <a:pt x="4845" y="4411"/>
                      <a:pt x="4931" y="4627"/>
                      <a:pt x="5061" y="4800"/>
                    </a:cubicBezTo>
                    <a:cubicBezTo>
                      <a:pt x="5104" y="5060"/>
                      <a:pt x="5018" y="5190"/>
                      <a:pt x="4801" y="5276"/>
                    </a:cubicBezTo>
                    <a:cubicBezTo>
                      <a:pt x="4672" y="4973"/>
                      <a:pt x="4585" y="4714"/>
                      <a:pt x="4326" y="4411"/>
                    </a:cubicBezTo>
                    <a:cubicBezTo>
                      <a:pt x="4196" y="4498"/>
                      <a:pt x="4066" y="4584"/>
                      <a:pt x="3936" y="4671"/>
                    </a:cubicBezTo>
                    <a:cubicBezTo>
                      <a:pt x="3806" y="4714"/>
                      <a:pt x="3806" y="4887"/>
                      <a:pt x="3720" y="4930"/>
                    </a:cubicBezTo>
                    <a:cubicBezTo>
                      <a:pt x="3590" y="4973"/>
                      <a:pt x="3460" y="4887"/>
                      <a:pt x="3331" y="4887"/>
                    </a:cubicBezTo>
                    <a:cubicBezTo>
                      <a:pt x="3244" y="4887"/>
                      <a:pt x="3158" y="4930"/>
                      <a:pt x="3114" y="5017"/>
                    </a:cubicBezTo>
                    <a:cubicBezTo>
                      <a:pt x="3071" y="5103"/>
                      <a:pt x="3028" y="5146"/>
                      <a:pt x="2898" y="5103"/>
                    </a:cubicBezTo>
                    <a:lnTo>
                      <a:pt x="2768" y="5146"/>
                    </a:lnTo>
                    <a:lnTo>
                      <a:pt x="2812" y="5882"/>
                    </a:lnTo>
                    <a:cubicBezTo>
                      <a:pt x="3028" y="6011"/>
                      <a:pt x="3158" y="6271"/>
                      <a:pt x="3158" y="6660"/>
                    </a:cubicBezTo>
                    <a:lnTo>
                      <a:pt x="3417" y="6530"/>
                    </a:lnTo>
                    <a:lnTo>
                      <a:pt x="3374" y="6314"/>
                    </a:lnTo>
                    <a:cubicBezTo>
                      <a:pt x="3028" y="5882"/>
                      <a:pt x="3763" y="5709"/>
                      <a:pt x="3633" y="6184"/>
                    </a:cubicBezTo>
                    <a:lnTo>
                      <a:pt x="3677" y="6314"/>
                    </a:lnTo>
                    <a:lnTo>
                      <a:pt x="3979" y="6141"/>
                    </a:lnTo>
                    <a:lnTo>
                      <a:pt x="4023" y="6314"/>
                    </a:lnTo>
                    <a:lnTo>
                      <a:pt x="4239" y="6314"/>
                    </a:lnTo>
                    <a:cubicBezTo>
                      <a:pt x="4196" y="6833"/>
                      <a:pt x="4196" y="7309"/>
                      <a:pt x="4152" y="7784"/>
                    </a:cubicBezTo>
                    <a:cubicBezTo>
                      <a:pt x="4109" y="8130"/>
                      <a:pt x="3763" y="8217"/>
                      <a:pt x="3590" y="8044"/>
                    </a:cubicBezTo>
                    <a:cubicBezTo>
                      <a:pt x="3504" y="8044"/>
                      <a:pt x="3460" y="8174"/>
                      <a:pt x="3460" y="8260"/>
                    </a:cubicBezTo>
                    <a:cubicBezTo>
                      <a:pt x="3374" y="8260"/>
                      <a:pt x="3331" y="8260"/>
                      <a:pt x="3244" y="8260"/>
                    </a:cubicBezTo>
                    <a:cubicBezTo>
                      <a:pt x="3158" y="8174"/>
                      <a:pt x="3158" y="8087"/>
                      <a:pt x="3158" y="7957"/>
                    </a:cubicBezTo>
                    <a:cubicBezTo>
                      <a:pt x="3071" y="7957"/>
                      <a:pt x="3028" y="7957"/>
                      <a:pt x="2985" y="8044"/>
                    </a:cubicBezTo>
                    <a:cubicBezTo>
                      <a:pt x="2985" y="8260"/>
                      <a:pt x="2941" y="8260"/>
                      <a:pt x="2898" y="8303"/>
                    </a:cubicBezTo>
                    <a:cubicBezTo>
                      <a:pt x="2725" y="8476"/>
                      <a:pt x="2509" y="8433"/>
                      <a:pt x="2292" y="8174"/>
                    </a:cubicBezTo>
                    <a:cubicBezTo>
                      <a:pt x="2292" y="8087"/>
                      <a:pt x="2076" y="8044"/>
                      <a:pt x="1860" y="8044"/>
                    </a:cubicBezTo>
                    <a:cubicBezTo>
                      <a:pt x="1860" y="8044"/>
                      <a:pt x="1817" y="8087"/>
                      <a:pt x="1817" y="8087"/>
                    </a:cubicBezTo>
                    <a:lnTo>
                      <a:pt x="2033" y="7482"/>
                    </a:lnTo>
                    <a:lnTo>
                      <a:pt x="2509" y="7352"/>
                    </a:lnTo>
                    <a:lnTo>
                      <a:pt x="2509" y="6963"/>
                    </a:lnTo>
                    <a:cubicBezTo>
                      <a:pt x="2336" y="7006"/>
                      <a:pt x="2206" y="6963"/>
                      <a:pt x="2163" y="6790"/>
                    </a:cubicBezTo>
                    <a:lnTo>
                      <a:pt x="1860" y="6790"/>
                    </a:lnTo>
                    <a:lnTo>
                      <a:pt x="1730" y="5276"/>
                    </a:lnTo>
                    <a:cubicBezTo>
                      <a:pt x="1730" y="4757"/>
                      <a:pt x="1644" y="4627"/>
                      <a:pt x="1514" y="4627"/>
                    </a:cubicBezTo>
                    <a:cubicBezTo>
                      <a:pt x="1168" y="4584"/>
                      <a:pt x="1168" y="5146"/>
                      <a:pt x="735" y="5060"/>
                    </a:cubicBezTo>
                    <a:lnTo>
                      <a:pt x="0" y="4757"/>
                    </a:lnTo>
                    <a:lnTo>
                      <a:pt x="649" y="3979"/>
                    </a:lnTo>
                    <a:lnTo>
                      <a:pt x="0" y="2465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2453604" y="4369617"/>
                <a:ext cx="1668257" cy="751477"/>
              </a:xfrm>
              <a:custGeom>
                <a:avLst/>
                <a:gdLst/>
                <a:ahLst/>
                <a:cxnLst>
                  <a:cxn ang="0">
                    <a:pos x="10682" y="4152"/>
                  </a:cxn>
                  <a:cxn ang="0">
                    <a:pos x="10466" y="3979"/>
                  </a:cxn>
                  <a:cxn ang="0">
                    <a:pos x="9601" y="3893"/>
                  </a:cxn>
                  <a:cxn ang="0">
                    <a:pos x="9039" y="4066"/>
                  </a:cxn>
                  <a:cxn ang="0">
                    <a:pos x="8909" y="4239"/>
                  </a:cxn>
                  <a:cxn ang="0">
                    <a:pos x="8088" y="3893"/>
                  </a:cxn>
                  <a:cxn ang="0">
                    <a:pos x="7655" y="3763"/>
                  </a:cxn>
                  <a:cxn ang="0">
                    <a:pos x="7612" y="3936"/>
                  </a:cxn>
                  <a:cxn ang="0">
                    <a:pos x="7093" y="3676"/>
                  </a:cxn>
                  <a:cxn ang="0">
                    <a:pos x="7050" y="3849"/>
                  </a:cxn>
                  <a:cxn ang="0">
                    <a:pos x="7136" y="3893"/>
                  </a:cxn>
                  <a:cxn ang="0">
                    <a:pos x="6790" y="4282"/>
                  </a:cxn>
                  <a:cxn ang="0">
                    <a:pos x="6747" y="4931"/>
                  </a:cxn>
                  <a:cxn ang="0">
                    <a:pos x="6747" y="5104"/>
                  </a:cxn>
                  <a:cxn ang="0">
                    <a:pos x="2552" y="5233"/>
                  </a:cxn>
                  <a:cxn ang="0">
                    <a:pos x="2639" y="3720"/>
                  </a:cxn>
                  <a:cxn ang="0">
                    <a:pos x="2509" y="3720"/>
                  </a:cxn>
                  <a:cxn ang="0">
                    <a:pos x="2509" y="3849"/>
                  </a:cxn>
                  <a:cxn ang="0">
                    <a:pos x="44" y="3893"/>
                  </a:cxn>
                  <a:cxn ang="0">
                    <a:pos x="0" y="2379"/>
                  </a:cxn>
                  <a:cxn ang="0">
                    <a:pos x="217" y="2336"/>
                  </a:cxn>
                  <a:cxn ang="0">
                    <a:pos x="217" y="2163"/>
                  </a:cxn>
                  <a:cxn ang="0">
                    <a:pos x="433" y="2033"/>
                  </a:cxn>
                  <a:cxn ang="0">
                    <a:pos x="995" y="2292"/>
                  </a:cxn>
                  <a:cxn ang="0">
                    <a:pos x="1990" y="2292"/>
                  </a:cxn>
                  <a:cxn ang="0">
                    <a:pos x="2293" y="2076"/>
                  </a:cxn>
                  <a:cxn ang="0">
                    <a:pos x="2552" y="1471"/>
                  </a:cxn>
                  <a:cxn ang="0">
                    <a:pos x="3244" y="1341"/>
                  </a:cxn>
                  <a:cxn ang="0">
                    <a:pos x="3547" y="1341"/>
                  </a:cxn>
                  <a:cxn ang="0">
                    <a:pos x="3806" y="1600"/>
                  </a:cxn>
                  <a:cxn ang="0">
                    <a:pos x="4498" y="1125"/>
                  </a:cxn>
                  <a:cxn ang="0">
                    <a:pos x="5233" y="1427"/>
                  </a:cxn>
                  <a:cxn ang="0">
                    <a:pos x="5752" y="1514"/>
                  </a:cxn>
                  <a:cxn ang="0">
                    <a:pos x="6141" y="995"/>
                  </a:cxn>
                  <a:cxn ang="0">
                    <a:pos x="6574" y="606"/>
                  </a:cxn>
                  <a:cxn ang="0">
                    <a:pos x="7352" y="606"/>
                  </a:cxn>
                  <a:cxn ang="0">
                    <a:pos x="8131" y="735"/>
                  </a:cxn>
                  <a:cxn ang="0">
                    <a:pos x="8866" y="822"/>
                  </a:cxn>
                  <a:cxn ang="0">
                    <a:pos x="9861" y="1254"/>
                  </a:cxn>
                  <a:cxn ang="0">
                    <a:pos x="10639" y="822"/>
                  </a:cxn>
                  <a:cxn ang="0">
                    <a:pos x="10855" y="1471"/>
                  </a:cxn>
                  <a:cxn ang="0">
                    <a:pos x="10985" y="2984"/>
                  </a:cxn>
                  <a:cxn ang="0">
                    <a:pos x="11288" y="2984"/>
                  </a:cxn>
                  <a:cxn ang="0">
                    <a:pos x="11634" y="3157"/>
                  </a:cxn>
                  <a:cxn ang="0">
                    <a:pos x="11634" y="3547"/>
                  </a:cxn>
                  <a:cxn ang="0">
                    <a:pos x="11158" y="3676"/>
                  </a:cxn>
                  <a:cxn ang="0">
                    <a:pos x="10942" y="4282"/>
                  </a:cxn>
                  <a:cxn ang="0">
                    <a:pos x="10726" y="4152"/>
                  </a:cxn>
                  <a:cxn ang="0">
                    <a:pos x="10682" y="4152"/>
                  </a:cxn>
                </a:cxnLst>
                <a:rect l="0" t="0" r="r" b="b"/>
                <a:pathLst>
                  <a:path w="11634" h="5233">
                    <a:moveTo>
                      <a:pt x="10682" y="4152"/>
                    </a:moveTo>
                    <a:lnTo>
                      <a:pt x="10466" y="3979"/>
                    </a:lnTo>
                    <a:lnTo>
                      <a:pt x="9601" y="3893"/>
                    </a:lnTo>
                    <a:lnTo>
                      <a:pt x="9039" y="4066"/>
                    </a:lnTo>
                    <a:lnTo>
                      <a:pt x="8909" y="4239"/>
                    </a:lnTo>
                    <a:lnTo>
                      <a:pt x="8088" y="3893"/>
                    </a:lnTo>
                    <a:lnTo>
                      <a:pt x="7655" y="3763"/>
                    </a:lnTo>
                    <a:lnTo>
                      <a:pt x="7612" y="3936"/>
                    </a:lnTo>
                    <a:lnTo>
                      <a:pt x="7093" y="3676"/>
                    </a:lnTo>
                    <a:lnTo>
                      <a:pt x="7050" y="3849"/>
                    </a:lnTo>
                    <a:lnTo>
                      <a:pt x="7136" y="3893"/>
                    </a:lnTo>
                    <a:lnTo>
                      <a:pt x="6790" y="4282"/>
                    </a:lnTo>
                    <a:lnTo>
                      <a:pt x="6747" y="4931"/>
                    </a:lnTo>
                    <a:lnTo>
                      <a:pt x="6747" y="5104"/>
                    </a:lnTo>
                    <a:lnTo>
                      <a:pt x="2552" y="5233"/>
                    </a:lnTo>
                    <a:lnTo>
                      <a:pt x="2639" y="3720"/>
                    </a:lnTo>
                    <a:lnTo>
                      <a:pt x="2509" y="3720"/>
                    </a:lnTo>
                    <a:lnTo>
                      <a:pt x="2509" y="3849"/>
                    </a:lnTo>
                    <a:lnTo>
                      <a:pt x="44" y="3893"/>
                    </a:lnTo>
                    <a:lnTo>
                      <a:pt x="0" y="2379"/>
                    </a:lnTo>
                    <a:lnTo>
                      <a:pt x="217" y="2336"/>
                    </a:lnTo>
                    <a:lnTo>
                      <a:pt x="217" y="2163"/>
                    </a:lnTo>
                    <a:cubicBezTo>
                      <a:pt x="217" y="1990"/>
                      <a:pt x="303" y="1990"/>
                      <a:pt x="433" y="2033"/>
                    </a:cubicBezTo>
                    <a:cubicBezTo>
                      <a:pt x="606" y="2119"/>
                      <a:pt x="606" y="2336"/>
                      <a:pt x="995" y="2292"/>
                    </a:cubicBezTo>
                    <a:lnTo>
                      <a:pt x="1990" y="2292"/>
                    </a:lnTo>
                    <a:cubicBezTo>
                      <a:pt x="2120" y="2249"/>
                      <a:pt x="2206" y="2206"/>
                      <a:pt x="2293" y="2076"/>
                    </a:cubicBezTo>
                    <a:cubicBezTo>
                      <a:pt x="2249" y="1860"/>
                      <a:pt x="2336" y="1644"/>
                      <a:pt x="2552" y="1471"/>
                    </a:cubicBezTo>
                    <a:lnTo>
                      <a:pt x="3244" y="1341"/>
                    </a:lnTo>
                    <a:lnTo>
                      <a:pt x="3547" y="1341"/>
                    </a:lnTo>
                    <a:lnTo>
                      <a:pt x="3806" y="1600"/>
                    </a:lnTo>
                    <a:lnTo>
                      <a:pt x="4498" y="1125"/>
                    </a:lnTo>
                    <a:cubicBezTo>
                      <a:pt x="4887" y="1038"/>
                      <a:pt x="5147" y="1125"/>
                      <a:pt x="5233" y="1427"/>
                    </a:cubicBezTo>
                    <a:lnTo>
                      <a:pt x="5752" y="1514"/>
                    </a:lnTo>
                    <a:lnTo>
                      <a:pt x="6141" y="995"/>
                    </a:lnTo>
                    <a:cubicBezTo>
                      <a:pt x="6098" y="389"/>
                      <a:pt x="6055" y="346"/>
                      <a:pt x="6574" y="606"/>
                    </a:cubicBezTo>
                    <a:cubicBezTo>
                      <a:pt x="6833" y="606"/>
                      <a:pt x="6877" y="0"/>
                      <a:pt x="7352" y="606"/>
                    </a:cubicBezTo>
                    <a:lnTo>
                      <a:pt x="8131" y="735"/>
                    </a:lnTo>
                    <a:cubicBezTo>
                      <a:pt x="8217" y="346"/>
                      <a:pt x="8780" y="606"/>
                      <a:pt x="8866" y="822"/>
                    </a:cubicBezTo>
                    <a:lnTo>
                      <a:pt x="9861" y="1254"/>
                    </a:lnTo>
                    <a:cubicBezTo>
                      <a:pt x="10293" y="1341"/>
                      <a:pt x="10293" y="779"/>
                      <a:pt x="10639" y="822"/>
                    </a:cubicBezTo>
                    <a:cubicBezTo>
                      <a:pt x="10769" y="822"/>
                      <a:pt x="10855" y="952"/>
                      <a:pt x="10855" y="1471"/>
                    </a:cubicBezTo>
                    <a:lnTo>
                      <a:pt x="10985" y="2984"/>
                    </a:lnTo>
                    <a:lnTo>
                      <a:pt x="11288" y="2984"/>
                    </a:lnTo>
                    <a:cubicBezTo>
                      <a:pt x="11331" y="3157"/>
                      <a:pt x="11461" y="3201"/>
                      <a:pt x="11634" y="3157"/>
                    </a:cubicBezTo>
                    <a:lnTo>
                      <a:pt x="11634" y="3547"/>
                    </a:lnTo>
                    <a:lnTo>
                      <a:pt x="11158" y="3676"/>
                    </a:lnTo>
                    <a:lnTo>
                      <a:pt x="10942" y="4282"/>
                    </a:lnTo>
                    <a:cubicBezTo>
                      <a:pt x="10812" y="4282"/>
                      <a:pt x="10812" y="4152"/>
                      <a:pt x="10726" y="4152"/>
                    </a:cubicBezTo>
                    <a:cubicBezTo>
                      <a:pt x="10726" y="4152"/>
                      <a:pt x="10682" y="4152"/>
                      <a:pt x="10682" y="415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2664518" y="4897425"/>
                <a:ext cx="1432850" cy="1167451"/>
              </a:xfrm>
              <a:custGeom>
                <a:avLst/>
                <a:gdLst/>
                <a:ahLst/>
                <a:cxnLst>
                  <a:cxn ang="0">
                    <a:pos x="4520" y="281"/>
                  </a:cxn>
                  <a:cxn ang="0">
                    <a:pos x="4693" y="1579"/>
                  </a:cxn>
                  <a:cxn ang="0">
                    <a:pos x="4887" y="1881"/>
                  </a:cxn>
                  <a:cxn ang="0">
                    <a:pos x="4714" y="1881"/>
                  </a:cxn>
                  <a:cxn ang="0">
                    <a:pos x="4520" y="1752"/>
                  </a:cxn>
                  <a:cxn ang="0">
                    <a:pos x="4217" y="865"/>
                  </a:cxn>
                  <a:cxn ang="0">
                    <a:pos x="4195" y="1124"/>
                  </a:cxn>
                  <a:cxn ang="0">
                    <a:pos x="4325" y="1643"/>
                  </a:cxn>
                  <a:cxn ang="0">
                    <a:pos x="3979" y="1470"/>
                  </a:cxn>
                  <a:cxn ang="0">
                    <a:pos x="3525" y="1406"/>
                  </a:cxn>
                  <a:cxn ang="0">
                    <a:pos x="3114" y="1643"/>
                  </a:cxn>
                  <a:cxn ang="0">
                    <a:pos x="2422" y="1470"/>
                  </a:cxn>
                  <a:cxn ang="0">
                    <a:pos x="2184" y="1211"/>
                  </a:cxn>
                  <a:cxn ang="0">
                    <a:pos x="2076" y="1103"/>
                  </a:cxn>
                  <a:cxn ang="0">
                    <a:pos x="1947" y="1730"/>
                  </a:cxn>
                  <a:cxn ang="0">
                    <a:pos x="1838" y="2465"/>
                  </a:cxn>
                  <a:cxn ang="0">
                    <a:pos x="1514" y="2962"/>
                  </a:cxn>
                  <a:cxn ang="0">
                    <a:pos x="1211" y="3460"/>
                  </a:cxn>
                  <a:cxn ang="0">
                    <a:pos x="1449" y="3546"/>
                  </a:cxn>
                  <a:cxn ang="0">
                    <a:pos x="1882" y="3503"/>
                  </a:cxn>
                  <a:cxn ang="0">
                    <a:pos x="1968" y="3741"/>
                  </a:cxn>
                  <a:cxn ang="0">
                    <a:pos x="2076" y="3827"/>
                  </a:cxn>
                  <a:cxn ang="0">
                    <a:pos x="2055" y="4044"/>
                  </a:cxn>
                  <a:cxn ang="0">
                    <a:pos x="1730" y="3719"/>
                  </a:cxn>
                  <a:cxn ang="0">
                    <a:pos x="1319" y="3525"/>
                  </a:cxn>
                  <a:cxn ang="0">
                    <a:pos x="1103" y="3633"/>
                  </a:cxn>
                  <a:cxn ang="0">
                    <a:pos x="757" y="3654"/>
                  </a:cxn>
                  <a:cxn ang="0">
                    <a:pos x="671" y="3827"/>
                  </a:cxn>
                  <a:cxn ang="0">
                    <a:pos x="541" y="3654"/>
                  </a:cxn>
                  <a:cxn ang="0">
                    <a:pos x="152" y="3438"/>
                  </a:cxn>
                  <a:cxn ang="0">
                    <a:pos x="109" y="2984"/>
                  </a:cxn>
                  <a:cxn ang="0">
                    <a:pos x="541" y="2054"/>
                  </a:cxn>
                  <a:cxn ang="0">
                    <a:pos x="519" y="1838"/>
                  </a:cxn>
                  <a:cxn ang="0">
                    <a:pos x="2639" y="714"/>
                  </a:cxn>
                  <a:cxn ang="0">
                    <a:pos x="2660" y="303"/>
                  </a:cxn>
                  <a:cxn ang="0">
                    <a:pos x="2790" y="87"/>
                  </a:cxn>
                  <a:cxn ang="0">
                    <a:pos x="3071" y="130"/>
                  </a:cxn>
                  <a:cxn ang="0">
                    <a:pos x="3309" y="108"/>
                  </a:cxn>
                  <a:cxn ang="0">
                    <a:pos x="3785" y="195"/>
                  </a:cxn>
                  <a:cxn ang="0">
                    <a:pos x="4498" y="151"/>
                  </a:cxn>
                </a:cxnLst>
                <a:rect l="0" t="0" r="r" b="b"/>
                <a:pathLst>
                  <a:path w="4995" h="4065">
                    <a:moveTo>
                      <a:pt x="4606" y="238"/>
                    </a:moveTo>
                    <a:cubicBezTo>
                      <a:pt x="4563" y="260"/>
                      <a:pt x="4541" y="281"/>
                      <a:pt x="4520" y="281"/>
                    </a:cubicBezTo>
                    <a:cubicBezTo>
                      <a:pt x="4433" y="281"/>
                      <a:pt x="4368" y="324"/>
                      <a:pt x="4325" y="368"/>
                    </a:cubicBezTo>
                    <a:lnTo>
                      <a:pt x="4693" y="1579"/>
                    </a:lnTo>
                    <a:lnTo>
                      <a:pt x="4995" y="1752"/>
                    </a:lnTo>
                    <a:lnTo>
                      <a:pt x="4887" y="1881"/>
                    </a:lnTo>
                    <a:lnTo>
                      <a:pt x="4779" y="1838"/>
                    </a:lnTo>
                    <a:lnTo>
                      <a:pt x="4714" y="1881"/>
                    </a:lnTo>
                    <a:lnTo>
                      <a:pt x="4585" y="1860"/>
                    </a:lnTo>
                    <a:lnTo>
                      <a:pt x="4520" y="1752"/>
                    </a:lnTo>
                    <a:lnTo>
                      <a:pt x="4541" y="1622"/>
                    </a:lnTo>
                    <a:lnTo>
                      <a:pt x="4217" y="865"/>
                    </a:lnTo>
                    <a:lnTo>
                      <a:pt x="4087" y="908"/>
                    </a:lnTo>
                    <a:lnTo>
                      <a:pt x="4195" y="1124"/>
                    </a:lnTo>
                    <a:cubicBezTo>
                      <a:pt x="4260" y="1254"/>
                      <a:pt x="4152" y="1276"/>
                      <a:pt x="4131" y="1341"/>
                    </a:cubicBezTo>
                    <a:lnTo>
                      <a:pt x="4325" y="1643"/>
                    </a:lnTo>
                    <a:lnTo>
                      <a:pt x="4239" y="1752"/>
                    </a:lnTo>
                    <a:lnTo>
                      <a:pt x="3979" y="1470"/>
                    </a:lnTo>
                    <a:lnTo>
                      <a:pt x="3828" y="1600"/>
                    </a:lnTo>
                    <a:cubicBezTo>
                      <a:pt x="3741" y="1427"/>
                      <a:pt x="3741" y="1470"/>
                      <a:pt x="3525" y="1406"/>
                    </a:cubicBezTo>
                    <a:lnTo>
                      <a:pt x="3352" y="1687"/>
                    </a:lnTo>
                    <a:cubicBezTo>
                      <a:pt x="3287" y="1752"/>
                      <a:pt x="3201" y="1730"/>
                      <a:pt x="3114" y="1643"/>
                    </a:cubicBezTo>
                    <a:cubicBezTo>
                      <a:pt x="2984" y="1643"/>
                      <a:pt x="2898" y="1622"/>
                      <a:pt x="2855" y="1535"/>
                    </a:cubicBezTo>
                    <a:lnTo>
                      <a:pt x="2422" y="1470"/>
                    </a:lnTo>
                    <a:cubicBezTo>
                      <a:pt x="2401" y="1341"/>
                      <a:pt x="2357" y="1319"/>
                      <a:pt x="2249" y="1319"/>
                    </a:cubicBezTo>
                    <a:lnTo>
                      <a:pt x="2184" y="1211"/>
                    </a:lnTo>
                    <a:lnTo>
                      <a:pt x="2120" y="1189"/>
                    </a:lnTo>
                    <a:lnTo>
                      <a:pt x="2076" y="1103"/>
                    </a:lnTo>
                    <a:cubicBezTo>
                      <a:pt x="2033" y="1189"/>
                      <a:pt x="2055" y="1276"/>
                      <a:pt x="2098" y="1362"/>
                    </a:cubicBezTo>
                    <a:cubicBezTo>
                      <a:pt x="2141" y="1427"/>
                      <a:pt x="2076" y="1557"/>
                      <a:pt x="1947" y="1730"/>
                    </a:cubicBezTo>
                    <a:cubicBezTo>
                      <a:pt x="1817" y="1795"/>
                      <a:pt x="1795" y="1860"/>
                      <a:pt x="1882" y="2033"/>
                    </a:cubicBezTo>
                    <a:cubicBezTo>
                      <a:pt x="1882" y="2184"/>
                      <a:pt x="1882" y="2335"/>
                      <a:pt x="1838" y="2465"/>
                    </a:cubicBezTo>
                    <a:cubicBezTo>
                      <a:pt x="2011" y="2616"/>
                      <a:pt x="1990" y="2703"/>
                      <a:pt x="1730" y="2768"/>
                    </a:cubicBezTo>
                    <a:cubicBezTo>
                      <a:pt x="1644" y="2811"/>
                      <a:pt x="1579" y="2919"/>
                      <a:pt x="1514" y="2962"/>
                    </a:cubicBezTo>
                    <a:cubicBezTo>
                      <a:pt x="1384" y="3006"/>
                      <a:pt x="1341" y="3092"/>
                      <a:pt x="1298" y="3265"/>
                    </a:cubicBezTo>
                    <a:cubicBezTo>
                      <a:pt x="1298" y="3330"/>
                      <a:pt x="1255" y="3395"/>
                      <a:pt x="1211" y="3460"/>
                    </a:cubicBezTo>
                    <a:lnTo>
                      <a:pt x="1298" y="3503"/>
                    </a:lnTo>
                    <a:lnTo>
                      <a:pt x="1449" y="3546"/>
                    </a:lnTo>
                    <a:lnTo>
                      <a:pt x="1947" y="3243"/>
                    </a:lnTo>
                    <a:lnTo>
                      <a:pt x="1882" y="3503"/>
                    </a:lnTo>
                    <a:cubicBezTo>
                      <a:pt x="1882" y="3568"/>
                      <a:pt x="1903" y="3611"/>
                      <a:pt x="1947" y="3611"/>
                    </a:cubicBezTo>
                    <a:lnTo>
                      <a:pt x="1968" y="3741"/>
                    </a:lnTo>
                    <a:lnTo>
                      <a:pt x="2076" y="3762"/>
                    </a:lnTo>
                    <a:lnTo>
                      <a:pt x="2076" y="3827"/>
                    </a:lnTo>
                    <a:lnTo>
                      <a:pt x="2184" y="3892"/>
                    </a:lnTo>
                    <a:lnTo>
                      <a:pt x="2055" y="4044"/>
                    </a:lnTo>
                    <a:lnTo>
                      <a:pt x="1903" y="4065"/>
                    </a:lnTo>
                    <a:lnTo>
                      <a:pt x="1730" y="3719"/>
                    </a:lnTo>
                    <a:lnTo>
                      <a:pt x="1730" y="3611"/>
                    </a:lnTo>
                    <a:lnTo>
                      <a:pt x="1319" y="3525"/>
                    </a:lnTo>
                    <a:lnTo>
                      <a:pt x="1233" y="3676"/>
                    </a:lnTo>
                    <a:lnTo>
                      <a:pt x="1103" y="3633"/>
                    </a:lnTo>
                    <a:lnTo>
                      <a:pt x="1017" y="3784"/>
                    </a:lnTo>
                    <a:cubicBezTo>
                      <a:pt x="930" y="3741"/>
                      <a:pt x="822" y="3741"/>
                      <a:pt x="757" y="3654"/>
                    </a:cubicBezTo>
                    <a:lnTo>
                      <a:pt x="779" y="3827"/>
                    </a:lnTo>
                    <a:lnTo>
                      <a:pt x="671" y="3827"/>
                    </a:lnTo>
                    <a:lnTo>
                      <a:pt x="628" y="3654"/>
                    </a:lnTo>
                    <a:lnTo>
                      <a:pt x="541" y="3654"/>
                    </a:lnTo>
                    <a:lnTo>
                      <a:pt x="433" y="3719"/>
                    </a:lnTo>
                    <a:cubicBezTo>
                      <a:pt x="346" y="3633"/>
                      <a:pt x="217" y="3611"/>
                      <a:pt x="152" y="3438"/>
                    </a:cubicBezTo>
                    <a:lnTo>
                      <a:pt x="44" y="3243"/>
                    </a:lnTo>
                    <a:cubicBezTo>
                      <a:pt x="65" y="3157"/>
                      <a:pt x="87" y="3071"/>
                      <a:pt x="109" y="2984"/>
                    </a:cubicBezTo>
                    <a:cubicBezTo>
                      <a:pt x="0" y="2508"/>
                      <a:pt x="130" y="2270"/>
                      <a:pt x="455" y="2249"/>
                    </a:cubicBezTo>
                    <a:cubicBezTo>
                      <a:pt x="541" y="2249"/>
                      <a:pt x="498" y="2119"/>
                      <a:pt x="541" y="2054"/>
                    </a:cubicBezTo>
                    <a:cubicBezTo>
                      <a:pt x="563" y="1968"/>
                      <a:pt x="584" y="1903"/>
                      <a:pt x="649" y="1860"/>
                    </a:cubicBezTo>
                    <a:lnTo>
                      <a:pt x="519" y="1838"/>
                    </a:lnTo>
                    <a:lnTo>
                      <a:pt x="541" y="779"/>
                    </a:lnTo>
                    <a:lnTo>
                      <a:pt x="2639" y="714"/>
                    </a:lnTo>
                    <a:lnTo>
                      <a:pt x="2639" y="627"/>
                    </a:lnTo>
                    <a:lnTo>
                      <a:pt x="2660" y="303"/>
                    </a:lnTo>
                    <a:lnTo>
                      <a:pt x="2833" y="108"/>
                    </a:lnTo>
                    <a:lnTo>
                      <a:pt x="2790" y="87"/>
                    </a:lnTo>
                    <a:lnTo>
                      <a:pt x="2812" y="0"/>
                    </a:lnTo>
                    <a:lnTo>
                      <a:pt x="3071" y="130"/>
                    </a:lnTo>
                    <a:lnTo>
                      <a:pt x="3093" y="43"/>
                    </a:lnTo>
                    <a:lnTo>
                      <a:pt x="3309" y="108"/>
                    </a:lnTo>
                    <a:lnTo>
                      <a:pt x="3720" y="281"/>
                    </a:lnTo>
                    <a:lnTo>
                      <a:pt x="3785" y="195"/>
                    </a:lnTo>
                    <a:lnTo>
                      <a:pt x="4066" y="108"/>
                    </a:lnTo>
                    <a:lnTo>
                      <a:pt x="4498" y="151"/>
                    </a:lnTo>
                    <a:lnTo>
                      <a:pt x="4606" y="238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2913530" y="3717699"/>
                <a:ext cx="941625" cy="881043"/>
              </a:xfrm>
              <a:custGeom>
                <a:avLst/>
                <a:gdLst/>
                <a:ahLst/>
                <a:cxnLst>
                  <a:cxn ang="0">
                    <a:pos x="5709" y="1254"/>
                  </a:cxn>
                  <a:cxn ang="0">
                    <a:pos x="5882" y="1600"/>
                  </a:cxn>
                  <a:cxn ang="0">
                    <a:pos x="5839" y="2249"/>
                  </a:cxn>
                  <a:cxn ang="0">
                    <a:pos x="5839" y="2595"/>
                  </a:cxn>
                  <a:cxn ang="0">
                    <a:pos x="5493" y="2984"/>
                  </a:cxn>
                  <a:cxn ang="0">
                    <a:pos x="5493" y="3157"/>
                  </a:cxn>
                  <a:cxn ang="0">
                    <a:pos x="5666" y="3330"/>
                  </a:cxn>
                  <a:cxn ang="0">
                    <a:pos x="5925" y="3200"/>
                  </a:cxn>
                  <a:cxn ang="0">
                    <a:pos x="6574" y="4713"/>
                  </a:cxn>
                  <a:cxn ang="0">
                    <a:pos x="5925" y="5492"/>
                  </a:cxn>
                  <a:cxn ang="0">
                    <a:pos x="5666" y="5362"/>
                  </a:cxn>
                  <a:cxn ang="0">
                    <a:pos x="4930" y="5275"/>
                  </a:cxn>
                  <a:cxn ang="0">
                    <a:pos x="4152" y="5146"/>
                  </a:cxn>
                  <a:cxn ang="0">
                    <a:pos x="3374" y="5146"/>
                  </a:cxn>
                  <a:cxn ang="0">
                    <a:pos x="2941" y="5535"/>
                  </a:cxn>
                  <a:cxn ang="0">
                    <a:pos x="2552" y="6054"/>
                  </a:cxn>
                  <a:cxn ang="0">
                    <a:pos x="2033" y="5967"/>
                  </a:cxn>
                  <a:cxn ang="0">
                    <a:pos x="1298" y="5665"/>
                  </a:cxn>
                  <a:cxn ang="0">
                    <a:pos x="606" y="6140"/>
                  </a:cxn>
                  <a:cxn ang="0">
                    <a:pos x="346" y="5881"/>
                  </a:cxn>
                  <a:cxn ang="0">
                    <a:pos x="44" y="5881"/>
                  </a:cxn>
                  <a:cxn ang="0">
                    <a:pos x="0" y="5881"/>
                  </a:cxn>
                  <a:cxn ang="0">
                    <a:pos x="87" y="5665"/>
                  </a:cxn>
                  <a:cxn ang="0">
                    <a:pos x="519" y="5362"/>
                  </a:cxn>
                  <a:cxn ang="0">
                    <a:pos x="736" y="4497"/>
                  </a:cxn>
                  <a:cxn ang="0">
                    <a:pos x="476" y="4454"/>
                  </a:cxn>
                  <a:cxn ang="0">
                    <a:pos x="563" y="4065"/>
                  </a:cxn>
                  <a:cxn ang="0">
                    <a:pos x="346" y="3848"/>
                  </a:cxn>
                  <a:cxn ang="0">
                    <a:pos x="995" y="2940"/>
                  </a:cxn>
                  <a:cxn ang="0">
                    <a:pos x="1687" y="2984"/>
                  </a:cxn>
                  <a:cxn ang="0">
                    <a:pos x="2033" y="2508"/>
                  </a:cxn>
                  <a:cxn ang="0">
                    <a:pos x="1817" y="1903"/>
                  </a:cxn>
                  <a:cxn ang="0">
                    <a:pos x="1730" y="1643"/>
                  </a:cxn>
                  <a:cxn ang="0">
                    <a:pos x="1860" y="1168"/>
                  </a:cxn>
                  <a:cxn ang="0">
                    <a:pos x="2120" y="605"/>
                  </a:cxn>
                  <a:cxn ang="0">
                    <a:pos x="2249" y="173"/>
                  </a:cxn>
                  <a:cxn ang="0">
                    <a:pos x="2379" y="216"/>
                  </a:cxn>
                  <a:cxn ang="0">
                    <a:pos x="2638" y="130"/>
                  </a:cxn>
                  <a:cxn ang="0">
                    <a:pos x="3071" y="260"/>
                  </a:cxn>
                  <a:cxn ang="0">
                    <a:pos x="3460" y="476"/>
                  </a:cxn>
                  <a:cxn ang="0">
                    <a:pos x="3763" y="865"/>
                  </a:cxn>
                  <a:cxn ang="0">
                    <a:pos x="4239" y="995"/>
                  </a:cxn>
                  <a:cxn ang="0">
                    <a:pos x="5147" y="1384"/>
                  </a:cxn>
                  <a:cxn ang="0">
                    <a:pos x="5406" y="1384"/>
                  </a:cxn>
                  <a:cxn ang="0">
                    <a:pos x="5666" y="1297"/>
                  </a:cxn>
                  <a:cxn ang="0">
                    <a:pos x="5709" y="1254"/>
                  </a:cxn>
                </a:cxnLst>
                <a:rect l="0" t="0" r="r" b="b"/>
                <a:pathLst>
                  <a:path w="6574" h="6140">
                    <a:moveTo>
                      <a:pt x="5709" y="1254"/>
                    </a:moveTo>
                    <a:lnTo>
                      <a:pt x="5882" y="1600"/>
                    </a:lnTo>
                    <a:cubicBezTo>
                      <a:pt x="5752" y="1816"/>
                      <a:pt x="5752" y="2032"/>
                      <a:pt x="5839" y="2249"/>
                    </a:cubicBezTo>
                    <a:lnTo>
                      <a:pt x="5839" y="2595"/>
                    </a:lnTo>
                    <a:lnTo>
                      <a:pt x="5493" y="2984"/>
                    </a:lnTo>
                    <a:lnTo>
                      <a:pt x="5493" y="3157"/>
                    </a:lnTo>
                    <a:lnTo>
                      <a:pt x="5666" y="3330"/>
                    </a:lnTo>
                    <a:lnTo>
                      <a:pt x="5925" y="3200"/>
                    </a:lnTo>
                    <a:lnTo>
                      <a:pt x="6574" y="4713"/>
                    </a:lnTo>
                    <a:lnTo>
                      <a:pt x="5925" y="5492"/>
                    </a:lnTo>
                    <a:lnTo>
                      <a:pt x="5666" y="5362"/>
                    </a:lnTo>
                    <a:cubicBezTo>
                      <a:pt x="5579" y="5146"/>
                      <a:pt x="5017" y="4886"/>
                      <a:pt x="4930" y="5275"/>
                    </a:cubicBezTo>
                    <a:lnTo>
                      <a:pt x="4152" y="5146"/>
                    </a:lnTo>
                    <a:cubicBezTo>
                      <a:pt x="3676" y="4540"/>
                      <a:pt x="3633" y="5146"/>
                      <a:pt x="3374" y="5146"/>
                    </a:cubicBezTo>
                    <a:cubicBezTo>
                      <a:pt x="2855" y="4886"/>
                      <a:pt x="2898" y="4929"/>
                      <a:pt x="2941" y="5535"/>
                    </a:cubicBezTo>
                    <a:lnTo>
                      <a:pt x="2552" y="6054"/>
                    </a:lnTo>
                    <a:lnTo>
                      <a:pt x="2033" y="5967"/>
                    </a:lnTo>
                    <a:cubicBezTo>
                      <a:pt x="1947" y="5665"/>
                      <a:pt x="1687" y="5578"/>
                      <a:pt x="1298" y="5665"/>
                    </a:cubicBezTo>
                    <a:lnTo>
                      <a:pt x="606" y="6140"/>
                    </a:lnTo>
                    <a:lnTo>
                      <a:pt x="346" y="5881"/>
                    </a:lnTo>
                    <a:lnTo>
                      <a:pt x="44" y="5881"/>
                    </a:lnTo>
                    <a:lnTo>
                      <a:pt x="0" y="5881"/>
                    </a:lnTo>
                    <a:cubicBezTo>
                      <a:pt x="44" y="5751"/>
                      <a:pt x="44" y="5665"/>
                      <a:pt x="87" y="5665"/>
                    </a:cubicBezTo>
                    <a:cubicBezTo>
                      <a:pt x="260" y="5578"/>
                      <a:pt x="390" y="5578"/>
                      <a:pt x="519" y="5362"/>
                    </a:cubicBezTo>
                    <a:cubicBezTo>
                      <a:pt x="606" y="5059"/>
                      <a:pt x="692" y="4800"/>
                      <a:pt x="736" y="4497"/>
                    </a:cubicBezTo>
                    <a:cubicBezTo>
                      <a:pt x="649" y="4497"/>
                      <a:pt x="563" y="4454"/>
                      <a:pt x="476" y="4454"/>
                    </a:cubicBezTo>
                    <a:cubicBezTo>
                      <a:pt x="519" y="4324"/>
                      <a:pt x="519" y="4194"/>
                      <a:pt x="563" y="4065"/>
                    </a:cubicBezTo>
                    <a:cubicBezTo>
                      <a:pt x="476" y="3978"/>
                      <a:pt x="433" y="3935"/>
                      <a:pt x="346" y="3848"/>
                    </a:cubicBezTo>
                    <a:cubicBezTo>
                      <a:pt x="563" y="3546"/>
                      <a:pt x="779" y="3243"/>
                      <a:pt x="995" y="2940"/>
                    </a:cubicBezTo>
                    <a:cubicBezTo>
                      <a:pt x="1211" y="3200"/>
                      <a:pt x="1471" y="3157"/>
                      <a:pt x="1687" y="2984"/>
                    </a:cubicBezTo>
                    <a:cubicBezTo>
                      <a:pt x="1817" y="2811"/>
                      <a:pt x="1903" y="2681"/>
                      <a:pt x="2033" y="2508"/>
                    </a:cubicBezTo>
                    <a:cubicBezTo>
                      <a:pt x="2206" y="2292"/>
                      <a:pt x="2120" y="1903"/>
                      <a:pt x="1817" y="1903"/>
                    </a:cubicBezTo>
                    <a:cubicBezTo>
                      <a:pt x="1471" y="2335"/>
                      <a:pt x="1341" y="1989"/>
                      <a:pt x="1730" y="1643"/>
                    </a:cubicBezTo>
                    <a:cubicBezTo>
                      <a:pt x="1774" y="1384"/>
                      <a:pt x="1687" y="1297"/>
                      <a:pt x="1860" y="1168"/>
                    </a:cubicBezTo>
                    <a:cubicBezTo>
                      <a:pt x="2033" y="1038"/>
                      <a:pt x="2120" y="865"/>
                      <a:pt x="2120" y="605"/>
                    </a:cubicBezTo>
                    <a:cubicBezTo>
                      <a:pt x="1990" y="303"/>
                      <a:pt x="2033" y="173"/>
                      <a:pt x="2249" y="173"/>
                    </a:cubicBezTo>
                    <a:lnTo>
                      <a:pt x="2379" y="216"/>
                    </a:lnTo>
                    <a:cubicBezTo>
                      <a:pt x="2509" y="519"/>
                      <a:pt x="2595" y="346"/>
                      <a:pt x="2638" y="130"/>
                    </a:cubicBezTo>
                    <a:cubicBezTo>
                      <a:pt x="2811" y="0"/>
                      <a:pt x="2941" y="0"/>
                      <a:pt x="3071" y="260"/>
                    </a:cubicBezTo>
                    <a:cubicBezTo>
                      <a:pt x="3114" y="476"/>
                      <a:pt x="3244" y="562"/>
                      <a:pt x="3460" y="476"/>
                    </a:cubicBezTo>
                    <a:cubicBezTo>
                      <a:pt x="3676" y="476"/>
                      <a:pt x="3763" y="649"/>
                      <a:pt x="3763" y="865"/>
                    </a:cubicBezTo>
                    <a:cubicBezTo>
                      <a:pt x="3849" y="1254"/>
                      <a:pt x="4022" y="1124"/>
                      <a:pt x="4239" y="995"/>
                    </a:cubicBezTo>
                    <a:cubicBezTo>
                      <a:pt x="4844" y="951"/>
                      <a:pt x="4974" y="1211"/>
                      <a:pt x="5147" y="1384"/>
                    </a:cubicBezTo>
                    <a:cubicBezTo>
                      <a:pt x="5363" y="1168"/>
                      <a:pt x="5493" y="1124"/>
                      <a:pt x="5406" y="1384"/>
                    </a:cubicBezTo>
                    <a:cubicBezTo>
                      <a:pt x="5406" y="1600"/>
                      <a:pt x="5579" y="1514"/>
                      <a:pt x="5666" y="1297"/>
                    </a:cubicBezTo>
                    <a:lnTo>
                      <a:pt x="5709" y="125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" name="Freeform 65"/>
              <p:cNvSpPr>
                <a:spLocks/>
              </p:cNvSpPr>
              <p:nvPr/>
            </p:nvSpPr>
            <p:spPr bwMode="auto">
              <a:xfrm>
                <a:off x="2739746" y="2587765"/>
                <a:ext cx="991973" cy="1354298"/>
              </a:xfrm>
              <a:custGeom>
                <a:avLst/>
                <a:gdLst/>
                <a:ahLst/>
                <a:cxnLst>
                  <a:cxn ang="0">
                    <a:pos x="6312" y="2119"/>
                  </a:cxn>
                  <a:cxn ang="0">
                    <a:pos x="5577" y="3071"/>
                  </a:cxn>
                  <a:cxn ang="0">
                    <a:pos x="5966" y="4152"/>
                  </a:cxn>
                  <a:cxn ang="0">
                    <a:pos x="6485" y="5492"/>
                  </a:cxn>
                  <a:cxn ang="0">
                    <a:pos x="6442" y="6271"/>
                  </a:cxn>
                  <a:cxn ang="0">
                    <a:pos x="6701" y="6703"/>
                  </a:cxn>
                  <a:cxn ang="0">
                    <a:pos x="6701" y="8043"/>
                  </a:cxn>
                  <a:cxn ang="0">
                    <a:pos x="6398" y="8303"/>
                  </a:cxn>
                  <a:cxn ang="0">
                    <a:pos x="6787" y="8649"/>
                  </a:cxn>
                  <a:cxn ang="0">
                    <a:pos x="6917" y="9081"/>
                  </a:cxn>
                  <a:cxn ang="0">
                    <a:pos x="6615" y="9211"/>
                  </a:cxn>
                  <a:cxn ang="0">
                    <a:pos x="5447" y="8822"/>
                  </a:cxn>
                  <a:cxn ang="0">
                    <a:pos x="4669" y="8303"/>
                  </a:cxn>
                  <a:cxn ang="0">
                    <a:pos x="3848" y="7957"/>
                  </a:cxn>
                  <a:cxn ang="0">
                    <a:pos x="3459" y="8000"/>
                  </a:cxn>
                  <a:cxn ang="0">
                    <a:pos x="3199" y="7654"/>
                  </a:cxn>
                  <a:cxn ang="0">
                    <a:pos x="2292" y="7611"/>
                  </a:cxn>
                  <a:cxn ang="0">
                    <a:pos x="1384" y="7395"/>
                  </a:cxn>
                  <a:cxn ang="0">
                    <a:pos x="346" y="6746"/>
                  </a:cxn>
                  <a:cxn ang="0">
                    <a:pos x="519" y="6227"/>
                  </a:cxn>
                  <a:cxn ang="0">
                    <a:pos x="260" y="4368"/>
                  </a:cxn>
                  <a:cxn ang="0">
                    <a:pos x="1124" y="3071"/>
                  </a:cxn>
                  <a:cxn ang="0">
                    <a:pos x="476" y="2422"/>
                  </a:cxn>
                  <a:cxn ang="0">
                    <a:pos x="519" y="1384"/>
                  </a:cxn>
                  <a:cxn ang="0">
                    <a:pos x="1773" y="865"/>
                  </a:cxn>
                  <a:cxn ang="0">
                    <a:pos x="2681" y="173"/>
                  </a:cxn>
                  <a:cxn ang="0">
                    <a:pos x="3113" y="563"/>
                  </a:cxn>
                  <a:cxn ang="0">
                    <a:pos x="3978" y="909"/>
                  </a:cxn>
                  <a:cxn ang="0">
                    <a:pos x="4453" y="1125"/>
                  </a:cxn>
                  <a:cxn ang="0">
                    <a:pos x="5793" y="519"/>
                  </a:cxn>
                  <a:cxn ang="0">
                    <a:pos x="6182" y="260"/>
                  </a:cxn>
                  <a:cxn ang="0">
                    <a:pos x="6312" y="1471"/>
                  </a:cxn>
                  <a:cxn ang="0">
                    <a:pos x="6485" y="1817"/>
                  </a:cxn>
                </a:cxnLst>
                <a:rect l="0" t="0" r="r" b="b"/>
                <a:pathLst>
                  <a:path w="6917" h="9427">
                    <a:moveTo>
                      <a:pt x="6571" y="1946"/>
                    </a:moveTo>
                    <a:cubicBezTo>
                      <a:pt x="6658" y="2336"/>
                      <a:pt x="6528" y="2422"/>
                      <a:pt x="6312" y="2119"/>
                    </a:cubicBezTo>
                    <a:lnTo>
                      <a:pt x="6139" y="2292"/>
                    </a:lnTo>
                    <a:cubicBezTo>
                      <a:pt x="6398" y="3157"/>
                      <a:pt x="6053" y="3071"/>
                      <a:pt x="5577" y="3071"/>
                    </a:cubicBezTo>
                    <a:cubicBezTo>
                      <a:pt x="5447" y="3071"/>
                      <a:pt x="5404" y="3806"/>
                      <a:pt x="5491" y="3935"/>
                    </a:cubicBezTo>
                    <a:cubicBezTo>
                      <a:pt x="5620" y="3979"/>
                      <a:pt x="5750" y="4065"/>
                      <a:pt x="5966" y="4152"/>
                    </a:cubicBezTo>
                    <a:cubicBezTo>
                      <a:pt x="6096" y="4195"/>
                      <a:pt x="6139" y="4238"/>
                      <a:pt x="6053" y="4498"/>
                    </a:cubicBezTo>
                    <a:cubicBezTo>
                      <a:pt x="5707" y="5189"/>
                      <a:pt x="5836" y="5492"/>
                      <a:pt x="6485" y="5492"/>
                    </a:cubicBezTo>
                    <a:cubicBezTo>
                      <a:pt x="6874" y="5665"/>
                      <a:pt x="6831" y="6011"/>
                      <a:pt x="6615" y="6098"/>
                    </a:cubicBezTo>
                    <a:cubicBezTo>
                      <a:pt x="6442" y="6054"/>
                      <a:pt x="6398" y="6141"/>
                      <a:pt x="6442" y="6271"/>
                    </a:cubicBezTo>
                    <a:cubicBezTo>
                      <a:pt x="6442" y="6357"/>
                      <a:pt x="6485" y="6443"/>
                      <a:pt x="6485" y="6530"/>
                    </a:cubicBezTo>
                    <a:cubicBezTo>
                      <a:pt x="6571" y="6573"/>
                      <a:pt x="6615" y="6660"/>
                      <a:pt x="6701" y="6703"/>
                    </a:cubicBezTo>
                    <a:cubicBezTo>
                      <a:pt x="6658" y="7006"/>
                      <a:pt x="6658" y="7308"/>
                      <a:pt x="6658" y="7611"/>
                    </a:cubicBezTo>
                    <a:lnTo>
                      <a:pt x="6701" y="8043"/>
                    </a:lnTo>
                    <a:lnTo>
                      <a:pt x="6528" y="8087"/>
                    </a:lnTo>
                    <a:lnTo>
                      <a:pt x="6398" y="8303"/>
                    </a:lnTo>
                    <a:lnTo>
                      <a:pt x="6442" y="8519"/>
                    </a:lnTo>
                    <a:lnTo>
                      <a:pt x="6787" y="8649"/>
                    </a:lnTo>
                    <a:lnTo>
                      <a:pt x="6831" y="8865"/>
                    </a:lnTo>
                    <a:lnTo>
                      <a:pt x="6917" y="9081"/>
                    </a:lnTo>
                    <a:lnTo>
                      <a:pt x="6874" y="9124"/>
                    </a:lnTo>
                    <a:cubicBezTo>
                      <a:pt x="6787" y="9341"/>
                      <a:pt x="6615" y="9427"/>
                      <a:pt x="6615" y="9211"/>
                    </a:cubicBezTo>
                    <a:cubicBezTo>
                      <a:pt x="6701" y="8951"/>
                      <a:pt x="6571" y="8995"/>
                      <a:pt x="6355" y="9211"/>
                    </a:cubicBezTo>
                    <a:cubicBezTo>
                      <a:pt x="6182" y="9038"/>
                      <a:pt x="6053" y="8779"/>
                      <a:pt x="5447" y="8822"/>
                    </a:cubicBezTo>
                    <a:cubicBezTo>
                      <a:pt x="5231" y="8951"/>
                      <a:pt x="5058" y="9081"/>
                      <a:pt x="4972" y="8692"/>
                    </a:cubicBezTo>
                    <a:cubicBezTo>
                      <a:pt x="4972" y="8476"/>
                      <a:pt x="4885" y="8303"/>
                      <a:pt x="4669" y="8303"/>
                    </a:cubicBezTo>
                    <a:cubicBezTo>
                      <a:pt x="4453" y="8389"/>
                      <a:pt x="4323" y="8303"/>
                      <a:pt x="4280" y="8087"/>
                    </a:cubicBezTo>
                    <a:cubicBezTo>
                      <a:pt x="4150" y="7827"/>
                      <a:pt x="4021" y="7827"/>
                      <a:pt x="3848" y="7957"/>
                    </a:cubicBezTo>
                    <a:cubicBezTo>
                      <a:pt x="3805" y="8173"/>
                      <a:pt x="3718" y="8346"/>
                      <a:pt x="3588" y="8043"/>
                    </a:cubicBezTo>
                    <a:lnTo>
                      <a:pt x="3459" y="8000"/>
                    </a:lnTo>
                    <a:cubicBezTo>
                      <a:pt x="3459" y="8000"/>
                      <a:pt x="3502" y="7957"/>
                      <a:pt x="3502" y="7957"/>
                    </a:cubicBezTo>
                    <a:cubicBezTo>
                      <a:pt x="3416" y="7827"/>
                      <a:pt x="3329" y="7697"/>
                      <a:pt x="3199" y="7654"/>
                    </a:cubicBezTo>
                    <a:cubicBezTo>
                      <a:pt x="2940" y="7611"/>
                      <a:pt x="2724" y="7568"/>
                      <a:pt x="2508" y="7481"/>
                    </a:cubicBezTo>
                    <a:cubicBezTo>
                      <a:pt x="2421" y="7525"/>
                      <a:pt x="2378" y="7568"/>
                      <a:pt x="2292" y="7611"/>
                    </a:cubicBezTo>
                    <a:cubicBezTo>
                      <a:pt x="2119" y="7525"/>
                      <a:pt x="1946" y="7481"/>
                      <a:pt x="1773" y="7395"/>
                    </a:cubicBezTo>
                    <a:cubicBezTo>
                      <a:pt x="1686" y="7092"/>
                      <a:pt x="1513" y="7092"/>
                      <a:pt x="1384" y="7395"/>
                    </a:cubicBezTo>
                    <a:cubicBezTo>
                      <a:pt x="1124" y="7308"/>
                      <a:pt x="908" y="7179"/>
                      <a:pt x="735" y="6876"/>
                    </a:cubicBezTo>
                    <a:cubicBezTo>
                      <a:pt x="606" y="6833"/>
                      <a:pt x="476" y="6789"/>
                      <a:pt x="346" y="6746"/>
                    </a:cubicBezTo>
                    <a:cubicBezTo>
                      <a:pt x="346" y="6746"/>
                      <a:pt x="346" y="6746"/>
                      <a:pt x="346" y="6746"/>
                    </a:cubicBezTo>
                    <a:cubicBezTo>
                      <a:pt x="519" y="6616"/>
                      <a:pt x="476" y="6400"/>
                      <a:pt x="519" y="6227"/>
                    </a:cubicBezTo>
                    <a:cubicBezTo>
                      <a:pt x="44" y="5968"/>
                      <a:pt x="0" y="6098"/>
                      <a:pt x="0" y="5492"/>
                    </a:cubicBezTo>
                    <a:cubicBezTo>
                      <a:pt x="87" y="5103"/>
                      <a:pt x="173" y="4757"/>
                      <a:pt x="260" y="4368"/>
                    </a:cubicBezTo>
                    <a:cubicBezTo>
                      <a:pt x="476" y="4368"/>
                      <a:pt x="779" y="4368"/>
                      <a:pt x="1038" y="4325"/>
                    </a:cubicBezTo>
                    <a:cubicBezTo>
                      <a:pt x="1081" y="3935"/>
                      <a:pt x="1081" y="3503"/>
                      <a:pt x="1124" y="3071"/>
                    </a:cubicBezTo>
                    <a:cubicBezTo>
                      <a:pt x="952" y="2898"/>
                      <a:pt x="822" y="2725"/>
                      <a:pt x="692" y="2508"/>
                    </a:cubicBezTo>
                    <a:cubicBezTo>
                      <a:pt x="433" y="2854"/>
                      <a:pt x="390" y="2811"/>
                      <a:pt x="476" y="2422"/>
                    </a:cubicBezTo>
                    <a:cubicBezTo>
                      <a:pt x="562" y="2206"/>
                      <a:pt x="562" y="2076"/>
                      <a:pt x="519" y="1946"/>
                    </a:cubicBezTo>
                    <a:cubicBezTo>
                      <a:pt x="606" y="1644"/>
                      <a:pt x="692" y="1514"/>
                      <a:pt x="519" y="1384"/>
                    </a:cubicBezTo>
                    <a:lnTo>
                      <a:pt x="1816" y="1514"/>
                    </a:lnTo>
                    <a:cubicBezTo>
                      <a:pt x="1816" y="1298"/>
                      <a:pt x="1773" y="1082"/>
                      <a:pt x="1773" y="865"/>
                    </a:cubicBezTo>
                    <a:cubicBezTo>
                      <a:pt x="1989" y="822"/>
                      <a:pt x="2205" y="779"/>
                      <a:pt x="2378" y="736"/>
                    </a:cubicBezTo>
                    <a:cubicBezTo>
                      <a:pt x="2508" y="563"/>
                      <a:pt x="2594" y="346"/>
                      <a:pt x="2681" y="173"/>
                    </a:cubicBezTo>
                    <a:cubicBezTo>
                      <a:pt x="2810" y="87"/>
                      <a:pt x="2897" y="173"/>
                      <a:pt x="2897" y="346"/>
                    </a:cubicBezTo>
                    <a:cubicBezTo>
                      <a:pt x="3027" y="260"/>
                      <a:pt x="3113" y="390"/>
                      <a:pt x="3113" y="563"/>
                    </a:cubicBezTo>
                    <a:cubicBezTo>
                      <a:pt x="3545" y="0"/>
                      <a:pt x="3805" y="303"/>
                      <a:pt x="3848" y="692"/>
                    </a:cubicBezTo>
                    <a:cubicBezTo>
                      <a:pt x="3805" y="779"/>
                      <a:pt x="3891" y="865"/>
                      <a:pt x="3978" y="909"/>
                    </a:cubicBezTo>
                    <a:cubicBezTo>
                      <a:pt x="3978" y="995"/>
                      <a:pt x="3934" y="1082"/>
                      <a:pt x="3934" y="1168"/>
                    </a:cubicBezTo>
                    <a:cubicBezTo>
                      <a:pt x="4194" y="909"/>
                      <a:pt x="4367" y="952"/>
                      <a:pt x="4453" y="1125"/>
                    </a:cubicBezTo>
                    <a:cubicBezTo>
                      <a:pt x="4756" y="909"/>
                      <a:pt x="5015" y="649"/>
                      <a:pt x="5318" y="390"/>
                    </a:cubicBezTo>
                    <a:cubicBezTo>
                      <a:pt x="5447" y="346"/>
                      <a:pt x="5620" y="390"/>
                      <a:pt x="5793" y="519"/>
                    </a:cubicBezTo>
                    <a:cubicBezTo>
                      <a:pt x="5880" y="346"/>
                      <a:pt x="5966" y="173"/>
                      <a:pt x="6053" y="0"/>
                    </a:cubicBezTo>
                    <a:cubicBezTo>
                      <a:pt x="6096" y="87"/>
                      <a:pt x="6139" y="173"/>
                      <a:pt x="6182" y="260"/>
                    </a:cubicBezTo>
                    <a:cubicBezTo>
                      <a:pt x="6096" y="433"/>
                      <a:pt x="6053" y="563"/>
                      <a:pt x="6009" y="736"/>
                    </a:cubicBezTo>
                    <a:cubicBezTo>
                      <a:pt x="6096" y="995"/>
                      <a:pt x="6182" y="1254"/>
                      <a:pt x="6312" y="1471"/>
                    </a:cubicBezTo>
                    <a:cubicBezTo>
                      <a:pt x="6355" y="1514"/>
                      <a:pt x="6442" y="1557"/>
                      <a:pt x="6528" y="1600"/>
                    </a:cubicBezTo>
                    <a:cubicBezTo>
                      <a:pt x="6485" y="1644"/>
                      <a:pt x="6485" y="1730"/>
                      <a:pt x="6485" y="1817"/>
                    </a:cubicBezTo>
                    <a:cubicBezTo>
                      <a:pt x="6528" y="1860"/>
                      <a:pt x="6571" y="1903"/>
                      <a:pt x="6571" y="1946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9" name="Группа 74"/>
            <p:cNvGrpSpPr>
              <a:grpSpLocks/>
            </p:cNvGrpSpPr>
            <p:nvPr/>
          </p:nvGrpSpPr>
          <p:grpSpPr bwMode="auto">
            <a:xfrm>
              <a:off x="1899520" y="1446192"/>
              <a:ext cx="4248053" cy="3339397"/>
              <a:chOff x="1837419" y="1785374"/>
              <a:chExt cx="5110409" cy="4015911"/>
            </a:xfrm>
            <a:grpFill/>
          </p:grpSpPr>
          <p:sp>
            <p:nvSpPr>
              <p:cNvPr id="20" name="Rectangle 100"/>
              <p:cNvSpPr>
                <a:spLocks noChangeArrowheads="1"/>
              </p:cNvSpPr>
              <p:nvPr/>
            </p:nvSpPr>
            <p:spPr bwMode="auto">
              <a:xfrm>
                <a:off x="2847214" y="3663254"/>
                <a:ext cx="878491" cy="1261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ШУМЕРЛЯ</a:t>
                </a:r>
              </a:p>
            </p:txBody>
          </p:sp>
          <p:sp>
            <p:nvSpPr>
              <p:cNvPr id="21" name="Rectangle 103"/>
              <p:cNvSpPr>
                <a:spLocks noChangeArrowheads="1"/>
              </p:cNvSpPr>
              <p:nvPr/>
            </p:nvSpPr>
            <p:spPr bwMode="auto">
              <a:xfrm>
                <a:off x="4788584" y="3405973"/>
                <a:ext cx="340646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КАНАШ</a:t>
                </a:r>
              </a:p>
            </p:txBody>
          </p:sp>
          <p:sp>
            <p:nvSpPr>
              <p:cNvPr id="22" name="Rectangle 79"/>
              <p:cNvSpPr>
                <a:spLocks noChangeArrowheads="1"/>
              </p:cNvSpPr>
              <p:nvPr/>
            </p:nvSpPr>
            <p:spPr bwMode="auto">
              <a:xfrm>
                <a:off x="3072031" y="5618050"/>
                <a:ext cx="863213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АЛАТЫРЬ</a:t>
                </a:r>
              </a:p>
            </p:txBody>
          </p:sp>
          <p:sp>
            <p:nvSpPr>
              <p:cNvPr id="23" name="Rectangle 80"/>
              <p:cNvSpPr>
                <a:spLocks noChangeArrowheads="1"/>
              </p:cNvSpPr>
              <p:nvPr/>
            </p:nvSpPr>
            <p:spPr bwMode="auto">
              <a:xfrm>
                <a:off x="5270894" y="3720302"/>
                <a:ext cx="1002624" cy="12954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ЯНТИКОВО</a:t>
                </a:r>
              </a:p>
            </p:txBody>
          </p:sp>
          <p:sp>
            <p:nvSpPr>
              <p:cNvPr id="24" name="Rectangle 84"/>
              <p:cNvSpPr>
                <a:spLocks noChangeArrowheads="1"/>
              </p:cNvSpPr>
              <p:nvPr/>
            </p:nvSpPr>
            <p:spPr bwMode="auto">
              <a:xfrm>
                <a:off x="4990278" y="5675097"/>
                <a:ext cx="954881" cy="1261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ШЕМУРША</a:t>
                </a:r>
              </a:p>
            </p:txBody>
          </p:sp>
          <p:sp>
            <p:nvSpPr>
              <p:cNvPr id="25" name="Rectangle 85"/>
              <p:cNvSpPr>
                <a:spLocks noChangeArrowheads="1"/>
              </p:cNvSpPr>
              <p:nvPr/>
            </p:nvSpPr>
            <p:spPr bwMode="auto">
              <a:xfrm>
                <a:off x="5685462" y="4755702"/>
                <a:ext cx="847935" cy="1261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ЯЛЬЧИКИ</a:t>
                </a:r>
              </a:p>
            </p:txBody>
          </p:sp>
          <p:sp>
            <p:nvSpPr>
              <p:cNvPr id="26" name="Rectangle 86"/>
              <p:cNvSpPr>
                <a:spLocks noChangeArrowheads="1"/>
              </p:cNvSpPr>
              <p:nvPr/>
            </p:nvSpPr>
            <p:spPr bwMode="auto">
              <a:xfrm>
                <a:off x="5966210" y="2546299"/>
                <a:ext cx="981618" cy="12954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КОЗЛОВКА</a:t>
                </a:r>
              </a:p>
            </p:txBody>
          </p:sp>
          <p:sp>
            <p:nvSpPr>
              <p:cNvPr id="27" name="Rectangle 92"/>
              <p:cNvSpPr>
                <a:spLocks noChangeArrowheads="1"/>
              </p:cNvSpPr>
              <p:nvPr/>
            </p:nvSpPr>
            <p:spPr bwMode="auto">
              <a:xfrm>
                <a:off x="2540591" y="2140924"/>
                <a:ext cx="609214" cy="1261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ЯДРИН</a:t>
                </a:r>
              </a:p>
            </p:txBody>
          </p:sp>
          <p:sp>
            <p:nvSpPr>
              <p:cNvPr id="28" name="Rectangle 93"/>
              <p:cNvSpPr>
                <a:spLocks noChangeArrowheads="1"/>
              </p:cNvSpPr>
              <p:nvPr/>
            </p:nvSpPr>
            <p:spPr bwMode="auto">
              <a:xfrm>
                <a:off x="3137001" y="2273298"/>
                <a:ext cx="956793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МОРГАУШИ</a:t>
                </a:r>
              </a:p>
            </p:txBody>
          </p:sp>
          <p:sp>
            <p:nvSpPr>
              <p:cNvPr id="29" name="Rectangle 97"/>
              <p:cNvSpPr>
                <a:spLocks noChangeArrowheads="1"/>
              </p:cNvSpPr>
              <p:nvPr/>
            </p:nvSpPr>
            <p:spPr bwMode="auto">
              <a:xfrm>
                <a:off x="1837419" y="2955918"/>
                <a:ext cx="1396037" cy="1261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КРАСНЫЕ ЧЕТАИ</a:t>
                </a:r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>
                <a:off x="3131948" y="2824672"/>
                <a:ext cx="865124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АЛИКОВО</a:t>
                </a:r>
              </a:p>
            </p:txBody>
          </p:sp>
          <p:sp>
            <p:nvSpPr>
              <p:cNvPr id="31" name="Rectangle 114"/>
              <p:cNvSpPr>
                <a:spLocks noChangeArrowheads="1"/>
              </p:cNvSpPr>
              <p:nvPr/>
            </p:nvSpPr>
            <p:spPr bwMode="auto">
              <a:xfrm>
                <a:off x="4456478" y="5068596"/>
                <a:ext cx="964431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БАТЫРЕВО</a:t>
                </a:r>
              </a:p>
            </p:txBody>
          </p:sp>
          <p:sp>
            <p:nvSpPr>
              <p:cNvPr id="32" name="Rectangle 89"/>
              <p:cNvSpPr>
                <a:spLocks noChangeArrowheads="1"/>
              </p:cNvSpPr>
              <p:nvPr/>
            </p:nvSpPr>
            <p:spPr bwMode="auto">
              <a:xfrm>
                <a:off x="5182828" y="1785374"/>
                <a:ext cx="1735973" cy="12954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МАРИИНСКИЙ ПОСАД</a:t>
                </a:r>
              </a:p>
            </p:txBody>
          </p:sp>
          <p:sp>
            <p:nvSpPr>
              <p:cNvPr id="33" name="Rectangle 101"/>
              <p:cNvSpPr>
                <a:spLocks noChangeArrowheads="1"/>
              </p:cNvSpPr>
              <p:nvPr/>
            </p:nvSpPr>
            <p:spPr bwMode="auto">
              <a:xfrm>
                <a:off x="3702055" y="3423236"/>
                <a:ext cx="878491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ВУРНАРЫ</a:t>
                </a:r>
              </a:p>
            </p:txBody>
          </p:sp>
          <p:sp>
            <p:nvSpPr>
              <p:cNvPr id="34" name="Rectangle 99"/>
              <p:cNvSpPr>
                <a:spLocks noChangeArrowheads="1"/>
              </p:cNvSpPr>
              <p:nvPr/>
            </p:nvSpPr>
            <p:spPr bwMode="auto">
              <a:xfrm>
                <a:off x="3713127" y="2787685"/>
                <a:ext cx="1671042" cy="12954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КРАСНОАРМЕЙСКОЕ</a:t>
                </a:r>
              </a:p>
            </p:txBody>
          </p:sp>
          <p:sp>
            <p:nvSpPr>
              <p:cNvPr id="35" name="Rectangle 98"/>
              <p:cNvSpPr>
                <a:spLocks noChangeArrowheads="1"/>
              </p:cNvSpPr>
              <p:nvPr/>
            </p:nvSpPr>
            <p:spPr bwMode="auto">
              <a:xfrm>
                <a:off x="4880097" y="2326071"/>
                <a:ext cx="939603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ЦИВИЛЬСК</a:t>
                </a:r>
              </a:p>
            </p:txBody>
          </p:sp>
          <p:sp>
            <p:nvSpPr>
              <p:cNvPr id="36" name="Rectangle 116"/>
              <p:cNvSpPr>
                <a:spLocks noChangeArrowheads="1"/>
              </p:cNvSpPr>
              <p:nvPr/>
            </p:nvSpPr>
            <p:spPr bwMode="auto">
              <a:xfrm>
                <a:off x="4929218" y="4606671"/>
                <a:ext cx="877430" cy="12954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КОМСОМОЛЬСКОЕ</a:t>
                </a:r>
              </a:p>
            </p:txBody>
          </p:sp>
          <p:sp>
            <p:nvSpPr>
              <p:cNvPr id="37" name="Rectangle 115"/>
              <p:cNvSpPr>
                <a:spLocks noChangeArrowheads="1"/>
              </p:cNvSpPr>
              <p:nvPr/>
            </p:nvSpPr>
            <p:spPr bwMode="auto">
              <a:xfrm>
                <a:off x="4045358" y="4385993"/>
                <a:ext cx="359782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ИБРЕСИ</a:t>
                </a:r>
              </a:p>
            </p:txBody>
          </p:sp>
          <p:sp>
            <p:nvSpPr>
              <p:cNvPr id="38" name="Rectangle 79"/>
              <p:cNvSpPr>
                <a:spLocks noChangeArrowheads="1"/>
              </p:cNvSpPr>
              <p:nvPr/>
            </p:nvSpPr>
            <p:spPr bwMode="auto">
              <a:xfrm>
                <a:off x="2431154" y="4781491"/>
                <a:ext cx="1050370" cy="12618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ПОРЕЦКОЕ</a:t>
                </a:r>
              </a:p>
            </p:txBody>
          </p:sp>
          <p:sp>
            <p:nvSpPr>
              <p:cNvPr id="39" name="Rectangle 87"/>
              <p:cNvSpPr>
                <a:spLocks noChangeArrowheads="1"/>
              </p:cNvSpPr>
              <p:nvPr/>
            </p:nvSpPr>
            <p:spPr bwMode="auto">
              <a:xfrm>
                <a:off x="4155057" y="1805495"/>
                <a:ext cx="1115838" cy="1261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КУГЕСИ</a:t>
                </a:r>
                <a:endPara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40" name="Rectangle 77"/>
              <p:cNvSpPr>
                <a:spLocks noChangeArrowheads="1"/>
              </p:cNvSpPr>
              <p:nvPr/>
            </p:nvSpPr>
            <p:spPr bwMode="auto">
              <a:xfrm>
                <a:off x="5481577" y="3012747"/>
                <a:ext cx="813559" cy="12954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УРМАРЫ</a:t>
                </a: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3983169" y="645879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accent4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Основные целевые аудитории</a:t>
            </a:r>
            <a:endParaRPr lang="ru-RU" sz="1800" dirty="0">
              <a:solidFill>
                <a:schemeClr val="accent4"/>
              </a:solidFill>
              <a:latin typeface="Montserrat SemiBold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64" name="Rectangle 89"/>
          <p:cNvSpPr>
            <a:spLocks noChangeArrowheads="1"/>
          </p:cNvSpPr>
          <p:nvPr/>
        </p:nvSpPr>
        <p:spPr bwMode="auto">
          <a:xfrm>
            <a:off x="1487231" y="1070338"/>
            <a:ext cx="1142794" cy="107722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ЧЕБОКСАРЫ</a:t>
            </a: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65" name="Rectangle 89"/>
          <p:cNvSpPr>
            <a:spLocks noChangeArrowheads="1"/>
          </p:cNvSpPr>
          <p:nvPr/>
        </p:nvSpPr>
        <p:spPr bwMode="auto">
          <a:xfrm>
            <a:off x="1866987" y="1196411"/>
            <a:ext cx="1362040" cy="107722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cs typeface="Arial" pitchFamily="34" charset="0"/>
              </a:rPr>
              <a:t>НОВОЧЕБОКСАРСК</a:t>
            </a: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6" name="Рисунок 65" descr="1614861546_60-p-fon-chuvashskii-ornament-7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937" y="1457248"/>
            <a:ext cx="1905244" cy="227831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929198" y="4844790"/>
            <a:ext cx="214802" cy="227242"/>
          </a:xfrm>
        </p:spPr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227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/>
          </p:cNvPr>
          <p:cNvSpPr/>
          <p:nvPr/>
        </p:nvSpPr>
        <p:spPr>
          <a:xfrm>
            <a:off x="769938" y="3304093"/>
            <a:ext cx="7833042" cy="48787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3413" y="284091"/>
            <a:ext cx="3854768" cy="36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Реализация проекта - этапы</a:t>
            </a:r>
            <a:endParaRPr lang="ru-RU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769938" y="1600834"/>
            <a:ext cx="7833042" cy="772161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769938" y="2517458"/>
            <a:ext cx="7833042" cy="32771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769938" y="905626"/>
            <a:ext cx="7833042" cy="57502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Прямоугольник 20">
            <a:extLst/>
          </p:cNvPr>
          <p:cNvSpPr/>
          <p:nvPr/>
        </p:nvSpPr>
        <p:spPr>
          <a:xfrm>
            <a:off x="1068388" y="6294438"/>
            <a:ext cx="5754687" cy="381000"/>
          </a:xfrm>
          <a:prstGeom prst="rect">
            <a:avLst/>
          </a:prstGeom>
          <a:noFill/>
          <a:ln w="38100" cap="flat" cmpd="sng" algn="ctr">
            <a:solidFill>
              <a:srgbClr val="FF680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306388" y="663417"/>
            <a:ext cx="3228655" cy="39528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0" kern="1200">
              <a:solidFill>
                <a:srgbClr val="623B2A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Прямоугольник 53"/>
          <p:cNvSpPr>
            <a:spLocks noChangeArrowheads="1"/>
          </p:cNvSpPr>
          <p:nvPr/>
        </p:nvSpPr>
        <p:spPr bwMode="auto">
          <a:xfrm>
            <a:off x="355601" y="696119"/>
            <a:ext cx="3141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 ЭТАП (ЯНВАРЬ - ФЕВРАЛЬ)</a:t>
            </a:r>
            <a:endParaRPr lang="ru-RU" altLang="ru-RU" sz="1600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8362" y="1061562"/>
            <a:ext cx="7734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Определение тематики </a:t>
            </a:r>
            <a:r>
              <a:rPr lang="ru-RU" sz="1000" b="0" dirty="0">
                <a:latin typeface="Montserrat Light" pitchFamily="2" charset="-52"/>
              </a:rPr>
              <a:t>мероприятий, </a:t>
            </a: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подготовка ключевых целевых аудиторий </a:t>
            </a:r>
            <a:r>
              <a:rPr lang="ru-RU" sz="1000" b="0" dirty="0">
                <a:latin typeface="Montserrat Light" pitchFamily="2" charset="-52"/>
              </a:rPr>
              <a:t>в каждом </a:t>
            </a:r>
            <a:r>
              <a:rPr lang="ru-RU" sz="1000" b="0" dirty="0" smtClean="0">
                <a:latin typeface="Montserrat Light" pitchFamily="2" charset="-52"/>
              </a:rPr>
              <a:t>муниципалитете, </a:t>
            </a: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составление календарного плана </a:t>
            </a:r>
            <a:r>
              <a:rPr lang="ru-RU" sz="1000" b="0" dirty="0">
                <a:latin typeface="Montserrat Light" pitchFamily="2" charset="-52"/>
              </a:rPr>
              <a:t>очных выездных встреч и онлайн-мероприятий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60742" y="1638071"/>
            <a:ext cx="774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Формирование групп «десантников» (экспертов-практиков) </a:t>
            </a:r>
            <a:r>
              <a:rPr lang="ru-RU" sz="1000" b="0" dirty="0">
                <a:latin typeface="Montserrat Light" pitchFamily="2" charset="-52"/>
              </a:rPr>
              <a:t>из числа представителей организаций- партнеров, в том числе </a:t>
            </a:r>
            <a:r>
              <a:rPr lang="ru-RU" sz="1000" b="0" dirty="0" smtClean="0">
                <a:latin typeface="Montserrat Light" pitchFamily="2" charset="-52"/>
              </a:rPr>
              <a:t>из территориальных подразделений МВД России, ФНС России, </a:t>
            </a:r>
            <a:r>
              <a:rPr lang="ru-RU" sz="1000" b="0" dirty="0">
                <a:latin typeface="Montserrat Light" pitchFamily="2" charset="-52"/>
              </a:rPr>
              <a:t>Социального </a:t>
            </a:r>
            <a:r>
              <a:rPr lang="ru-RU" sz="1000" b="0" dirty="0" smtClean="0">
                <a:latin typeface="Montserrat Light" pitchFamily="2" charset="-52"/>
              </a:rPr>
              <a:t>фонда России, </a:t>
            </a:r>
            <a:r>
              <a:rPr lang="ru-RU" sz="1000" b="0" dirty="0">
                <a:latin typeface="Montserrat Light" pitchFamily="2" charset="-52"/>
              </a:rPr>
              <a:t>Центра «Мой бизнес», финансовых </a:t>
            </a:r>
            <a:r>
              <a:rPr lang="ru-RU" sz="1000" b="0" dirty="0" smtClean="0">
                <a:latin typeface="Montserrat Light" pitchFamily="2" charset="-52"/>
              </a:rPr>
              <a:t>и иных </a:t>
            </a:r>
            <a:r>
              <a:rPr lang="ru-RU" sz="1000" b="0" dirty="0">
                <a:latin typeface="Montserrat Light" pitchFamily="2" charset="-52"/>
              </a:rPr>
              <a:t>организаций, а также предпринимателей, </a:t>
            </a:r>
            <a:r>
              <a:rPr lang="ru-RU" sz="1000" b="0" dirty="0" smtClean="0">
                <a:latin typeface="Montserrat Light" pitchFamily="2" charset="-52"/>
              </a:rPr>
              <a:t>финансовых </a:t>
            </a:r>
            <a:r>
              <a:rPr lang="ru-RU" sz="1000" b="0" dirty="0">
                <a:latin typeface="Montserrat Light" pitchFamily="2" charset="-52"/>
              </a:rPr>
              <a:t>консультантов и волонтеров </a:t>
            </a:r>
            <a:r>
              <a:rPr lang="ru-RU" sz="1000" b="0" dirty="0" smtClean="0">
                <a:latin typeface="Montserrat Light" pitchFamily="2" charset="-52"/>
              </a:rPr>
              <a:t>финансового  просвещения</a:t>
            </a:r>
            <a:endParaRPr lang="ru-RU" sz="1000" b="0" dirty="0">
              <a:latin typeface="Montserrat Light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60742" y="2555062"/>
            <a:ext cx="76323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Обучение и «боевое </a:t>
            </a:r>
            <a:r>
              <a:rPr lang="ru-RU" sz="1000" b="0" dirty="0" err="1" smtClean="0">
                <a:solidFill>
                  <a:schemeClr val="tx1"/>
                </a:solidFill>
                <a:latin typeface="Montserrat Medium" pitchFamily="2" charset="-52"/>
              </a:rPr>
              <a:t>слаживание</a:t>
            </a:r>
            <a:r>
              <a:rPr lang="ru-RU" sz="1000" b="0" dirty="0" smtClean="0">
                <a:solidFill>
                  <a:schemeClr val="tx1"/>
                </a:solidFill>
                <a:latin typeface="Montserrat Medium" pitchFamily="2" charset="-52"/>
              </a:rPr>
              <a:t> десантников» (экспертов-практиков)</a:t>
            </a:r>
            <a:r>
              <a:rPr lang="ru-RU" sz="1100" b="0" dirty="0" smtClean="0">
                <a:latin typeface="Montserrat Light" pitchFamily="2" charset="-52"/>
              </a:rPr>
              <a:t>, </a:t>
            </a:r>
            <a:r>
              <a:rPr lang="ru-RU" sz="1100" b="0" dirty="0">
                <a:latin typeface="Montserrat Light" pitchFamily="2" charset="-52"/>
              </a:rPr>
              <a:t>техническое обеспечение</a:t>
            </a: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306388" y="3020061"/>
            <a:ext cx="3130231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0" kern="1200" dirty="0">
              <a:solidFill>
                <a:srgbClr val="623B2A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Прямоугольник 53"/>
          <p:cNvSpPr>
            <a:spLocks noChangeArrowheads="1"/>
          </p:cNvSpPr>
          <p:nvPr/>
        </p:nvSpPr>
        <p:spPr bwMode="auto">
          <a:xfrm>
            <a:off x="355601" y="3052129"/>
            <a:ext cx="298195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 ЭТАП (МАРТ - НОЯБРЬ)</a:t>
            </a:r>
            <a:endParaRPr lang="ru-RU" altLang="ru-RU" sz="1600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3122" y="3399475"/>
            <a:ext cx="7749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Организация очных выездов в муниципалитеты и онлайн мероприятий, информационное сопровождение, анализ эффективности и корректировка работы</a:t>
            </a:r>
          </a:p>
        </p:txBody>
      </p:sp>
      <p:sp>
        <p:nvSpPr>
          <p:cNvPr id="47" name="Прямоугольник 46">
            <a:extLst/>
          </p:cNvPr>
          <p:cNvSpPr/>
          <p:nvPr/>
        </p:nvSpPr>
        <p:spPr>
          <a:xfrm>
            <a:off x="769938" y="4270072"/>
            <a:ext cx="7833042" cy="487872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306388" y="3955560"/>
            <a:ext cx="3130231" cy="39528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0" kern="1200" dirty="0">
              <a:solidFill>
                <a:srgbClr val="623B2A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Прямоугольник 53"/>
          <p:cNvSpPr>
            <a:spLocks noChangeArrowheads="1"/>
          </p:cNvSpPr>
          <p:nvPr/>
        </p:nvSpPr>
        <p:spPr bwMode="auto">
          <a:xfrm>
            <a:off x="355601" y="3987628"/>
            <a:ext cx="298195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 ЭТАП (ДЕКАБРЬ)</a:t>
            </a:r>
            <a:endParaRPr lang="ru-RU" altLang="ru-RU" sz="1600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3122" y="4357834"/>
            <a:ext cx="774985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Подведение </a:t>
            </a:r>
            <a:r>
              <a:rPr lang="ru-RU" sz="1000" b="0" dirty="0" smtClean="0">
                <a:solidFill>
                  <a:schemeClr val="tx1"/>
                </a:solidFill>
                <a:latin typeface="Montserrat Medium" pitchFamily="2" charset="-52"/>
              </a:rPr>
              <a:t>итогов, поощрение </a:t>
            </a:r>
            <a:r>
              <a:rPr lang="ru-RU" sz="1000" b="0" dirty="0">
                <a:solidFill>
                  <a:schemeClr val="tx1"/>
                </a:solidFill>
                <a:latin typeface="Montserrat Medium" pitchFamily="2" charset="-52"/>
              </a:rPr>
              <a:t>организаторов и активных участников, формирование методического пакета для тиражирования проекта в других регионах </a:t>
            </a:r>
            <a:r>
              <a:rPr lang="ru-RU" sz="1000" b="0" dirty="0" smtClean="0">
                <a:solidFill>
                  <a:schemeClr val="tx1"/>
                </a:solidFill>
                <a:latin typeface="Montserrat Medium" pitchFamily="2" charset="-52"/>
              </a:rPr>
              <a:t>страны</a:t>
            </a:r>
            <a:endParaRPr lang="ru-RU" sz="1000" b="0" dirty="0">
              <a:solidFill>
                <a:schemeClr val="tx1"/>
              </a:solidFill>
              <a:latin typeface="Montserrat Medium" pitchFamily="2" charset="-52"/>
            </a:endParaRPr>
          </a:p>
          <a:p>
            <a:pPr marL="214313" lvl="0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endParaRPr lang="ru-RU" sz="1000" b="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814" y="53340"/>
            <a:ext cx="598862" cy="6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924863" y="4844332"/>
            <a:ext cx="214802" cy="227242"/>
          </a:xfrm>
        </p:spPr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608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709" y="3441577"/>
            <a:ext cx="7219591" cy="113646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100" dirty="0">
                <a:solidFill>
                  <a:srgbClr val="C00000"/>
                </a:solidFill>
                <a:latin typeface="Montserrat Medium" pitchFamily="2" charset="-52"/>
              </a:rPr>
              <a:t>Улучшение</a:t>
            </a:r>
            <a:r>
              <a:rPr lang="ru-RU" sz="1100" dirty="0">
                <a:latin typeface="Montserrat Light" pitchFamily="2" charset="-52"/>
              </a:rPr>
              <a:t> у жителей Чувашии </a:t>
            </a:r>
            <a:r>
              <a:rPr lang="ru-RU" sz="1100" dirty="0">
                <a:solidFill>
                  <a:srgbClr val="C00000"/>
                </a:solidFill>
                <a:latin typeface="Montserrat Medium" pitchFamily="2" charset="-52"/>
              </a:rPr>
              <a:t>знаний, умений и </a:t>
            </a:r>
            <a:r>
              <a:rPr lang="ru-RU" sz="1100" dirty="0" smtClean="0">
                <a:solidFill>
                  <a:srgbClr val="C00000"/>
                </a:solidFill>
                <a:latin typeface="Montserrat Medium" pitchFamily="2" charset="-52"/>
              </a:rPr>
              <a:t>навыков в </a:t>
            </a:r>
            <a:r>
              <a:rPr lang="ru-RU" sz="1100" dirty="0">
                <a:solidFill>
                  <a:srgbClr val="C00000"/>
                </a:solidFill>
                <a:latin typeface="Montserrat Medium" pitchFamily="2" charset="-52"/>
              </a:rPr>
              <a:t>сфере финансовой грамотности и </a:t>
            </a:r>
            <a:r>
              <a:rPr lang="ru-RU" sz="1100" dirty="0" smtClean="0">
                <a:solidFill>
                  <a:srgbClr val="C00000"/>
                </a:solidFill>
                <a:latin typeface="Montserrat Medium" pitchFamily="2" charset="-52"/>
              </a:rPr>
              <a:t>безопасности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solidFill>
                  <a:srgbClr val="C00000"/>
                </a:solidFill>
                <a:latin typeface="Montserrat Medium" pitchFamily="2" charset="-52"/>
              </a:rPr>
              <a:t>Снижение числа граждан, попадающихся на уловки мошенников</a:t>
            </a: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 </a:t>
            </a:r>
            <a:r>
              <a:rPr lang="ru-RU" sz="1100" dirty="0" smtClean="0">
                <a:latin typeface="Montserrat Light" pitchFamily="2" charset="-52"/>
              </a:rPr>
              <a:t>(</a:t>
            </a:r>
            <a:r>
              <a:rPr lang="ru-RU" sz="1100" dirty="0">
                <a:latin typeface="Montserrat Light" pitchFamily="2" charset="-52"/>
              </a:rPr>
              <a:t>в абсолютных цифрах </a:t>
            </a:r>
            <a:r>
              <a:rPr lang="ru-RU" sz="1100" dirty="0" smtClean="0">
                <a:latin typeface="Montserrat Light" pitchFamily="2" charset="-52"/>
              </a:rPr>
              <a:t/>
            </a:r>
            <a:br>
              <a:rPr lang="ru-RU" sz="1100" dirty="0" smtClean="0">
                <a:latin typeface="Montserrat Light" pitchFamily="2" charset="-52"/>
              </a:rPr>
            </a:br>
            <a:r>
              <a:rPr lang="ru-RU" sz="1100" dirty="0" smtClean="0">
                <a:latin typeface="Montserrat Light" pitchFamily="2" charset="-52"/>
              </a:rPr>
              <a:t>и </a:t>
            </a:r>
            <a:r>
              <a:rPr lang="ru-RU" sz="1100" dirty="0">
                <a:latin typeface="Montserrat Light" pitchFamily="2" charset="-52"/>
              </a:rPr>
              <a:t>в динамике)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solidFill>
                  <a:srgbClr val="C00000"/>
                </a:solidFill>
                <a:latin typeface="Montserrat Medium" pitchFamily="2" charset="-52"/>
              </a:rPr>
              <a:t>Увеличение количества участников Программы долгосрочных сбережений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814" y="45720"/>
            <a:ext cx="598862" cy="6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3412" y="284091"/>
            <a:ext cx="4433887" cy="36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Планируемые результаты проекта</a:t>
            </a:r>
            <a:endParaRPr lang="ru-RU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779" y="681267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Количественный результат</a:t>
            </a:r>
            <a:endParaRPr lang="ru-RU" sz="1600" dirty="0">
              <a:solidFill>
                <a:schemeClr val="accent4"/>
              </a:solidFill>
              <a:latin typeface="Montserrat SemiBold" pitchFamily="2" charset="-52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84779" y="1015211"/>
            <a:ext cx="3154742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7163852" y="1000505"/>
            <a:ext cx="214926" cy="21492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/>
          <p:cNvSpPr txBox="1"/>
          <p:nvPr/>
        </p:nvSpPr>
        <p:spPr>
          <a:xfrm>
            <a:off x="1648070" y="1510910"/>
            <a:ext cx="1803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accent1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БОЛЕЕ </a:t>
            </a:r>
            <a:r>
              <a:rPr lang="ru-RU" sz="2000" dirty="0" smtClean="0">
                <a:solidFill>
                  <a:schemeClr val="accent1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100 000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62485" y="1182108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accent2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БОЛЕЕ  </a:t>
            </a:r>
            <a:r>
              <a:rPr lang="ru-RU" sz="2000" dirty="0" smtClean="0">
                <a:solidFill>
                  <a:schemeClr val="accent2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400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13349" y="907913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accent3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БОЛЕЕ</a:t>
            </a:r>
            <a:r>
              <a:rPr lang="ru-RU" sz="1600" dirty="0" smtClean="0">
                <a:solidFill>
                  <a:schemeClr val="accent3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 </a:t>
            </a:r>
            <a:r>
              <a:rPr lang="ru-RU" sz="2000" dirty="0" smtClean="0">
                <a:solidFill>
                  <a:schemeClr val="accent3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500</a:t>
            </a:r>
            <a:r>
              <a:rPr lang="ru-RU" sz="1800" dirty="0" smtClean="0">
                <a:solidFill>
                  <a:schemeClr val="accent3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 </a:t>
            </a:r>
          </a:p>
        </p:txBody>
      </p:sp>
      <p:sp>
        <p:nvSpPr>
          <p:cNvPr id="31" name="Фигура, имеющая форму буквы L 30"/>
          <p:cNvSpPr/>
          <p:nvPr/>
        </p:nvSpPr>
        <p:spPr>
          <a:xfrm rot="5400000">
            <a:off x="6057788" y="776288"/>
            <a:ext cx="828784" cy="182319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Фигура, имеющая форму буквы L 31"/>
          <p:cNvSpPr/>
          <p:nvPr/>
        </p:nvSpPr>
        <p:spPr>
          <a:xfrm rot="5400000">
            <a:off x="2201687" y="1327008"/>
            <a:ext cx="828784" cy="193601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Равнобедренный треугольник 32"/>
          <p:cNvSpPr/>
          <p:nvPr/>
        </p:nvSpPr>
        <p:spPr>
          <a:xfrm>
            <a:off x="3345776" y="1570432"/>
            <a:ext cx="234913" cy="234913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Фигура, имеющая форму буквы L 33"/>
          <p:cNvSpPr/>
          <p:nvPr/>
        </p:nvSpPr>
        <p:spPr>
          <a:xfrm rot="5400000">
            <a:off x="4152306" y="1103835"/>
            <a:ext cx="828784" cy="17619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Равнобедренный треугольник 34"/>
          <p:cNvSpPr/>
          <p:nvPr/>
        </p:nvSpPr>
        <p:spPr>
          <a:xfrm>
            <a:off x="5201527" y="1273496"/>
            <a:ext cx="234913" cy="23491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Группа 35"/>
          <p:cNvGrpSpPr/>
          <p:nvPr/>
        </p:nvGrpSpPr>
        <p:grpSpPr>
          <a:xfrm>
            <a:off x="1899965" y="2052550"/>
            <a:ext cx="1532884" cy="359454"/>
            <a:chOff x="738592" y="999478"/>
            <a:chExt cx="1532884" cy="35945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026437" y="999478"/>
              <a:ext cx="1245039" cy="3395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738592" y="1019392"/>
              <a:ext cx="1245039" cy="339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  <a:t>ОХВАТ,</a:t>
              </a:r>
              <a:b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</a:br>
              <a: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  <a:t>человек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837899" y="1457970"/>
            <a:ext cx="1753526" cy="594580"/>
            <a:chOff x="3687404" y="278621"/>
            <a:chExt cx="1753526" cy="109135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687404" y="278623"/>
              <a:ext cx="1361637" cy="1091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3687404" y="278621"/>
              <a:ext cx="1753526" cy="1091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  <a:t>КОЛИЧЕСТВО публикаций в СМИ </a:t>
              </a:r>
              <a:b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</a:br>
              <a: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  <a:t>и социальных сетях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952541" y="1743369"/>
            <a:ext cx="1361637" cy="594580"/>
            <a:chOff x="3687404" y="278621"/>
            <a:chExt cx="1361637" cy="109135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687404" y="278623"/>
              <a:ext cx="1361637" cy="1091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3687404" y="278621"/>
              <a:ext cx="1361637" cy="1091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  <a:t>КОЛИЧЕСТВО выездных </a:t>
              </a:r>
              <a:b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</a:br>
              <a:r>
                <a:rPr lang="ru-RU" sz="1100" b="0" dirty="0">
                  <a:solidFill>
                    <a:schemeClr val="accent4"/>
                  </a:solidFill>
                  <a:latin typeface="Montserrat Medium" pitchFamily="2" charset="-52"/>
                  <a:ea typeface="Helvetica Neue"/>
                  <a:cs typeface="Helvetica Neue"/>
                </a:rPr>
                <a:t>и онлайн-мероприятий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4779" y="2862843"/>
            <a:ext cx="294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/>
                </a:solidFill>
                <a:latin typeface="Montserrat SemiBold" pitchFamily="2" charset="-52"/>
                <a:ea typeface="+mn-ea"/>
                <a:cs typeface="+mn-cs"/>
                <a:sym typeface="Helvetica Neue Medium"/>
              </a:rPr>
              <a:t>Качественный результат</a:t>
            </a:r>
            <a:endParaRPr lang="ru-RU" sz="1600" dirty="0">
              <a:solidFill>
                <a:schemeClr val="accent4"/>
              </a:solidFill>
              <a:latin typeface="Montserrat SemiBold" pitchFamily="2" charset="-52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84779" y="3196787"/>
            <a:ext cx="3067669" cy="461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4" name="Рисунок 53" descr="na_k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566" y="1453976"/>
            <a:ext cx="365583" cy="365583"/>
          </a:xfrm>
          <a:prstGeom prst="rect">
            <a:avLst/>
          </a:prstGeom>
        </p:spPr>
      </p:pic>
      <p:pic>
        <p:nvPicPr>
          <p:cNvPr id="55" name="Рисунок 54" descr="na_k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8023" y="1157913"/>
            <a:ext cx="365583" cy="365583"/>
          </a:xfrm>
          <a:prstGeom prst="rect">
            <a:avLst/>
          </a:prstGeom>
        </p:spPr>
      </p:pic>
      <p:pic>
        <p:nvPicPr>
          <p:cNvPr id="56" name="Рисунок 55" descr="na_k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3628" y="858183"/>
            <a:ext cx="365583" cy="3655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929198" y="4837342"/>
            <a:ext cx="214802" cy="227242"/>
          </a:xfrm>
        </p:spPr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84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12" y="1130286"/>
            <a:ext cx="8228648" cy="29084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Montserrat Medium" pitchFamily="2" charset="-52"/>
              </a:rPr>
              <a:t>Проект в полном объеме обеспечивается кадровой и ресурсной базой.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Montserrat Medium" pitchFamily="2" charset="-52"/>
              </a:rPr>
              <a:t>Организационное сопровождение </a:t>
            </a: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проекта осуществляет Республиканский центр финансовой грамотности при активной поддержке Минфина Чувашии, Отделения-Национального банка по Чувашской Республике Волго-Вятского </a:t>
            </a:r>
            <a:r>
              <a:rPr lang="ru-RU" sz="1100" dirty="0" smtClean="0">
                <a:solidFill>
                  <a:schemeClr val="tx1"/>
                </a:solidFill>
                <a:latin typeface="Montserrat Light" pitchFamily="2" charset="-52"/>
              </a:rPr>
              <a:t>ГУ </a:t>
            </a: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Банка </a:t>
            </a:r>
            <a:r>
              <a:rPr lang="ru-RU" sz="1100" dirty="0" smtClean="0">
                <a:solidFill>
                  <a:schemeClr val="tx1"/>
                </a:solidFill>
                <a:latin typeface="Montserrat Light" pitchFamily="2" charset="-52"/>
              </a:rPr>
              <a:t>России, администраций муниципальных образований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Montserrat Medium" pitchFamily="2" charset="-52"/>
              </a:rPr>
              <a:t>Кадровая </a:t>
            </a:r>
            <a:r>
              <a:rPr lang="ru-RU" sz="1100" dirty="0">
                <a:latin typeface="Montserrat Medium" pitchFamily="2" charset="-52"/>
              </a:rPr>
              <a:t>обеспеченность </a:t>
            </a:r>
            <a:r>
              <a:rPr lang="ru-RU" sz="1100" dirty="0" smtClean="0">
                <a:solidFill>
                  <a:schemeClr val="tx1"/>
                </a:solidFill>
                <a:latin typeface="Montserrat Light" pitchFamily="2" charset="-52"/>
              </a:rPr>
              <a:t>лучшими экспертами-практиками достигается за счет сотрудников Республиканского центра </a:t>
            </a: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финансовой грамотности и </a:t>
            </a:r>
            <a:r>
              <a:rPr lang="ru-RU" sz="1100" dirty="0" smtClean="0">
                <a:solidFill>
                  <a:schemeClr val="tx1"/>
                </a:solidFill>
                <a:latin typeface="Montserrat Light" pitchFamily="2" charset="-52"/>
              </a:rPr>
              <a:t>представителей организаций-партнеров</a:t>
            </a: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, в том числе из </a:t>
            </a:r>
            <a:r>
              <a:rPr lang="ru-RU" sz="1100" dirty="0" smtClean="0">
                <a:solidFill>
                  <a:schemeClr val="tx1"/>
                </a:solidFill>
                <a:latin typeface="Montserrat Light" pitchFamily="2" charset="-52"/>
              </a:rPr>
              <a:t>территориальных </a:t>
            </a: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подразделений МВД России, ФНС России, Социального фонда России, Центра «Мой бизнес», </a:t>
            </a:r>
            <a:r>
              <a:rPr lang="ru-RU" sz="1100" dirty="0" smtClean="0">
                <a:solidFill>
                  <a:schemeClr val="tx1"/>
                </a:solidFill>
                <a:latin typeface="Montserrat Light" pitchFamily="2" charset="-52"/>
              </a:rPr>
              <a:t>финансовых и иных </a:t>
            </a: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организаций, а также предпринимателей, финансовых консультантов и волонтеров финансового  просвещения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tx1"/>
                </a:solidFill>
                <a:latin typeface="Montserrat Medium" pitchFamily="2" charset="-52"/>
              </a:rPr>
              <a:t>Необходимые для реализации проекта ресурсы </a:t>
            </a:r>
            <a:r>
              <a:rPr lang="ru-RU" sz="1100" dirty="0" smtClean="0">
                <a:solidFill>
                  <a:schemeClr val="tx1"/>
                </a:solidFill>
                <a:latin typeface="Montserrat Light" pitchFamily="2" charset="-52"/>
              </a:rPr>
              <a:t>(транспорт, оформление помещений, оргтехника, тиражирование печатных информационных материалов и т.п.) </a:t>
            </a: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обеспечивает Минфин Чувашии, </a:t>
            </a:r>
            <a:r>
              <a:rPr lang="ru-RU" sz="1100" dirty="0" smtClean="0">
                <a:latin typeface="Montserrat Light" pitchFamily="2" charset="-52"/>
              </a:rPr>
              <a:t>органы местного самоуправления, Союз женщин Чувашии </a:t>
            </a:r>
            <a:r>
              <a:rPr lang="ru-RU" sz="1100" dirty="0">
                <a:latin typeface="Montserrat Light" pitchFamily="2" charset="-52"/>
              </a:rPr>
              <a:t>и </a:t>
            </a:r>
            <a:r>
              <a:rPr lang="ru-RU" sz="1100" dirty="0" smtClean="0">
                <a:latin typeface="Montserrat Light" pitchFamily="2" charset="-52"/>
              </a:rPr>
              <a:t>другие организации-партнеры проекта.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Montserrat Light" pitchFamily="2" charset="-52"/>
              </a:rPr>
              <a:t>Концепция и формат проекта успешно прошли предварительную апробацию в </a:t>
            </a:r>
            <a:r>
              <a:rPr lang="ru-RU" sz="1100" dirty="0" smtClean="0">
                <a:solidFill>
                  <a:schemeClr val="tx1"/>
                </a:solidFill>
                <a:latin typeface="Montserrat Light" pitchFamily="2" charset="-52"/>
              </a:rPr>
              <a:t>пилотных муниципалитетах Чувашии.</a:t>
            </a:r>
            <a:endParaRPr lang="ru-RU" sz="1100" dirty="0">
              <a:solidFill>
                <a:schemeClr val="tx1"/>
              </a:solidFill>
              <a:latin typeface="Montserrat Light" pitchFamily="2" charset="-52"/>
            </a:endParaRPr>
          </a:p>
          <a:p>
            <a:pPr marL="0" lvl="0" indent="0">
              <a:buNone/>
            </a:pPr>
            <a:endParaRPr lang="ru-RU" dirty="0" smtClean="0">
              <a:latin typeface="Montserrat Light" pitchFamily="2" charset="-52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814" y="45720"/>
            <a:ext cx="598862" cy="6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3412" y="284091"/>
            <a:ext cx="5744528" cy="36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Ресурсная и качественная обеспеченность, вовлечение партнеров</a:t>
            </a:r>
            <a:endParaRPr lang="ru-RU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36066" y="4533032"/>
            <a:ext cx="2378553" cy="562205"/>
            <a:chOff x="251229" y="4431481"/>
            <a:chExt cx="2838981" cy="663820"/>
          </a:xfrm>
        </p:grpSpPr>
        <p:pic>
          <p:nvPicPr>
            <p:cNvPr id="10" name="Рисунок 35" descr="community-150124_128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229" y="4431481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35" descr="community-150124_128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3847" y="4452267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6765447" y="4550635"/>
            <a:ext cx="2378553" cy="548461"/>
            <a:chOff x="251229" y="4431481"/>
            <a:chExt cx="2838981" cy="647592"/>
          </a:xfrm>
        </p:grpSpPr>
        <p:pic>
          <p:nvPicPr>
            <p:cNvPr id="19" name="Рисунок 35" descr="community-150124_128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229" y="4431481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35" descr="community-150124_128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3847" y="4436039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107906" y="4515428"/>
            <a:ext cx="1781854" cy="562205"/>
            <a:chOff x="251229" y="4431481"/>
            <a:chExt cx="2126777" cy="663820"/>
          </a:xfrm>
        </p:grpSpPr>
        <p:pic>
          <p:nvPicPr>
            <p:cNvPr id="22" name="Рисунок 35" descr="community-150124_128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229" y="4431481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35" descr="community-150124_1280.png"/>
            <p:cNvPicPr>
              <a:picLocks noChangeAspect="1"/>
            </p:cNvPicPr>
            <p:nvPr/>
          </p:nvPicPr>
          <p:blipFill rotWithShape="1">
            <a:blip r:embed="rId3" cstate="print"/>
            <a:srcRect r="49584"/>
            <a:stretch/>
          </p:blipFill>
          <p:spPr bwMode="auto">
            <a:xfrm>
              <a:off x="1653848" y="4452267"/>
              <a:ext cx="724158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710061" y="4850391"/>
            <a:ext cx="214802" cy="227242"/>
          </a:xfrm>
        </p:spPr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087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ллюстрация концепции связ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30" y="1015013"/>
            <a:ext cx="3198847" cy="31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74" y="1713977"/>
            <a:ext cx="5424806" cy="51877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latin typeface="Montserrat Light" pitchFamily="2" charset="-52"/>
              </a:rPr>
              <a:t>Информационную поддержку </a:t>
            </a:r>
            <a:r>
              <a:rPr lang="ru-RU" sz="1100" dirty="0" smtClean="0">
                <a:latin typeface="Montserrat Medium" pitchFamily="2" charset="-52"/>
              </a:rPr>
              <a:t>в региональных и федеральных СМИ </a:t>
            </a:r>
            <a:br>
              <a:rPr lang="ru-RU" sz="1100" dirty="0" smtClean="0">
                <a:latin typeface="Montserrat Medium" pitchFamily="2" charset="-52"/>
              </a:rPr>
            </a:br>
            <a:r>
              <a:rPr lang="ru-RU" sz="1100" dirty="0" smtClean="0">
                <a:latin typeface="Montserrat Medium" pitchFamily="2" charset="-52"/>
              </a:rPr>
              <a:t>и </a:t>
            </a:r>
            <a:r>
              <a:rPr lang="ru-RU" sz="1100" dirty="0" err="1" smtClean="0">
                <a:latin typeface="Montserrat Medium" pitchFamily="2" charset="-52"/>
              </a:rPr>
              <a:t>госпабликах</a:t>
            </a:r>
            <a:r>
              <a:rPr lang="ru-RU" sz="1100" dirty="0" smtClean="0">
                <a:latin typeface="Montserrat Medium" pitchFamily="2" charset="-52"/>
              </a:rPr>
              <a:t> </a:t>
            </a:r>
            <a:r>
              <a:rPr lang="ru-RU" sz="1100" dirty="0">
                <a:latin typeface="Montserrat Light" pitchFamily="2" charset="-52"/>
              </a:rPr>
              <a:t>обеспечивают Минфин Чувашии, </a:t>
            </a:r>
            <a:r>
              <a:rPr lang="ru-RU" sz="1100" dirty="0" err="1">
                <a:latin typeface="Montserrat Light" pitchFamily="2" charset="-52"/>
              </a:rPr>
              <a:t>Минцифры</a:t>
            </a:r>
            <a:r>
              <a:rPr lang="ru-RU" sz="1100" dirty="0">
                <a:latin typeface="Montserrat Light" pitchFamily="2" charset="-52"/>
              </a:rPr>
              <a:t> Чувашии и Республиканский центр финансовой </a:t>
            </a:r>
            <a:r>
              <a:rPr lang="ru-RU" sz="1100" dirty="0" smtClean="0">
                <a:latin typeface="Montserrat Light" pitchFamily="2" charset="-52"/>
              </a:rPr>
              <a:t>грамотности</a:t>
            </a:r>
            <a:endParaRPr lang="ru-RU" sz="1100" dirty="0">
              <a:latin typeface="Montserrat Light" pitchFamily="2" charset="-5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2814" y="45720"/>
            <a:ext cx="598862" cy="6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3412" y="284091"/>
            <a:ext cx="5142548" cy="36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</a:rPr>
              <a:t>Информационная поддержка проекта</a:t>
            </a:r>
            <a:endParaRPr lang="ru-RU" dirty="0">
              <a:solidFill>
                <a:srgbClr val="C00000"/>
              </a:solidFill>
              <a:latin typeface="Montserrat SemiBold" pitchFamily="2" charset="-52"/>
            </a:endParaRPr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221298" y="1598070"/>
            <a:ext cx="5554662" cy="701039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682691"/>
            <a:ext cx="5471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100" b="0" dirty="0" smtClean="0">
                <a:latin typeface="Montserrat Light" pitchFamily="2" charset="-52"/>
              </a:rPr>
              <a:t>Дополнительно </a:t>
            </a:r>
            <a:r>
              <a:rPr lang="ru-RU" sz="1100" b="0" dirty="0">
                <a:latin typeface="Montserrat Light" pitchFamily="2" charset="-52"/>
              </a:rPr>
              <a:t>используются </a:t>
            </a:r>
            <a:r>
              <a:rPr lang="ru-RU" sz="1100" b="0" dirty="0">
                <a:latin typeface="Montserrat Medium" pitchFamily="2" charset="-52"/>
              </a:rPr>
              <a:t>информационные ресурсы привлекаемых организаций-партнеров проекта </a:t>
            </a:r>
            <a:r>
              <a:rPr lang="ru-RU" sz="1100" b="0" dirty="0" smtClean="0">
                <a:latin typeface="Montserrat Light" pitchFamily="2" charset="-52"/>
              </a:rPr>
              <a:t>(территориальных </a:t>
            </a:r>
            <a:r>
              <a:rPr lang="ru-RU" sz="1100" b="0" dirty="0">
                <a:latin typeface="Montserrat Light" pitchFamily="2" charset="-52"/>
              </a:rPr>
              <a:t>подразделений МВД России, ФНС России, Социального фонда России, Центра «Мой бизнес», </a:t>
            </a:r>
            <a:r>
              <a:rPr lang="ru-RU" sz="1100" b="0" dirty="0" smtClean="0">
                <a:latin typeface="Montserrat Light" pitchFamily="2" charset="-52"/>
              </a:rPr>
              <a:t>финансовых и иных </a:t>
            </a:r>
            <a:r>
              <a:rPr lang="ru-RU" sz="1100" b="0" dirty="0">
                <a:latin typeface="Montserrat Light" pitchFamily="2" charset="-52"/>
              </a:rPr>
              <a:t>организаций, </a:t>
            </a:r>
            <a:r>
              <a:rPr lang="ru-RU" sz="1100" b="0" dirty="0" smtClean="0">
                <a:latin typeface="Montserrat Light" pitchFamily="2" charset="-52"/>
              </a:rPr>
              <a:t/>
            </a:r>
            <a:br>
              <a:rPr lang="ru-RU" sz="1100" b="0" dirty="0" smtClean="0">
                <a:latin typeface="Montserrat Light" pitchFamily="2" charset="-52"/>
              </a:rPr>
            </a:br>
            <a:r>
              <a:rPr lang="ru-RU" sz="1100" b="0" dirty="0" smtClean="0">
                <a:latin typeface="Montserrat Light" pitchFamily="2" charset="-52"/>
              </a:rPr>
              <a:t>а </a:t>
            </a:r>
            <a:r>
              <a:rPr lang="ru-RU" sz="1100" b="0" dirty="0">
                <a:latin typeface="Montserrat Light" pitchFamily="2" charset="-52"/>
              </a:rPr>
              <a:t>также предпринимателей, финансовых консультантов и волонтеров финансового  просвещения</a:t>
            </a:r>
            <a:r>
              <a:rPr lang="ru-RU" sz="1100" b="0" dirty="0" smtClean="0">
                <a:latin typeface="Montserrat Light" pitchFamily="2" charset="-52"/>
              </a:rPr>
              <a:t>)</a:t>
            </a:r>
            <a:endParaRPr lang="ru-RU" sz="1100" b="0" dirty="0">
              <a:latin typeface="Montserrat Light" pitchFamily="2" charset="-52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214470" y="2415016"/>
            <a:ext cx="5554662" cy="112894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972" y="2435966"/>
            <a:ext cx="5471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100" b="0" dirty="0">
                <a:latin typeface="Montserrat Light" pitchFamily="2" charset="-52"/>
              </a:rPr>
              <a:t>Информационную кампанию </a:t>
            </a:r>
            <a:r>
              <a:rPr lang="ru-RU" sz="1100" b="0" dirty="0">
                <a:latin typeface="Montserrat Medium" pitchFamily="2" charset="-52"/>
              </a:rPr>
              <a:t>в районных СМИ, на официальных сайтах и в социальных сетях органов местного самоуправления, предприятий и учреждений </a:t>
            </a:r>
            <a:r>
              <a:rPr lang="ru-RU" sz="1100" b="0" dirty="0">
                <a:latin typeface="Montserrat Light" pitchFamily="2" charset="-52"/>
              </a:rPr>
              <a:t>проводит пресс-служба той администрации муниципального образования, на чьей территории проводятся мероприятия в рамках </a:t>
            </a:r>
            <a:r>
              <a:rPr lang="ru-RU" sz="1100" b="0" dirty="0" smtClean="0">
                <a:latin typeface="Montserrat Light" pitchFamily="2" charset="-52"/>
              </a:rPr>
              <a:t>«Десанта финансовой грамотности»</a:t>
            </a:r>
            <a:endParaRPr lang="ru-RU" sz="1100" b="0" dirty="0">
              <a:latin typeface="Montserrat Light" pitchFamily="2" charset="-52"/>
            </a:endParaRPr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221298" y="3650352"/>
            <a:ext cx="5554662" cy="1175759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7972" y="696126"/>
            <a:ext cx="5684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 defTabSz="278607" hangingPunct="1"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100" b="0" dirty="0">
                <a:latin typeface="Montserrat Light" pitchFamily="2" charset="-52"/>
              </a:rPr>
              <a:t>Особое </a:t>
            </a:r>
            <a:r>
              <a:rPr lang="ru-RU" sz="1100" b="0" dirty="0" smtClean="0">
                <a:latin typeface="Montserrat Light" pitchFamily="2" charset="-52"/>
              </a:rPr>
              <a:t>внимание уделяется </a:t>
            </a:r>
            <a:r>
              <a:rPr lang="ru-RU" sz="1100" b="0" dirty="0">
                <a:solidFill>
                  <a:srgbClr val="C00000"/>
                </a:solidFill>
                <a:latin typeface="Montserrat Medium" pitchFamily="2" charset="-52"/>
              </a:rPr>
              <a:t>информированию </a:t>
            </a:r>
            <a:r>
              <a:rPr lang="ru-RU" sz="1100" b="0" dirty="0" smtClean="0">
                <a:latin typeface="Montserrat Light" pitchFamily="2" charset="-52"/>
              </a:rPr>
              <a:t>населения </a:t>
            </a:r>
            <a:br>
              <a:rPr lang="ru-RU" sz="1100" b="0" dirty="0" smtClean="0">
                <a:latin typeface="Montserrat Light" pitchFamily="2" charset="-52"/>
              </a:rPr>
            </a:br>
            <a:r>
              <a:rPr lang="ru-RU" sz="1100" b="0" dirty="0" smtClean="0">
                <a:latin typeface="Montserrat Medium" pitchFamily="2" charset="-52"/>
              </a:rPr>
              <a:t>о </a:t>
            </a:r>
            <a:r>
              <a:rPr lang="ru-RU" sz="1100" b="0" dirty="0">
                <a:latin typeface="Montserrat Medium" pitchFamily="2" charset="-52"/>
              </a:rPr>
              <a:t>проекте </a:t>
            </a:r>
            <a:r>
              <a:rPr lang="ru-RU" sz="1100" b="0" dirty="0" smtClean="0">
                <a:latin typeface="Montserrat Medium" pitchFamily="2" charset="-52"/>
              </a:rPr>
              <a:t>«Десант финансовой грамотности»</a:t>
            </a:r>
            <a:r>
              <a:rPr lang="ru-RU" sz="1100" b="0" dirty="0" smtClean="0">
                <a:latin typeface="Montserrat Light" pitchFamily="2" charset="-52"/>
              </a:rPr>
              <a:t> </a:t>
            </a:r>
            <a:r>
              <a:rPr lang="ru-RU" sz="1100" b="0" dirty="0">
                <a:solidFill>
                  <a:srgbClr val="C00000"/>
                </a:solidFill>
                <a:latin typeface="Montserrat Medium" pitchFamily="2" charset="-52"/>
              </a:rPr>
              <a:t>посредством </a:t>
            </a:r>
            <a:r>
              <a:rPr lang="ru-RU" sz="1100" b="0" dirty="0" smtClean="0">
                <a:solidFill>
                  <a:srgbClr val="C00000"/>
                </a:solidFill>
                <a:latin typeface="Montserrat Medium" pitchFamily="2" charset="-52"/>
              </a:rPr>
              <a:t>размещения соответствующих релизов в аккаунтах </a:t>
            </a:r>
            <a:r>
              <a:rPr lang="ru-RU" sz="1100" b="0" dirty="0">
                <a:solidFill>
                  <a:srgbClr val="C00000"/>
                </a:solidFill>
                <a:latin typeface="Montserrat Medium" pitchFamily="2" charset="-52"/>
              </a:rPr>
              <a:t>Главы </a:t>
            </a:r>
            <a:r>
              <a:rPr lang="ru-RU" sz="1100" b="0" dirty="0" smtClean="0">
                <a:solidFill>
                  <a:srgbClr val="C00000"/>
                </a:solidFill>
                <a:latin typeface="Montserrat Medium" pitchFamily="2" charset="-52"/>
              </a:rPr>
              <a:t>и Правительства Чувашской Республики </a:t>
            </a:r>
            <a:endParaRPr lang="ru-RU" sz="1100" b="0" dirty="0">
              <a:solidFill>
                <a:srgbClr val="C00000"/>
              </a:solidFill>
              <a:latin typeface="Montserrat Medium" pitchFamily="2" charset="-52"/>
            </a:endParaRPr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228918" y="679063"/>
            <a:ext cx="5554662" cy="803099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929198" y="4838021"/>
            <a:ext cx="214802" cy="227242"/>
          </a:xfrm>
        </p:spPr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03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34837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tserrat SemiBold" pitchFamily="2" charset="-52"/>
              </a:rPr>
              <a:t>Возможности тиражирования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181100"/>
            <a:ext cx="7877175" cy="805355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b="1" dirty="0">
                <a:latin typeface="Montserrat Light" pitchFamily="2" charset="-52"/>
              </a:rPr>
              <a:t>Практика подходит для тиражирования. </a:t>
            </a:r>
            <a:r>
              <a:rPr lang="en-US" b="1" dirty="0" smtClean="0">
                <a:latin typeface="Montserrat Light" pitchFamily="2" charset="-52"/>
              </a:rPr>
              <a:t/>
            </a:r>
            <a:br>
              <a:rPr lang="en-US" b="1" dirty="0" smtClean="0">
                <a:latin typeface="Montserrat Light" pitchFamily="2" charset="-52"/>
              </a:rPr>
            </a:br>
            <a:r>
              <a:rPr lang="ru-RU" b="1" dirty="0" smtClean="0">
                <a:latin typeface="Montserrat Light" pitchFamily="2" charset="-52"/>
              </a:rPr>
              <a:t>Подобный </a:t>
            </a:r>
            <a:r>
              <a:rPr lang="ru-RU" b="1" dirty="0">
                <a:latin typeface="Montserrat Light" pitchFamily="2" charset="-52"/>
              </a:rPr>
              <a:t>проект можно беспрепятственно реализовать в других регионах.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b="1" dirty="0">
                <a:latin typeface="Montserrat Light" pitchFamily="2" charset="-52"/>
              </a:rPr>
              <a:t>Чувашия готова оказать методическую помощь в запуске аналогичного проекта</a:t>
            </a:r>
            <a:r>
              <a:rPr lang="ru-RU" sz="1400" b="1" dirty="0">
                <a:latin typeface="Montserrat Light" pitchFamily="2" charset="-52"/>
              </a:rPr>
              <a:t>. </a:t>
            </a:r>
          </a:p>
        </p:txBody>
      </p:sp>
      <p:pic>
        <p:nvPicPr>
          <p:cNvPr id="5" name="Picture 6" descr="C:\Users\DMITRI~1\AppData\Local\Temp\{B24FC9BA-B82D-436D-BF0E-BE296B436F1B}.t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53" y="2193654"/>
            <a:ext cx="2070100" cy="23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DMITRI~1\AppData\Local\Temp\{D26980F8-0457-4BFC-98BF-2F8C263C434D}.t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83" y="2193651"/>
            <a:ext cx="2071311" cy="23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C:\Users\DMITRI~1\AppData\Local\Temp\{72A6787D-9CD1-4B2A-819D-22CC69CC092F}.t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90" y="2193653"/>
            <a:ext cx="2071312" cy="23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597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680</Words>
  <Application>Microsoft Office PowerPoint</Application>
  <PresentationFormat>Экран (16:9)</PresentationFormat>
  <Paragraphs>94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Wingdings</vt:lpstr>
      <vt:lpstr>Montserrat SemiBold</vt:lpstr>
      <vt:lpstr>Calibri</vt:lpstr>
      <vt:lpstr>Helvetica Neue Light</vt:lpstr>
      <vt:lpstr>Montserrat Medium</vt:lpstr>
      <vt:lpstr>Montserrat Light</vt:lpstr>
      <vt:lpstr>Proxima Nova Rg</vt:lpstr>
      <vt:lpstr>Helvetica Neue Medium</vt:lpstr>
      <vt:lpstr>Helvetica Neue</vt:lpstr>
      <vt:lpstr>White</vt:lpstr>
      <vt:lpstr>1_White</vt:lpstr>
      <vt:lpstr>«Десант финансовой грамотности»</vt:lpstr>
      <vt:lpstr>Уникальность (инновационность) проекта</vt:lpstr>
      <vt:lpstr>Масштабность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тиражирования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Евг. Щепелев</dc:creator>
  <cp:lastModifiedBy>Татьяна Андреева</cp:lastModifiedBy>
  <cp:revision>328</cp:revision>
  <cp:lastPrinted>2022-07-18T11:47:37Z</cp:lastPrinted>
  <dcterms:modified xsi:type="dcterms:W3CDTF">2026-04-27T09:23:46Z</dcterms:modified>
</cp:coreProperties>
</file>