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78" r:id="rId4"/>
    <p:sldId id="277" r:id="rId5"/>
    <p:sldId id="279" r:id="rId6"/>
    <p:sldId id="281" r:id="rId7"/>
    <p:sldId id="282" r:id="rId8"/>
    <p:sldId id="283" r:id="rId9"/>
    <p:sldId id="284" r:id="rId10"/>
    <p:sldId id="271" r:id="rId11"/>
    <p:sldId id="268" r:id="rId12"/>
  </p:sldIdLst>
  <p:sldSz cx="9144000" cy="5143500" type="screen16x9"/>
  <p:notesSz cx="6858000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99FF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0"/>
    <p:restoredTop sz="95407" autoAdjust="0"/>
  </p:normalViewPr>
  <p:slideViewPr>
    <p:cSldViewPr snapToGrid="0" snapToObjects="1" showGuides="1">
      <p:cViewPr>
        <p:scale>
          <a:sx n="100" d="100"/>
          <a:sy n="100" d="100"/>
        </p:scale>
        <p:origin x="-1860" y="-91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1" y="4715154"/>
            <a:ext cx="5029200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9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eb_detsad204@rchuv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hyperlink" Target="https://vk.com/clubdetstva204" TargetMode="External"/><Relationship Id="rId4" Type="http://schemas.openxmlformats.org/officeDocument/2006/relationships/hyperlink" Target="https://detsad204.rchuv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79110"/>
            <a:ext cx="8480900" cy="1202465"/>
          </a:xfrm>
        </p:spPr>
        <p:txBody>
          <a:bodyPr>
            <a:noAutofit/>
          </a:bodyPr>
          <a:lstStyle/>
          <a:p>
            <a:r>
              <a:rPr lang="ru-RU" sz="1100" b="0" dirty="0"/>
              <a:t>Направление </a:t>
            </a:r>
            <a:r>
              <a:rPr lang="ru-RU" sz="1100" b="0" dirty="0"/>
              <a:t>практики: Финансовое просвещение детей и молодежи</a:t>
            </a:r>
            <a:endParaRPr lang="ru-RU" sz="1100" b="0" dirty="0"/>
          </a:p>
          <a:p>
            <a:pPr lvl="0"/>
            <a:r>
              <a:rPr lang="ru-RU" sz="1100" b="0" dirty="0"/>
              <a:t>Наименование </a:t>
            </a:r>
            <a:r>
              <a:rPr lang="ru-RU" sz="1100" b="0" dirty="0"/>
              <a:t>субъекта:   </a:t>
            </a:r>
            <a:r>
              <a:rPr lang="ru-RU" sz="1100" b="0" dirty="0"/>
              <a:t>Чувашская Республика</a:t>
            </a:r>
          </a:p>
          <a:p>
            <a:pPr lvl="0"/>
            <a:r>
              <a:rPr lang="ru-RU" sz="1100" b="0" dirty="0"/>
              <a:t>Автор </a:t>
            </a:r>
            <a:r>
              <a:rPr lang="ru-RU" sz="1100" b="0" dirty="0"/>
              <a:t>практики: </a:t>
            </a:r>
            <a:r>
              <a:rPr lang="ru-RU" sz="1100" b="0" dirty="0" smtClean="0"/>
              <a:t>МБДОУ  </a:t>
            </a:r>
            <a:r>
              <a:rPr lang="ru-RU" sz="1100" b="0" dirty="0"/>
              <a:t>«Детский сад № 204 «Лапландия» </a:t>
            </a:r>
            <a:r>
              <a:rPr lang="ru-RU" sz="1100" b="0" dirty="0" smtClean="0"/>
              <a:t>г. </a:t>
            </a:r>
            <a:r>
              <a:rPr lang="ru-RU" sz="1100" b="0" dirty="0"/>
              <a:t>Чебоксары Чувашской Республики</a:t>
            </a:r>
          </a:p>
          <a:p>
            <a:pPr lvl="0"/>
            <a:r>
              <a:rPr lang="ru-RU" sz="1100" b="0" dirty="0"/>
              <a:t>Контактные данные: </a:t>
            </a:r>
            <a:r>
              <a:rPr lang="ru-RU" sz="1100" b="0" dirty="0" err="1"/>
              <a:t>Ижетникова</a:t>
            </a:r>
            <a:r>
              <a:rPr lang="ru-RU" sz="1100" b="0" dirty="0"/>
              <a:t> Ольга Игоревна, Трифонова Ольга Владимировна</a:t>
            </a:r>
          </a:p>
          <a:p>
            <a:pPr lvl="0"/>
            <a:r>
              <a:rPr lang="en-US" sz="1100" b="0" dirty="0">
                <a:hlinkClick r:id="rId3"/>
              </a:rPr>
              <a:t>cheb_detsad204@rchuv.ru</a:t>
            </a:r>
            <a:r>
              <a:rPr lang="ru-RU" sz="1100" b="0" dirty="0"/>
              <a:t>, </a:t>
            </a:r>
            <a:r>
              <a:rPr lang="en-US" sz="1100" b="0" dirty="0">
                <a:hlinkClick r:id="rId4"/>
              </a:rPr>
              <a:t>detsad204.rchuv.ru</a:t>
            </a:r>
            <a:r>
              <a:rPr lang="ru-RU" sz="1100" b="0" dirty="0"/>
              <a:t>, </a:t>
            </a:r>
            <a:r>
              <a:rPr lang="en-US" sz="1100" b="0" dirty="0">
                <a:hlinkClick r:id="rId5"/>
              </a:rPr>
              <a:t>https://vk.com/clubdetstva204</a:t>
            </a:r>
            <a:r>
              <a:rPr lang="ru-RU" sz="1100" b="0" dirty="0"/>
              <a:t> </a:t>
            </a:r>
            <a:r>
              <a:rPr lang="ru-RU" sz="1200" dirty="0" smtClean="0"/>
              <a:t>  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59" y="1676396"/>
            <a:ext cx="8888819" cy="488445"/>
          </a:xfrm>
          <a:noFill/>
        </p:spPr>
        <p:txBody>
          <a:bodyPr>
            <a:noAutofit/>
          </a:bodyPr>
          <a:lstStyle/>
          <a:p>
            <a:pPr marL="4445" marR="93345" algn="ctr"/>
            <a:r>
              <a:rPr lang="ru-RU" b="0" dirty="0" smtClean="0">
                <a:solidFill>
                  <a:srgbClr val="C00000"/>
                </a:solidFill>
                <a:latin typeface="Montserrat SemiBold" pitchFamily="2" charset="-52"/>
              </a:rPr>
              <a:t>Фабрика процессов «БАНКОВСКОЕ </a:t>
            </a:r>
            <a:r>
              <a:rPr lang="ru-RU" b="0" dirty="0">
                <a:solidFill>
                  <a:srgbClr val="C00000"/>
                </a:solidFill>
                <a:latin typeface="Montserrat SemiBold" pitchFamily="2" charset="-52"/>
              </a:rPr>
              <a:t>ДЕЛО»</a:t>
            </a:r>
          </a:p>
        </p:txBody>
      </p:sp>
      <p:pic>
        <p:nvPicPr>
          <p:cNvPr id="7" name="Рисунок 7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t8DiYhMAAAAlAAAAEQAAAC0AAAAAkAAAAEgAAACQAAAASAAAAAAAAAAAAAAAAAAAAAEAAABQAAAAAAAAAAAA4D8AAAAAAADgPwAAAAAAAOA/AAAAAAAA4D8AAAAAAADgPwAAAAAAAOA/AAAAAAAA4D8AAAAAAADgPwAAAAAAAOA/AAAAAAAA4D8CAAAAjAAAAAAAAAAAAAAAAJZ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V1dUKAAAAACgAAAAoAAAAZAAAAGQAAAAAAAAAzMzMAAAAAABQAAAAUAAAAGQAAABkAAAAAAAAAAcAAAA4AAAAAAAAAAAAAAAAAAAA////AAAAAAAAAAAAAAAAAAAAAAAAAAAAAAAAAAAAAABkAAAAZAAAAAAAAAAjAAAABAAAAGQAAAAXAAAAFAAAAAAAAAAAAAAA/38AAP9/AAAAAAAACQAAAAQAAAA4BgwADAAAABAAAAAAAAAAAAAAAAAAAAAAAAAAHgAAAGgAAAAAAAAAAAAAAAAAAAAAAAAAAAAAABAnAAAQJwAAAAAAAAAAAAAAAAAAAAAAAAAAAAAAAAAAAAAAAAAAAAAUAAAAAAAAAMDA/wAAAAAAZAAAADIAAAAAAAAAZAAAAAAAAAB/f38ACgAAAB8AAABUAAAAAJZVBf///wEAAAAAAAAAAAAAAAAAAAAAAAAAAAAAAAAAAAAAAAAAAAAAAAJ/f38A1dXVA8zMzADAwP8Af39/AAAAAAAAAAAAAAAAAP///wAAAAAAIQAAABgAAAAUAAAAvQEAAFcBAACBCAAAKwg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959" y="228826"/>
            <a:ext cx="1099820" cy="11099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49877" y="503667"/>
            <a:ext cx="174892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ru-RU" sz="1100" b="0" dirty="0">
                <a:solidFill>
                  <a:srgbClr val="C00000"/>
                </a:solidFill>
                <a:latin typeface="Montserrat Medium" pitchFamily="2" charset="-52"/>
                <a:ea typeface="+mn-ea"/>
                <a:cs typeface="+mn-cs"/>
              </a:rPr>
              <a:t>Чувашская Республика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037" y="249801"/>
            <a:ext cx="6888265" cy="339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Методология проведения</a:t>
            </a:r>
            <a:endParaRPr lang="ru-RU" dirty="0">
              <a:solidFill>
                <a:srgbClr val="C00000"/>
              </a:solidFill>
              <a:latin typeface="Montserrat SemiBold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4675" y="809256"/>
            <a:ext cx="2113737" cy="3188795"/>
          </a:xfrm>
          <a:prstGeom prst="rect">
            <a:avLst/>
          </a:prstGeom>
          <a:solidFill>
            <a:srgbClr val="F3F0F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24171" y="4246052"/>
            <a:ext cx="5046928" cy="857586"/>
            <a:chOff x="62557" y="5901946"/>
            <a:chExt cx="4879919" cy="92939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2557" y="5901946"/>
              <a:ext cx="4879919" cy="905103"/>
              <a:chOff x="73404" y="5752712"/>
              <a:chExt cx="4879919" cy="905103"/>
            </a:xfrm>
          </p:grpSpPr>
          <p:pic>
            <p:nvPicPr>
              <p:cNvPr id="15" name="Изображение 176" descr="фабрика.eps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945" r="18747"/>
              <a:stretch>
                <a:fillRect/>
              </a:stretch>
            </p:blipFill>
            <p:spPr>
              <a:xfrm>
                <a:off x="73404" y="5752712"/>
                <a:ext cx="4879919" cy="905103"/>
              </a:xfrm>
              <a:prstGeom prst="rect">
                <a:avLst/>
              </a:prstGeom>
            </p:spPr>
          </p:pic>
          <p:pic>
            <p:nvPicPr>
              <p:cNvPr id="16" name="Изображение 177" descr="фабрика.eps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51" t="77945" r="39356"/>
              <a:stretch>
                <a:fillRect/>
              </a:stretch>
            </p:blipFill>
            <p:spPr>
              <a:xfrm>
                <a:off x="797666" y="5752712"/>
                <a:ext cx="2578044" cy="905103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448474" y="5970689"/>
                <a:ext cx="178618" cy="40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457200" hangingPunct="1"/>
                <a:endParaRPr lang="ru-RU" sz="1800" b="0" kern="1200" dirty="0">
                  <a:solidFill>
                    <a:prstClr val="black"/>
                  </a:solidFill>
                  <a:latin typeface="Montserrat Light" panose="00000400000000000000" pitchFamily="2" charset="-52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6489" y="5835239"/>
                <a:ext cx="2576340" cy="366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457200" hangingPunct="1"/>
                <a:r>
                  <a:rPr lang="ru-RU" sz="800" b="0" kern="1200" dirty="0" smtClean="0">
                    <a:solidFill>
                      <a:srgbClr val="1F497D">
                        <a:lumMod val="50000"/>
                      </a:srgbClr>
                    </a:solidFill>
                    <a:latin typeface="Montserrat Light" panose="00000400000000000000" pitchFamily="2" charset="-52"/>
                    <a:ea typeface="+mn-ea"/>
                    <a:cs typeface="Times New Roman" panose="02020603050405020304" pitchFamily="18" charset="0"/>
                  </a:rPr>
                  <a:t>Безопасность: </a:t>
                </a:r>
                <a:r>
                  <a:rPr lang="ru-RU" sz="800" b="0" kern="1200" dirty="0" smtClean="0">
                    <a:solidFill>
                      <a:prstClr val="black"/>
                    </a:solidFill>
                    <a:latin typeface="Montserrat Light" panose="00000400000000000000" pitchFamily="2" charset="-52"/>
                    <a:ea typeface="+mn-ea"/>
                    <a:cs typeface="Times New Roman" panose="02020603050405020304" pitchFamily="18" charset="0"/>
                  </a:rPr>
                  <a:t>количество несчастных случаев</a:t>
                </a:r>
              </a:p>
              <a:p>
                <a:pPr algn="l" defTabSz="457200" hangingPunct="1"/>
                <a:r>
                  <a:rPr lang="ru-RU" sz="800" b="0" kern="1200" dirty="0" smtClean="0">
                    <a:solidFill>
                      <a:srgbClr val="1F497D">
                        <a:lumMod val="50000"/>
                      </a:srgbClr>
                    </a:solidFill>
                    <a:latin typeface="Montserrat Light" panose="00000400000000000000" pitchFamily="2" charset="-52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74780" y="6142797"/>
              <a:ext cx="3541963" cy="38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hangingPunct="1"/>
              <a:r>
                <a:rPr lang="ru-RU" sz="800" b="0" kern="1200" dirty="0" smtClean="0">
                  <a:solidFill>
                    <a:srgbClr val="10253F"/>
                  </a:solidFill>
                  <a:latin typeface="Montserrat Light" panose="00000400000000000000" pitchFamily="2" charset="-52"/>
                  <a:ea typeface="+mn-ea"/>
                  <a:cs typeface="Times New Roman" pitchFamily="18" charset="0"/>
                </a:rPr>
                <a:t>Качество: </a:t>
              </a:r>
              <a:r>
                <a:rPr lang="ru-RU" sz="800" b="0" kern="1200" dirty="0" smtClean="0">
                  <a:solidFill>
                    <a:prstClr val="black"/>
                  </a:solidFill>
                  <a:latin typeface="Montserrat Light" panose="00000400000000000000" pitchFamily="2" charset="-52"/>
                  <a:ea typeface="+mn-ea"/>
                  <a:cs typeface="Times New Roman" pitchFamily="18" charset="0"/>
                </a:rPr>
                <a:t>показатель законченных банковских операций (баллы)</a:t>
              </a:r>
            </a:p>
            <a:p>
              <a:pPr algn="l" defTabSz="457200" hangingPunct="1"/>
              <a:endParaRPr lang="ru-RU" sz="900" b="0" kern="1200" dirty="0" smtClean="0">
                <a:solidFill>
                  <a:srgbClr val="10253F"/>
                </a:solidFill>
                <a:latin typeface="Montserrat Light" panose="00000400000000000000" pitchFamily="2" charset="-52"/>
                <a:ea typeface="+mn-ea"/>
                <a:cs typeface="Charcoal CY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0467" y="6290582"/>
              <a:ext cx="2291147" cy="366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hangingPunct="1"/>
              <a:r>
                <a:rPr lang="ru-RU" sz="800" b="0" kern="1200" dirty="0" smtClean="0">
                  <a:solidFill>
                    <a:prstClr val="black"/>
                  </a:solidFill>
                  <a:latin typeface="Montserrat Light" panose="00000400000000000000" pitchFamily="2" charset="-52"/>
                  <a:ea typeface="+mn-ea"/>
                  <a:cs typeface="Times New Roman" panose="02020603050405020304" pitchFamily="18" charset="0"/>
                </a:rPr>
                <a:t>Исполнение заказа: диаграмма </a:t>
              </a:r>
              <a:r>
                <a:rPr lang="ru-RU" sz="800" b="0" kern="1200" dirty="0" err="1" smtClean="0">
                  <a:solidFill>
                    <a:prstClr val="black"/>
                  </a:solidFill>
                  <a:latin typeface="Montserrat Light" panose="00000400000000000000" pitchFamily="2" charset="-52"/>
                  <a:ea typeface="+mn-ea"/>
                  <a:cs typeface="Times New Roman" panose="02020603050405020304" pitchFamily="18" charset="0"/>
                </a:rPr>
                <a:t>Ямазуми</a:t>
              </a:r>
              <a:endParaRPr lang="ru-RU" sz="8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endParaRPr>
            </a:p>
            <a:p>
              <a:pPr algn="l" defTabSz="457200" hangingPunct="1"/>
              <a:endParaRPr lang="ru-RU" sz="800" b="0" kern="1200" dirty="0">
                <a:solidFill>
                  <a:srgbClr val="10253F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0330" y="6435091"/>
              <a:ext cx="1833910" cy="23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hangingPunct="1"/>
              <a:r>
                <a:rPr lang="ru-RU" sz="800" b="0" kern="1200" dirty="0" smtClean="0">
                  <a:solidFill>
                    <a:srgbClr val="10253F"/>
                  </a:solidFill>
                  <a:latin typeface="Montserrat Light" panose="00000400000000000000" pitchFamily="2" charset="-52"/>
                  <a:ea typeface="+mn-ea"/>
                  <a:cs typeface="Times New Roman" panose="02020603050405020304" pitchFamily="18" charset="0"/>
                </a:rPr>
                <a:t>Затраты: </a:t>
              </a:r>
              <a:r>
                <a:rPr lang="ru-RU" sz="800" b="0" kern="1200" dirty="0" smtClean="0">
                  <a:solidFill>
                    <a:prstClr val="black"/>
                  </a:solidFill>
                  <a:latin typeface="Montserrat Light" panose="00000400000000000000" pitchFamily="2" charset="-52"/>
                  <a:ea typeface="+mn-ea"/>
                  <a:cs typeface="Times New Roman" panose="02020603050405020304" pitchFamily="18" charset="0"/>
                </a:rPr>
                <a:t>запасы в сейфе и кассе</a:t>
              </a:r>
              <a:endParaRPr lang="ru-RU" sz="8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2749" y="6597859"/>
              <a:ext cx="2230699" cy="23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hangingPunct="1"/>
              <a:r>
                <a:rPr lang="ru-RU" sz="800" b="0" kern="1200" dirty="0" smtClean="0">
                  <a:solidFill>
                    <a:srgbClr val="10253F"/>
                  </a:solidFill>
                  <a:latin typeface="Montserrat Light" panose="00000400000000000000" pitchFamily="2" charset="-52"/>
                  <a:ea typeface="+mn-ea"/>
                  <a:cs typeface="Times New Roman" panose="02020603050405020304" pitchFamily="18" charset="0"/>
                </a:rPr>
                <a:t>Персонал: </a:t>
              </a:r>
              <a:r>
                <a:rPr lang="ru-RU" sz="800" b="0" kern="1200" dirty="0" smtClean="0">
                  <a:solidFill>
                    <a:prstClr val="black"/>
                  </a:solidFill>
                  <a:latin typeface="Montserrat Light" panose="00000400000000000000" pitchFamily="2" charset="-52"/>
                  <a:ea typeface="+mn-ea"/>
                  <a:cs typeface="Times New Roman" panose="02020603050405020304" pitchFamily="18" charset="0"/>
                </a:rPr>
                <a:t>удовлетворенность команды</a:t>
              </a:r>
              <a:endParaRPr lang="ru-RU" sz="800" b="0" kern="1200" dirty="0" smtClean="0">
                <a:solidFill>
                  <a:srgbClr val="10253F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005553" y="809256"/>
            <a:ext cx="2920797" cy="3188795"/>
          </a:xfrm>
          <a:prstGeom prst="rect">
            <a:avLst/>
          </a:prstGeom>
          <a:solidFill>
            <a:srgbClr val="FEF2E8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02873" y="827577"/>
            <a:ext cx="2845601" cy="3170475"/>
          </a:xfrm>
          <a:prstGeom prst="rect">
            <a:avLst/>
          </a:prstGeom>
          <a:solidFill>
            <a:srgbClr val="ECFBF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Изображение 130" descr="11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" y="2264265"/>
            <a:ext cx="9120531" cy="439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1093" y="2361179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Вводная часть</a:t>
            </a:r>
            <a:endParaRPr lang="ru-RU" sz="900" kern="1200" dirty="0">
              <a:solidFill>
                <a:srgbClr val="1F497D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0630" y="2229620"/>
            <a:ext cx="9781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Поток </a:t>
            </a:r>
          </a:p>
          <a:p>
            <a:pPr defTabSz="457200" hangingPunct="1"/>
            <a:r>
              <a:rPr lang="ru-RU" sz="900" kern="1200" dirty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с</a:t>
            </a:r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 исходными </a:t>
            </a:r>
          </a:p>
          <a:p>
            <a:pPr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условиями</a:t>
            </a:r>
            <a:endParaRPr lang="ru-RU" sz="900" kern="1200" dirty="0">
              <a:solidFill>
                <a:srgbClr val="1F497D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6480" y="2237358"/>
            <a:ext cx="9348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ru-RU" sz="9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Анализ </a:t>
            </a:r>
          </a:p>
          <a:p>
            <a:pPr defTabSz="457200" hangingPunct="1"/>
            <a:r>
              <a:rPr lang="ru-RU" sz="9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результатов </a:t>
            </a:r>
          </a:p>
          <a:p>
            <a:pPr defTabSz="457200" hangingPunct="1"/>
            <a:r>
              <a:rPr lang="ru-RU" sz="9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1-го раунда</a:t>
            </a:r>
            <a:endParaRPr lang="ru-RU" sz="900" kern="1200" dirty="0">
              <a:solidFill>
                <a:prstClr val="white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5552" y="2283478"/>
            <a:ext cx="9444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Подготовка</a:t>
            </a:r>
          </a:p>
          <a:p>
            <a:pPr algn="l" defTabSz="457200" hangingPunct="1"/>
            <a:r>
              <a:rPr lang="ru-RU" sz="8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ко 2-му раунду</a:t>
            </a:r>
            <a:endParaRPr lang="ru-RU" sz="800" kern="1200" dirty="0">
              <a:solidFill>
                <a:srgbClr val="1F497D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0527" y="2229620"/>
            <a:ext cx="9396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Раунд на </a:t>
            </a:r>
          </a:p>
          <a:p>
            <a:pPr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улучшенном </a:t>
            </a:r>
          </a:p>
          <a:p>
            <a:pPr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процессе</a:t>
            </a:r>
            <a:endParaRPr lang="ru-RU" sz="900" kern="1200" dirty="0">
              <a:solidFill>
                <a:srgbClr val="1F497D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7505" y="2279733"/>
            <a:ext cx="8819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Подготовка</a:t>
            </a:r>
          </a:p>
          <a:p>
            <a:pPr algn="l" defTabSz="457200" hangingPunct="1"/>
            <a:r>
              <a:rPr lang="ru-RU" sz="8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к 3-му раунду</a:t>
            </a:r>
            <a:endParaRPr lang="ru-RU" sz="800" kern="1200" dirty="0">
              <a:solidFill>
                <a:srgbClr val="1F497D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22460" y="2773970"/>
            <a:ext cx="919664" cy="72830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10 мин.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-Проигрывание раунда </a:t>
            </a:r>
            <a:b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</a:b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с исходными проблемами.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+mn-cs"/>
              </a:rPr>
              <a:t> 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78892" y="2773970"/>
            <a:ext cx="1044000" cy="100745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10 мин.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-Фиксация и обсуждения раунда.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-Заполнение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инфостенда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 совместно с педагогом.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-Анализ хронометража.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46653" y="2773970"/>
            <a:ext cx="867352" cy="100745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1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10 мин..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Кейс «Диаграмма спагетти».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Кейс «5 Почему?»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Разработка плана мероприятий (совместно с педагогом).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94" y="2759218"/>
            <a:ext cx="981719" cy="115555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1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10  мин.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-Знакомство.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-Инструктаж. Правила.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-Актуализация  БП.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-Цель и задачи фабрики.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-Легенда.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-Распределение ролей.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-Переход к раунду.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+mn-cs"/>
              </a:rPr>
              <a:t> 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14983" y="2773970"/>
            <a:ext cx="846133" cy="114080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2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10 мин.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Актуализация знаний и навыков полученных в первом раунде.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10 мин.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Проигрывание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процесса по улучшенному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плану</a:t>
            </a:r>
          </a:p>
          <a:p>
            <a:pPr marL="100965" marR="0" lvl="0" indent="-100965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/>
              <a:defRPr/>
            </a:pPr>
            <a:endParaRPr kumimoji="0" lang="ru-RU" sz="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ontserrat Light" panose="00000400000000000000" pitchFamily="2" charset="-52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82762" y="2762771"/>
            <a:ext cx="920360" cy="115200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3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10 мин.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Актуализация знаний и навыков полученных во втором раунде.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10 мин.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Завершающий раунд. участники должны выполнить задани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е</a:t>
            </a:r>
          </a:p>
          <a:p>
            <a:pPr marL="100965" marR="0" lvl="0" indent="-100965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/>
              <a:defRPr/>
            </a:pPr>
            <a:endParaRPr kumimoji="0" lang="ru-RU" sz="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ontserrat Light" panose="00000400000000000000" pitchFamily="2" charset="-52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2200" y="2227613"/>
            <a:ext cx="9348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ru-RU" sz="9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Анализ </a:t>
            </a:r>
          </a:p>
          <a:p>
            <a:pPr defTabSz="457200" hangingPunct="1"/>
            <a:r>
              <a:rPr lang="ru-RU" sz="9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результатов </a:t>
            </a:r>
          </a:p>
          <a:p>
            <a:pPr defTabSz="457200" hangingPunct="1"/>
            <a:r>
              <a:rPr lang="ru-RU" sz="900" kern="1200" dirty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2</a:t>
            </a:r>
            <a:r>
              <a:rPr lang="ru-RU" sz="9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-го раунда</a:t>
            </a:r>
            <a:endParaRPr lang="ru-RU" sz="900" kern="1200" dirty="0">
              <a:solidFill>
                <a:prstClr val="white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20394" y="2773970"/>
            <a:ext cx="899506" cy="728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2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10 мин.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Разработка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плана мероприятий (самостоятельно)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5092" y="2237138"/>
            <a:ext cx="9396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Раунд на </a:t>
            </a:r>
          </a:p>
          <a:p>
            <a:pPr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улучшенном </a:t>
            </a:r>
          </a:p>
          <a:p>
            <a:pPr defTabSz="457200" hangingPunct="1"/>
            <a:r>
              <a:rPr lang="ru-RU" sz="900" kern="1200" dirty="0" smtClean="0">
                <a:solidFill>
                  <a:srgbClr val="1F497D"/>
                </a:solidFill>
                <a:latin typeface="Charcoal CY"/>
                <a:ea typeface="+mn-ea"/>
                <a:cs typeface="Charcoal CY"/>
              </a:rPr>
              <a:t>процессе</a:t>
            </a:r>
            <a:endParaRPr lang="ru-RU" sz="900" kern="1200" dirty="0">
              <a:solidFill>
                <a:srgbClr val="1F497D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93100" y="2779624"/>
            <a:ext cx="1002876" cy="91607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2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10 мин.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Фиксация и обсуждение раунда.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Заполнение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инфостенда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(самостоятельно).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Анализ проблем.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Поиск решений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+mn-cs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12683" y="2773970"/>
            <a:ext cx="950606" cy="92172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3 день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10 мин.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Фиксация и обсуждение раунда.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Заполнение </a:t>
            </a: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инфостенда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Дебрифинг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4683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.</a:t>
            </a: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12337" y="2246517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8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Анализ </a:t>
            </a:r>
          </a:p>
          <a:p>
            <a:pPr defTabSz="457200" hangingPunct="1"/>
            <a:r>
              <a:rPr lang="ru-RU" sz="8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результатов</a:t>
            </a:r>
          </a:p>
          <a:p>
            <a:pPr defTabSz="457200" hangingPunct="1"/>
            <a:r>
              <a:rPr lang="ru-RU" sz="800" kern="1200" dirty="0" smtClean="0">
                <a:solidFill>
                  <a:prstClr val="white"/>
                </a:solidFill>
                <a:latin typeface="Charcoal CY"/>
                <a:ea typeface="+mn-ea"/>
                <a:cs typeface="Charcoal CY"/>
              </a:rPr>
              <a:t>Фабрики процессов</a:t>
            </a:r>
            <a:endParaRPr lang="ru-RU" sz="800" kern="1200" dirty="0">
              <a:solidFill>
                <a:prstClr val="white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38412" y="2239146"/>
            <a:ext cx="129813" cy="48744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70089" y="894318"/>
            <a:ext cx="2774090" cy="112081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2" charset="-52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65117" y="900672"/>
            <a:ext cx="2703686" cy="111446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98993" y="908996"/>
            <a:ext cx="1976384" cy="127099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7F7F7F"/>
            </a:solidFill>
            <a:prstDash val="dot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69168" y="937914"/>
            <a:ext cx="2885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Проигрывание исходного состояния процесса;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При проигрывании проводится хронометраж, фиксируются проблемы;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Кейс «Картирование процесса»;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Кейс «5 Почему?»;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По итогам все показатели фиксируются на </a:t>
            </a:r>
            <a:r>
              <a:rPr lang="ru-RU" sz="800" b="0" kern="1200" dirty="0" err="1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инфостенде</a:t>
            </a:r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 (совместно с педагогом);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Формируется план улучшений</a:t>
            </a:r>
            <a:r>
              <a:rPr lang="ru-RU" sz="700" b="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7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0693" y="934140"/>
            <a:ext cx="26781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Участники реализуют план улучшений;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Самостоятельно делают замеры, фиксируют проблемы;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По итогам все показатели фиксируют на </a:t>
            </a:r>
            <a:r>
              <a:rPr lang="ru-RU" sz="800" b="0" kern="1200" dirty="0" err="1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инфостенде</a:t>
            </a:r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 (самостоятельно); 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Формируют план улучшений с  применением методов бережливого производства.</a:t>
            </a:r>
          </a:p>
          <a:p>
            <a:pPr algn="l" defTabSz="457200" hangingPunct="1"/>
            <a:r>
              <a:rPr lang="ru-RU" sz="700" b="0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ru-RU" sz="700" b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82762" y="914819"/>
            <a:ext cx="2021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Завершающий раунд. 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Участники выполняют задание;</a:t>
            </a:r>
          </a:p>
          <a:p>
            <a:pPr algn="l" defTabSz="457200" hangingPunct="1"/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Анализируют динамику показателей. Оценивают дальнейшие возможности по улучшению процесса. </a:t>
            </a:r>
            <a:b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</a:br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В завершение проводится </a:t>
            </a:r>
            <a:r>
              <a:rPr lang="ru-RU" sz="800" b="0" kern="1200" dirty="0" err="1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дебрифинг</a:t>
            </a:r>
            <a:r>
              <a:rPr lang="ru-RU" sz="800" b="0" kern="1200" dirty="0" smtClean="0">
                <a:solidFill>
                  <a:srgbClr val="002060"/>
                </a:solidFill>
                <a:latin typeface="Montserrat Light" panose="00000400000000000000" pitchFamily="2" charset="-52"/>
                <a:ea typeface="+mn-ea"/>
                <a:cs typeface="Times New Roman" panose="02020603050405020304" pitchFamily="18" charset="0"/>
              </a:rPr>
              <a:t> с целью осмысления и применения полученных знаний в жизни.</a:t>
            </a:r>
            <a:endParaRPr lang="ru-RU" sz="800" b="0" kern="1200" dirty="0">
              <a:solidFill>
                <a:srgbClr val="002060"/>
              </a:solidFill>
              <a:latin typeface="Montserrat Light" panose="00000400000000000000" pitchFamily="2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63276" y="579219"/>
            <a:ext cx="822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hangingPunct="1"/>
            <a:r>
              <a:rPr lang="ru-RU" sz="1200" kern="1200" dirty="0" smtClean="0">
                <a:solidFill>
                  <a:srgbClr val="0F4683"/>
                </a:solidFill>
                <a:latin typeface="Charcoal CY"/>
                <a:ea typeface="+mn-ea"/>
                <a:cs typeface="Charcoal CY"/>
              </a:rPr>
              <a:t>1 РАУНД</a:t>
            </a:r>
            <a:endParaRPr lang="ru-RU" sz="1200" kern="1200" dirty="0">
              <a:solidFill>
                <a:srgbClr val="0F4683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4144" y="605998"/>
            <a:ext cx="822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hangingPunct="1"/>
            <a:r>
              <a:rPr lang="ru-RU" sz="1200" kern="1200" dirty="0">
                <a:solidFill>
                  <a:srgbClr val="0F4683"/>
                </a:solidFill>
                <a:latin typeface="Charcoal CY"/>
                <a:ea typeface="+mn-ea"/>
                <a:cs typeface="Charcoal CY"/>
              </a:rPr>
              <a:t>2</a:t>
            </a:r>
            <a:r>
              <a:rPr lang="ru-RU" sz="1200" kern="1200" dirty="0" smtClean="0">
                <a:solidFill>
                  <a:srgbClr val="0F4683"/>
                </a:solidFill>
                <a:latin typeface="Charcoal CY"/>
                <a:ea typeface="+mn-ea"/>
                <a:cs typeface="Charcoal CY"/>
              </a:rPr>
              <a:t> РАУНД</a:t>
            </a:r>
            <a:endParaRPr lang="ru-RU" sz="1200" kern="1200" dirty="0">
              <a:solidFill>
                <a:srgbClr val="0F4683"/>
              </a:solidFill>
              <a:latin typeface="Charcoal CY"/>
              <a:ea typeface="+mn-ea"/>
              <a:cs typeface="Charcoal CY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86272" y="605902"/>
            <a:ext cx="822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hangingPunct="1"/>
            <a:r>
              <a:rPr lang="ru-RU" sz="1200" kern="1200" dirty="0" smtClean="0">
                <a:solidFill>
                  <a:srgbClr val="0F4683"/>
                </a:solidFill>
                <a:latin typeface="Charcoal CY"/>
                <a:ea typeface="+mn-ea"/>
                <a:cs typeface="Charcoal CY"/>
              </a:rPr>
              <a:t>3 РАУНД</a:t>
            </a:r>
            <a:endParaRPr lang="ru-RU" sz="1200" kern="1200" dirty="0">
              <a:solidFill>
                <a:srgbClr val="0F4683"/>
              </a:solidFill>
              <a:latin typeface="Charcoal CY"/>
              <a:ea typeface="+mn-ea"/>
              <a:cs typeface="Charcoal CY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58765" y="4009028"/>
            <a:ext cx="1493363" cy="341951"/>
            <a:chOff x="20606" y="6129478"/>
            <a:chExt cx="1871383" cy="542657"/>
          </a:xfrm>
        </p:grpSpPr>
        <p:sp>
          <p:nvSpPr>
            <p:cNvPr id="51" name="TextBox 50"/>
            <p:cNvSpPr txBox="1"/>
            <p:nvPr/>
          </p:nvSpPr>
          <p:spPr>
            <a:xfrm>
              <a:off x="559768" y="6129478"/>
              <a:ext cx="1332221" cy="41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Charcoal CY"/>
                </a:rPr>
                <a:t>Показатели</a:t>
              </a:r>
            </a:p>
          </p:txBody>
        </p:sp>
        <p:pic>
          <p:nvPicPr>
            <p:cNvPr id="52" name="Изображение 24" descr="Снимок экрана 2014-10-31 в 3.05.56.png"/>
            <p:cNvPicPr>
              <a:picLocks noChangeAspect="1"/>
            </p:cNvPicPr>
            <p:nvPr/>
          </p:nvPicPr>
          <p:blipFill>
            <a:blip r:embed="rId5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3014" y1="27624" x2="33014" y2="27624"/>
                          <a14:foregroundMark x1="44976" y1="72928" x2="44976" y2="72928"/>
                          <a14:foregroundMark x1="68900" y1="25414" x2="68900" y2="25414"/>
                          <a14:foregroundMark x1="70813" y1="36464" x2="70813" y2="36464"/>
                          <a14:foregroundMark x1="68421" y1="41989" x2="68421" y2="41989"/>
                          <a14:foregroundMark x1="62679" y1="48066" x2="62679" y2="48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6" y="6129478"/>
              <a:ext cx="626604" cy="54265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042522" y="3998052"/>
            <a:ext cx="2984799" cy="357485"/>
            <a:chOff x="50705" y="6065389"/>
            <a:chExt cx="3740354" cy="567309"/>
          </a:xfrm>
        </p:grpSpPr>
        <p:sp>
          <p:nvSpPr>
            <p:cNvPr id="54" name="TextBox 53"/>
            <p:cNvSpPr txBox="1"/>
            <p:nvPr/>
          </p:nvSpPr>
          <p:spPr>
            <a:xfrm>
              <a:off x="636875" y="6122497"/>
              <a:ext cx="3154184" cy="415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Charcoal CY"/>
                </a:rPr>
                <a:t>Пример типичных результатов</a:t>
              </a:r>
            </a:p>
          </p:txBody>
        </p:sp>
        <p:pic>
          <p:nvPicPr>
            <p:cNvPr id="55" name="Изображение 25" descr="Снимок экрана 2014-10-31 в 3.08.32.png"/>
            <p:cNvPicPr>
              <a:picLocks noChangeAspect="1"/>
            </p:cNvPicPr>
            <p:nvPr/>
          </p:nvPicPr>
          <p:blipFill>
            <a:blip r:embed="rId7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48085" y1="29469" x2="48085" y2="29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5" y="6065389"/>
              <a:ext cx="644046" cy="567309"/>
            </a:xfrm>
            <a:prstGeom prst="rect">
              <a:avLst/>
            </a:prstGeom>
          </p:spPr>
        </p:pic>
      </p:grp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71253"/>
              </p:ext>
            </p:extLst>
          </p:nvPr>
        </p:nvGraphicFramePr>
        <p:xfrm>
          <a:off x="5320668" y="4363153"/>
          <a:ext cx="3332109" cy="61849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282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3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2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2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7014"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endParaRPr lang="ru-RU" sz="600" b="1" dirty="0"/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dirty="0" smtClean="0"/>
                        <a:t>1 раунд</a:t>
                      </a:r>
                      <a:endParaRPr lang="ru-RU" sz="600" b="1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dirty="0" smtClean="0"/>
                        <a:t>2 раунд</a:t>
                      </a:r>
                      <a:endParaRPr lang="ru-RU" sz="600" b="1" dirty="0"/>
                    </a:p>
                  </a:txBody>
                  <a:tcPr marT="34290" marB="3429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dirty="0" smtClean="0"/>
                        <a:t>3 раунд</a:t>
                      </a:r>
                      <a:endParaRPr lang="ru-RU" sz="600" b="1" dirty="0"/>
                    </a:p>
                  </a:txBody>
                  <a:tcPr marT="34290" marB="34290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r>
                        <a:rPr lang="ru-RU" sz="600" dirty="0" smtClean="0"/>
                        <a:t>Количество банковских сотрудников </a:t>
                      </a:r>
                      <a:endParaRPr lang="ru-RU" sz="600" dirty="0"/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b="0" dirty="0" smtClean="0"/>
                        <a:t>11</a:t>
                      </a:r>
                      <a:endParaRPr lang="ru-RU" sz="600" b="1" dirty="0"/>
                    </a:p>
                  </a:txBody>
                  <a:tcPr marT="34290" marB="3429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b="0" dirty="0" smtClean="0"/>
                        <a:t>11</a:t>
                      </a:r>
                      <a:endParaRPr lang="ru-RU" sz="600" b="1" dirty="0"/>
                    </a:p>
                  </a:txBody>
                  <a:tcPr marT="34290" marB="3429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b="0" dirty="0" smtClean="0"/>
                        <a:t>11</a:t>
                      </a:r>
                      <a:endParaRPr lang="ru-RU" sz="600" b="1" dirty="0"/>
                    </a:p>
                  </a:txBody>
                  <a:tcPr marT="34290" marB="3429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r>
                        <a:rPr lang="ru-RU" sz="600" dirty="0" smtClean="0"/>
                        <a:t>Количество</a:t>
                      </a:r>
                      <a:r>
                        <a:rPr lang="ru-RU" sz="600" baseline="0" dirty="0" smtClean="0"/>
                        <a:t> изделий</a:t>
                      </a:r>
                      <a:endParaRPr lang="ru-RU" sz="600" dirty="0"/>
                    </a:p>
                  </a:txBody>
                  <a:tcPr marT="34290" marB="34290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dirty="0" smtClean="0"/>
                        <a:t>0/3</a:t>
                      </a:r>
                      <a:endParaRPr lang="ru-RU" sz="600" b="1" dirty="0"/>
                    </a:p>
                  </a:txBody>
                  <a:tcPr marT="34290" marB="3429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dirty="0" smtClean="0"/>
                        <a:t>1/3</a:t>
                      </a:r>
                      <a:endParaRPr lang="ru-RU" sz="600" b="1" dirty="0"/>
                    </a:p>
                  </a:txBody>
                  <a:tcPr marT="34290" marB="3429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1pPr>
                      <a:lvl2pPr marL="0" marR="0" indent="15430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2pPr>
                      <a:lvl3pPr marL="0" marR="0" indent="30861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3pPr>
                      <a:lvl4pPr marL="0" marR="0" indent="46291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4pPr>
                      <a:lvl5pPr marL="0" marR="0" indent="61722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5pPr>
                      <a:lvl6pPr marL="0" marR="0" indent="77152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6pPr>
                      <a:lvl7pPr marL="0" marR="0" indent="92583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7pPr>
                      <a:lvl8pPr marL="0" marR="0" indent="1080135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8pPr>
                      <a:lvl9pPr marL="0" marR="0" indent="1234440" algn="ctr" defTabSz="27860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1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ru-RU" sz="600" dirty="0" smtClean="0"/>
                        <a:t>3/3</a:t>
                      </a:r>
                      <a:endParaRPr lang="ru-RU" sz="600" b="1" dirty="0"/>
                    </a:p>
                  </a:txBody>
                  <a:tcPr marT="34290" marB="3429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215172" y="4368032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hangingPunct="1"/>
            <a:r>
              <a:rPr lang="ru-RU" sz="9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+mn-cs"/>
              </a:rPr>
              <a:t>Каждый раунд = </a:t>
            </a:r>
            <a:r>
              <a:rPr lang="ru-RU" sz="90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+mn-cs"/>
              </a:rPr>
              <a:t>15 </a:t>
            </a:r>
            <a:r>
              <a:rPr lang="ru-RU" sz="90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+mn-cs"/>
              </a:rPr>
              <a:t>мин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23225" y="937914"/>
            <a:ext cx="105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1100" kern="1200" dirty="0">
                <a:solidFill>
                  <a:srgbClr val="002060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Количество участников:</a:t>
            </a:r>
          </a:p>
          <a:p>
            <a:pPr defTabSz="457200" hangingPunct="1"/>
            <a:r>
              <a:rPr lang="ru-RU" sz="1000" kern="1200" dirty="0" smtClean="0">
                <a:solidFill>
                  <a:srgbClr val="C00000"/>
                </a:solidFill>
                <a:latin typeface="Montserrat Light" panose="00000400000000000000" pitchFamily="2" charset="-52"/>
                <a:ea typeface="+mn-ea"/>
                <a:cs typeface="Charcoal CY"/>
              </a:rPr>
              <a:t>11-13 чел</a:t>
            </a:r>
            <a:endParaRPr lang="ru-RU" sz="1000" b="0" kern="1200" dirty="0">
              <a:solidFill>
                <a:srgbClr val="C00000"/>
              </a:solidFill>
              <a:latin typeface="Montserrat Light" panose="00000400000000000000" pitchFamily="2" charset="-52"/>
              <a:ea typeface="+mn-ea"/>
              <a:cs typeface="Charcoal CY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782" y="2705262"/>
            <a:ext cx="618066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dirty="0" smtClean="0">
                <a:solidFill>
                  <a:schemeClr val="bg1"/>
                </a:solidFill>
                <a:latin typeface="Montserrat SemiBold" pitchFamily="2" charset="-52"/>
              </a:rPr>
              <a:t>Фабрика </a:t>
            </a:r>
            <a:r>
              <a:rPr lang="ru-RU" sz="1400" dirty="0">
                <a:solidFill>
                  <a:schemeClr val="bg1"/>
                </a:solidFill>
                <a:latin typeface="Montserrat SemiBold" pitchFamily="2" charset="-52"/>
              </a:rPr>
              <a:t>процессов «БАНКОВСКОЕ ДЕЛО» </a:t>
            </a:r>
            <a:r>
              <a:rPr lang="ru-RU" sz="1400" dirty="0" smtClean="0">
                <a:solidFill>
                  <a:schemeClr val="bg1"/>
                </a:solidFill>
                <a:latin typeface="Montserrat SemiBold" pitchFamily="2" charset="-52"/>
              </a:rPr>
              <a:t> - </a:t>
            </a: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это</a:t>
            </a:r>
            <a:r>
              <a:rPr lang="ru-RU" sz="14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 готовый набор материалов и </a:t>
            </a: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инструментов в </a:t>
            </a:r>
            <a:r>
              <a:rPr lang="ru-RU" sz="14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компактной упаковке </a:t>
            </a: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- </a:t>
            </a:r>
            <a:r>
              <a:rPr lang="ru-RU" sz="14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«коробке», </a:t>
            </a: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который позволяет:</a:t>
            </a:r>
            <a:endParaRPr lang="ru-RU" sz="1400" b="0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моделировать</a:t>
            </a:r>
            <a:r>
              <a:rPr lang="ru-RU" sz="14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 реальные банковские процессы;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отрабатывать</a:t>
            </a:r>
            <a:r>
              <a:rPr lang="ru-RU" sz="14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 сценарии в любом удобном месте;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быстро</a:t>
            </a:r>
            <a:r>
              <a:rPr lang="ru-RU" sz="14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 разворачивать и сворачивать модуль, не требуя сложной установки или специального оборудования;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получать </a:t>
            </a:r>
            <a:r>
              <a:rPr lang="ru-RU" sz="1400" b="0" dirty="0">
                <a:solidFill>
                  <a:schemeClr val="bg1"/>
                </a:solidFill>
                <a:latin typeface="Montserrat Medium" panose="00000600000000000000" pitchFamily="2" charset="-52"/>
              </a:rPr>
              <a:t>методическую поддержку и понятные инструкции от разработчика, что облегчает внедрение </a:t>
            </a: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</a:br>
            <a:r>
              <a:rPr lang="ru-RU" sz="1400" b="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 проведение тренинга.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2" y="667248"/>
            <a:ext cx="5410549" cy="37097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tserrat Medium" panose="00000600000000000000" pitchFamily="2" charset="-52"/>
              </a:rPr>
              <a:t>Возможности </a:t>
            </a:r>
            <a:r>
              <a:rPr lang="ru-RU" dirty="0" smtClean="0">
                <a:solidFill>
                  <a:srgbClr val="C00000"/>
                </a:solidFill>
                <a:latin typeface="Montserrat Medium" panose="00000600000000000000" pitchFamily="2" charset="-52"/>
              </a:rPr>
              <a:t>тиражирования</a:t>
            </a:r>
            <a:endParaRPr lang="ru-RU" dirty="0">
              <a:solidFill>
                <a:srgbClr val="C0000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07" y="1230369"/>
            <a:ext cx="5256585" cy="846081"/>
          </a:xfrm>
        </p:spPr>
        <p:txBody>
          <a:bodyPr/>
          <a:lstStyle/>
          <a:p>
            <a:pPr algn="just"/>
            <a:r>
              <a:rPr lang="ru-RU" sz="1400" dirty="0">
                <a:latin typeface="Montserrat Medium" panose="00000600000000000000" pitchFamily="2" charset="-52"/>
              </a:rPr>
              <a:t>Практика подходит для тиражирования. </a:t>
            </a:r>
            <a:endParaRPr lang="ru-RU" sz="1400" dirty="0" smtClean="0">
              <a:latin typeface="Montserrat Medium" panose="00000600000000000000" pitchFamily="2" charset="-52"/>
            </a:endParaRPr>
          </a:p>
          <a:p>
            <a:pPr algn="just"/>
            <a:r>
              <a:rPr lang="ru-RU" sz="1400" dirty="0" smtClean="0">
                <a:latin typeface="Montserrat Medium" panose="00000600000000000000" pitchFamily="2" charset="-52"/>
              </a:rPr>
              <a:t>Чувашия </a:t>
            </a:r>
            <a:r>
              <a:rPr lang="ru-RU" sz="1400" dirty="0" smtClean="0">
                <a:latin typeface="Montserrat Medium" panose="00000600000000000000" pitchFamily="2" charset="-52"/>
              </a:rPr>
              <a:t>готова оказать методическую помощь </a:t>
            </a:r>
            <a:r>
              <a:rPr lang="ru-RU" sz="1400" dirty="0" smtClean="0">
                <a:latin typeface="Montserrat Medium" panose="00000600000000000000" pitchFamily="2" charset="-52"/>
              </a:rPr>
              <a:t/>
            </a:r>
            <a:br>
              <a:rPr lang="ru-RU" sz="1400" dirty="0" smtClean="0">
                <a:latin typeface="Montserrat Medium" panose="00000600000000000000" pitchFamily="2" charset="-52"/>
              </a:rPr>
            </a:br>
            <a:r>
              <a:rPr lang="ru-RU" sz="1400" dirty="0" smtClean="0">
                <a:latin typeface="Montserrat Medium" panose="00000600000000000000" pitchFamily="2" charset="-52"/>
              </a:rPr>
              <a:t>в </a:t>
            </a:r>
            <a:r>
              <a:rPr lang="ru-RU" sz="1400" dirty="0" smtClean="0">
                <a:latin typeface="Montserrat Medium" panose="00000600000000000000" pitchFamily="2" charset="-52"/>
              </a:rPr>
              <a:t>запуске аналогичного проекта.</a:t>
            </a:r>
            <a:r>
              <a:rPr lang="ru-RU" sz="1400" dirty="0">
                <a:latin typeface="Montserrat Medium" panose="00000600000000000000" pitchFamily="2" charset="-5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4069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95" y="1343468"/>
            <a:ext cx="5582979" cy="3554819"/>
          </a:xfrm>
        </p:spPr>
        <p:txBody>
          <a:bodyPr wrap="square">
            <a:spAutoFit/>
          </a:bodyPr>
          <a:lstStyle/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dirty="0">
                <a:solidFill>
                  <a:srgbClr val="C00000"/>
                </a:solidFill>
                <a:latin typeface="Montserrat SemiBold" pitchFamily="2" charset="-52"/>
              </a:rPr>
              <a:t>Целевая аудитория:</a:t>
            </a: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100" dirty="0">
                <a:latin typeface="Montserrat Light" pitchFamily="2" charset="-52"/>
              </a:rPr>
              <a:t>-</a:t>
            </a:r>
            <a:r>
              <a:rPr lang="ru-RU" sz="1100" dirty="0">
                <a:latin typeface="Montserrat Light" pitchFamily="2" charset="-52"/>
              </a:rPr>
              <a:t>дошкольное образовательное </a:t>
            </a:r>
            <a:r>
              <a:rPr lang="ru-RU" sz="1100" dirty="0" smtClean="0">
                <a:latin typeface="Montserrat Light" pitchFamily="2" charset="-52"/>
              </a:rPr>
              <a:t>учреждение (ДОУ);</a:t>
            </a:r>
            <a:endParaRPr lang="ru-RU" sz="1100" dirty="0">
              <a:latin typeface="Montserrat Light" pitchFamily="2" charset="-52"/>
            </a:endParaRP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100" dirty="0">
                <a:latin typeface="Montserrat Light" pitchFamily="2" charset="-52"/>
              </a:rPr>
              <a:t>-</a:t>
            </a:r>
            <a:r>
              <a:rPr lang="ru-RU" sz="1100" dirty="0">
                <a:latin typeface="Montserrat Light" pitchFamily="2" charset="-52"/>
              </a:rPr>
              <a:t>дошкольники</a:t>
            </a:r>
            <a:r>
              <a:rPr lang="ru-RU" sz="1100" dirty="0">
                <a:latin typeface="Montserrat Light" pitchFamily="2" charset="-52"/>
              </a:rPr>
              <a:t> </a:t>
            </a:r>
            <a:r>
              <a:rPr lang="ru-RU" sz="1100" dirty="0">
                <a:latin typeface="Montserrat Light" pitchFamily="2" charset="-52"/>
              </a:rPr>
              <a:t>старших </a:t>
            </a:r>
            <a:r>
              <a:rPr lang="ru-RU" sz="1100" dirty="0">
                <a:latin typeface="Montserrat Light" pitchFamily="2" charset="-52"/>
              </a:rPr>
              <a:t>и подготовительных групп </a:t>
            </a:r>
            <a:r>
              <a:rPr lang="ru-RU" sz="1100" dirty="0" smtClean="0">
                <a:latin typeface="Montserrat Light" pitchFamily="2" charset="-52"/>
              </a:rPr>
              <a:t>(от </a:t>
            </a:r>
            <a:r>
              <a:rPr lang="ru-RU" sz="1100" dirty="0">
                <a:latin typeface="Montserrat Light" pitchFamily="2" charset="-52"/>
              </a:rPr>
              <a:t>5 до 8 лет);</a:t>
            </a: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100" dirty="0">
                <a:latin typeface="Montserrat Light" pitchFamily="2" charset="-52"/>
              </a:rPr>
              <a:t>-педагоги ДОУ;</a:t>
            </a: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100" dirty="0">
                <a:latin typeface="Montserrat Light" pitchFamily="2" charset="-52"/>
              </a:rPr>
              <a:t>-родители дошкольников</a:t>
            </a:r>
            <a:r>
              <a:rPr lang="ru-RU" sz="1100" dirty="0" smtClean="0">
                <a:latin typeface="Montserrat Light" pitchFamily="2" charset="-52"/>
              </a:rPr>
              <a:t>.</a:t>
            </a: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100" dirty="0">
              <a:latin typeface="Montserrat Light" pitchFamily="2" charset="-52"/>
            </a:endParaRP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>
                <a:solidFill>
                  <a:schemeClr val="accent4"/>
                </a:solidFill>
                <a:latin typeface="Montserrat Light" pitchFamily="2" charset="-52"/>
              </a:rPr>
              <a:t>Цель </a:t>
            </a:r>
            <a:r>
              <a:rPr lang="ru-RU" b="1" dirty="0">
                <a:solidFill>
                  <a:schemeClr val="accent4"/>
                </a:solidFill>
                <a:latin typeface="Montserrat Light" pitchFamily="2" charset="-52"/>
              </a:rPr>
              <a:t>для дошкольников: </a:t>
            </a:r>
            <a:r>
              <a:rPr lang="ru-RU" sz="1100" dirty="0">
                <a:latin typeface="Montserrat Light" pitchFamily="2" charset="-52"/>
              </a:rPr>
              <a:t>увеличение времени игрового </a:t>
            </a:r>
            <a:r>
              <a:rPr lang="ru-RU" sz="1100" dirty="0" smtClean="0">
                <a:latin typeface="Montserrat Light" pitchFamily="2" charset="-52"/>
              </a:rPr>
              <a:t>взаимодействия</a:t>
            </a:r>
            <a:r>
              <a:rPr lang="ru-RU" sz="1100" dirty="0">
                <a:latin typeface="Montserrat Light" pitchFamily="2" charset="-52"/>
              </a:rPr>
              <a:t>, расширение спектра игровых сюжетов</a:t>
            </a:r>
            <a:r>
              <a:rPr lang="ru-RU" sz="1100" dirty="0" smtClean="0">
                <a:latin typeface="Montserrat Light" pitchFamily="2" charset="-52"/>
              </a:rPr>
              <a:t>.</a:t>
            </a: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100" dirty="0">
              <a:latin typeface="Montserrat Light" pitchFamily="2" charset="-52"/>
            </a:endParaRP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>
                <a:solidFill>
                  <a:schemeClr val="accent4"/>
                </a:solidFill>
                <a:latin typeface="Montserrat Light" pitchFamily="2" charset="-52"/>
              </a:rPr>
              <a:t>Цель </a:t>
            </a:r>
            <a:r>
              <a:rPr lang="ru-RU" b="1" dirty="0">
                <a:solidFill>
                  <a:schemeClr val="accent4"/>
                </a:solidFill>
                <a:latin typeface="Montserrat Light" pitchFamily="2" charset="-52"/>
              </a:rPr>
              <a:t>дошкольного образовательного учреждения: </a:t>
            </a:r>
            <a:r>
              <a:rPr lang="ru-RU" sz="1100" dirty="0">
                <a:latin typeface="Montserrat Light" pitchFamily="2" charset="-52"/>
              </a:rPr>
              <a:t>повышение </a:t>
            </a:r>
            <a:r>
              <a:rPr lang="ru-RU" sz="1100" dirty="0" smtClean="0">
                <a:latin typeface="Montserrat Light" pitchFamily="2" charset="-52"/>
              </a:rPr>
              <a:t/>
            </a:r>
            <a:br>
              <a:rPr lang="ru-RU" sz="1100" dirty="0" smtClean="0">
                <a:latin typeface="Montserrat Light" pitchFamily="2" charset="-52"/>
              </a:rPr>
            </a:br>
            <a:r>
              <a:rPr lang="ru-RU" sz="1100" dirty="0" smtClean="0">
                <a:latin typeface="Montserrat Light" pitchFamily="2" charset="-52"/>
              </a:rPr>
              <a:t>качества </a:t>
            </a:r>
            <a:r>
              <a:rPr lang="ru-RU" sz="1100" dirty="0">
                <a:latin typeface="Montserrat Light" pitchFamily="2" charset="-52"/>
              </a:rPr>
              <a:t>предоставляемых образовательных услуг с максимальной ориентацией на потребителя (родителя воспитанника</a:t>
            </a:r>
            <a:r>
              <a:rPr lang="ru-RU" sz="1100" dirty="0" smtClean="0">
                <a:latin typeface="Montserrat Light" pitchFamily="2" charset="-52"/>
              </a:rPr>
              <a:t>).</a:t>
            </a: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100" dirty="0">
              <a:latin typeface="Montserrat Light" pitchFamily="2" charset="-52"/>
            </a:endParaRP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>
                <a:solidFill>
                  <a:schemeClr val="accent4"/>
                </a:solidFill>
                <a:latin typeface="Montserrat Light" pitchFamily="2" charset="-52"/>
              </a:rPr>
              <a:t>Цель </a:t>
            </a:r>
            <a:r>
              <a:rPr lang="ru-RU" b="1" dirty="0">
                <a:solidFill>
                  <a:schemeClr val="accent4"/>
                </a:solidFill>
                <a:latin typeface="Montserrat Light" pitchFamily="2" charset="-52"/>
              </a:rPr>
              <a:t>для педагогов: </a:t>
            </a:r>
            <a:r>
              <a:rPr lang="ru-RU" sz="1100" dirty="0">
                <a:latin typeface="Montserrat Light" pitchFamily="2" charset="-52"/>
              </a:rPr>
              <a:t>сокращение временных затрат в организационных моментах при проведении тренинга, повышение уровня </a:t>
            </a:r>
            <a:r>
              <a:rPr lang="ru-RU" sz="1100" dirty="0" smtClean="0">
                <a:latin typeface="Montserrat Light" pitchFamily="2" charset="-52"/>
              </a:rPr>
              <a:t>взаимодействия </a:t>
            </a:r>
            <a:br>
              <a:rPr lang="ru-RU" sz="1100" dirty="0" smtClean="0">
                <a:latin typeface="Montserrat Light" pitchFamily="2" charset="-52"/>
              </a:rPr>
            </a:br>
            <a:r>
              <a:rPr lang="ru-RU" sz="1100" dirty="0" smtClean="0">
                <a:latin typeface="Montserrat Light" pitchFamily="2" charset="-52"/>
              </a:rPr>
              <a:t>в </a:t>
            </a:r>
            <a:r>
              <a:rPr lang="ru-RU" sz="1100" dirty="0">
                <a:latin typeface="Montserrat Light" pitchFamily="2" charset="-52"/>
              </a:rPr>
              <a:t>системе «педагог-воспитанник», </a:t>
            </a:r>
            <a:r>
              <a:rPr lang="ru-RU" sz="1100" dirty="0" smtClean="0">
                <a:latin typeface="Montserrat Light" pitchFamily="2" charset="-52"/>
              </a:rPr>
              <a:t> увеличение </a:t>
            </a:r>
            <a:r>
              <a:rPr lang="ru-RU" sz="1100" dirty="0">
                <a:latin typeface="Montserrat Light" pitchFamily="2" charset="-52"/>
              </a:rPr>
              <a:t>результативности усвоения ООП ДО</a:t>
            </a:r>
            <a:r>
              <a:rPr lang="ru-RU" sz="1100" dirty="0" smtClean="0">
                <a:latin typeface="Montserrat Light" pitchFamily="2" charset="-52"/>
              </a:rPr>
              <a:t>.</a:t>
            </a: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100" dirty="0">
              <a:latin typeface="Montserrat Light" pitchFamily="2" charset="-52"/>
            </a:endParaRPr>
          </a:p>
          <a:p>
            <a:pPr marL="0" indent="0" defTabSz="321945" rtl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>
                <a:solidFill>
                  <a:schemeClr val="accent4"/>
                </a:solidFill>
                <a:latin typeface="Montserrat Light" pitchFamily="2" charset="-52"/>
              </a:rPr>
              <a:t>Цель </a:t>
            </a:r>
            <a:r>
              <a:rPr lang="ru-RU" b="1" dirty="0">
                <a:solidFill>
                  <a:schemeClr val="accent4"/>
                </a:solidFill>
                <a:latin typeface="Montserrat Light" pitchFamily="2" charset="-52"/>
              </a:rPr>
              <a:t>для родителей </a:t>
            </a:r>
            <a:r>
              <a:rPr lang="ru-RU" sz="1100" dirty="0">
                <a:latin typeface="Montserrat Light" pitchFamily="2" charset="-52"/>
              </a:rPr>
              <a:t>(законных представителей): выявление и реализация личностного потенциала детей</a:t>
            </a:r>
            <a:r>
              <a:rPr lang="ru-RU" sz="1100" dirty="0" smtClean="0">
                <a:latin typeface="Montserrat Light" pitchFamily="2" charset="-52"/>
              </a:rPr>
              <a:t>.</a:t>
            </a:r>
            <a:endParaRPr lang="ru-RU" sz="1100" dirty="0">
              <a:latin typeface="Montserrat Light" pitchFamily="2" charset="-5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0" y="2848287"/>
            <a:ext cx="2558569" cy="20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0" y="721648"/>
            <a:ext cx="2558569" cy="204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322" y="1854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800" dirty="0">
                <a:solidFill>
                  <a:srgbClr val="C00000"/>
                </a:solidFill>
                <a:latin typeface="Montserrat SemiBold" pitchFamily="2" charset="-52"/>
              </a:rPr>
              <a:t>Основная стратегия: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4074" y="535733"/>
            <a:ext cx="5541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b="0" dirty="0">
                <a:latin typeface="Montserrat Light" pitchFamily="2" charset="-52"/>
              </a:rPr>
              <a:t>научить детей применять в ходе игрового взаимодействия инструменты бережливого производства, устанавливать причинно-следственные связи событий с использованием методов бережливого управления «5С», «5 почему», «5W1H», картирование процесса</a:t>
            </a:r>
            <a:r>
              <a:rPr lang="ru-RU" sz="1100" b="0" dirty="0" smtClean="0">
                <a:latin typeface="Montserrat Light" pitchFamily="2" charset="-52"/>
              </a:rPr>
              <a:t>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" y="249801"/>
            <a:ext cx="6888265" cy="339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Описание Фабрики </a:t>
            </a:r>
            <a:r>
              <a:rPr lang="ru-RU" dirty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процессов «БАНКОВСКОЕ ДЕЛО» </a:t>
            </a:r>
            <a:endParaRPr lang="ru-RU" dirty="0">
              <a:solidFill>
                <a:srgbClr val="C00000"/>
              </a:solidFill>
              <a:latin typeface="Montserrat SemiBold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586" y="1644474"/>
            <a:ext cx="862771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dirty="0">
                <a:solidFill>
                  <a:schemeClr val="accent4"/>
                </a:solidFill>
                <a:latin typeface="Montserrat SemiBold" pitchFamily="2" charset="-52"/>
              </a:rPr>
              <a:t>Задачи</a:t>
            </a:r>
            <a:r>
              <a:rPr lang="ru-RU" sz="1400" dirty="0" smtClean="0">
                <a:solidFill>
                  <a:schemeClr val="accent4"/>
                </a:solidFill>
                <a:latin typeface="Montserrat SemiBold" pitchFamily="2" charset="-52"/>
              </a:rPr>
              <a:t>:</a:t>
            </a:r>
            <a:endParaRPr lang="ru-RU" sz="1400" dirty="0">
              <a:solidFill>
                <a:schemeClr val="accent4"/>
              </a:solidFill>
              <a:latin typeface="Montserrat SemiBold" pitchFamily="2" charset="-52"/>
            </a:endParaRP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Montserrat Light" pitchFamily="2" charset="-52"/>
              </a:rPr>
              <a:t>развитие  умения планировать  игровые события и действия</a:t>
            </a:r>
            <a:r>
              <a:rPr lang="ru-RU" sz="1100" b="0" dirty="0">
                <a:latin typeface="Montserrat Light" pitchFamily="2" charset="-52"/>
              </a:rPr>
              <a:t>, согласовывая их с партнерами</a:t>
            </a:r>
            <a:r>
              <a:rPr lang="ru-RU" sz="1100" b="0" dirty="0" smtClean="0">
                <a:latin typeface="Montserrat Light" pitchFamily="2" charset="-52"/>
              </a:rPr>
              <a:t>;</a:t>
            </a: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Montserrat Light" pitchFamily="2" charset="-52"/>
              </a:rPr>
              <a:t>развитие нестандартного мышления </a:t>
            </a:r>
            <a:r>
              <a:rPr lang="ru-RU" sz="1100" b="0" dirty="0">
                <a:latin typeface="Montserrat Light" pitchFamily="2" charset="-52"/>
              </a:rPr>
              <a:t>детей, </a:t>
            </a:r>
            <a:r>
              <a:rPr lang="ru-RU" sz="1100" b="0" dirty="0" smtClean="0">
                <a:latin typeface="Montserrat Light" pitchFamily="2" charset="-52"/>
              </a:rPr>
              <a:t>умения </a:t>
            </a:r>
            <a:r>
              <a:rPr lang="ru-RU" sz="1100" b="0" dirty="0">
                <a:latin typeface="Montserrat Light" pitchFamily="2" charset="-52"/>
              </a:rPr>
              <a:t>самостоятельно находить решения и выстраивать логические связи</a:t>
            </a:r>
            <a:r>
              <a:rPr lang="ru-RU" sz="1100" b="0" dirty="0" smtClean="0">
                <a:latin typeface="Montserrat Light" pitchFamily="2" charset="-52"/>
              </a:rPr>
              <a:t>;</a:t>
            </a: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Montserrat Light" pitchFamily="2" charset="-52"/>
              </a:rPr>
              <a:t>поддержка оригинальности </a:t>
            </a:r>
            <a:r>
              <a:rPr lang="ru-RU" sz="1100" b="0" dirty="0">
                <a:latin typeface="Montserrat Light" pitchFamily="2" charset="-52"/>
              </a:rPr>
              <a:t>в замысле тренинге, в развитии сюжета</a:t>
            </a:r>
            <a:r>
              <a:rPr lang="ru-RU" sz="1100" b="0" dirty="0" smtClean="0">
                <a:latin typeface="Montserrat Light" pitchFamily="2" charset="-52"/>
              </a:rPr>
              <a:t>;</a:t>
            </a: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100" b="0" dirty="0" smtClean="0">
                <a:latin typeface="Montserrat Light" pitchFamily="2" charset="-52"/>
              </a:rPr>
              <a:t>побуждение  детей в придумывании  вариантов  действий</a:t>
            </a:r>
            <a:r>
              <a:rPr lang="ru-RU" sz="1100" b="0" dirty="0">
                <a:latin typeface="Montserrat Light" pitchFamily="2" charset="-52"/>
              </a:rPr>
              <a:t>, </a:t>
            </a:r>
            <a:r>
              <a:rPr lang="ru-RU" sz="1100" b="0" dirty="0" smtClean="0">
                <a:latin typeface="Montserrat Light" pitchFamily="2" charset="-52"/>
              </a:rPr>
              <a:t>комбинировании  движений.</a:t>
            </a:r>
            <a:endParaRPr lang="ru-RU" sz="1100" b="0" dirty="0">
              <a:latin typeface="Montserrat Light" pitchFamily="2" charset="-5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93241" y="4533032"/>
            <a:ext cx="2378553" cy="562205"/>
            <a:chOff x="251229" y="4431481"/>
            <a:chExt cx="2838981" cy="663820"/>
          </a:xfrm>
        </p:grpSpPr>
        <p:pic>
          <p:nvPicPr>
            <p:cNvPr id="12" name="Рисунок 35" descr="community-150124_128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229" y="4431481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35" descr="community-150124_128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3847" y="4452267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6765447" y="4550635"/>
            <a:ext cx="2378553" cy="548461"/>
            <a:chOff x="251229" y="4431481"/>
            <a:chExt cx="2838981" cy="647592"/>
          </a:xfrm>
        </p:grpSpPr>
        <p:pic>
          <p:nvPicPr>
            <p:cNvPr id="15" name="Рисунок 35" descr="community-150124_128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229" y="4431481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35" descr="community-150124_128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3847" y="4436039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0" y="4515428"/>
            <a:ext cx="2378553" cy="562205"/>
            <a:chOff x="251229" y="4431481"/>
            <a:chExt cx="2838981" cy="663820"/>
          </a:xfrm>
        </p:grpSpPr>
        <p:pic>
          <p:nvPicPr>
            <p:cNvPr id="18" name="Рисунок 35" descr="community-150124_128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229" y="4431481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35" descr="community-150124_128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3847" y="4452267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2329381" y="4533031"/>
            <a:ext cx="2378553" cy="548461"/>
            <a:chOff x="251229" y="4431481"/>
            <a:chExt cx="2838981" cy="647592"/>
          </a:xfrm>
        </p:grpSpPr>
        <p:pic>
          <p:nvPicPr>
            <p:cNvPr id="21" name="Рисунок 35" descr="community-150124_128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229" y="4431481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35" descr="community-150124_128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3847" y="4436039"/>
              <a:ext cx="1436363" cy="64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Прямоугольник 25"/>
          <p:cNvSpPr/>
          <p:nvPr/>
        </p:nvSpPr>
        <p:spPr>
          <a:xfrm>
            <a:off x="263873" y="1186973"/>
            <a:ext cx="80752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dirty="0" smtClean="0">
                <a:solidFill>
                  <a:schemeClr val="accent4"/>
                </a:solidFill>
                <a:latin typeface="Montserrat SemiBold" pitchFamily="2" charset="-52"/>
              </a:rPr>
              <a:t>Миссия: </a:t>
            </a:r>
            <a:r>
              <a:rPr lang="ru-RU" sz="1100" b="0" dirty="0" smtClean="0">
                <a:latin typeface="Montserrat Light" pitchFamily="2" charset="-52"/>
              </a:rPr>
              <a:t> формирование </a:t>
            </a:r>
            <a:r>
              <a:rPr lang="ru-RU" sz="1100" b="0" dirty="0">
                <a:latin typeface="Montserrat Light" pitchFamily="2" charset="-52"/>
              </a:rPr>
              <a:t>у воспитанников необходимых компетенций и навыков, присущих бережливой </a:t>
            </a:r>
            <a:r>
              <a:rPr lang="ru-RU" sz="1100" b="0" dirty="0" smtClean="0">
                <a:latin typeface="Montserrat Light" pitchFamily="2" charset="-52"/>
              </a:rPr>
              <a:t>личности. </a:t>
            </a:r>
            <a:endParaRPr lang="ru-RU" sz="1100" b="0" dirty="0">
              <a:latin typeface="Montserrat Light" pitchFamily="2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0061" y="683818"/>
            <a:ext cx="80752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dirty="0" smtClean="0">
                <a:solidFill>
                  <a:schemeClr val="accent4"/>
                </a:solidFill>
                <a:latin typeface="Montserrat SemiBold" pitchFamily="2" charset="-52"/>
              </a:rPr>
              <a:t>Легенда:  </a:t>
            </a:r>
            <a:r>
              <a:rPr lang="ru-RU" sz="1100" b="0" dirty="0" smtClean="0">
                <a:latin typeface="Montserrat Light" pitchFamily="2" charset="-52"/>
              </a:rPr>
              <a:t>Представьте</a:t>
            </a:r>
            <a:r>
              <a:rPr lang="ru-RU" sz="1100" b="0" dirty="0">
                <a:latin typeface="Montserrat Light" pitchFamily="2" charset="-52"/>
              </a:rPr>
              <a:t>: мы открыли крутой банк, но клиенты вдруг перестали приходить. Банк на грани закрытия! </a:t>
            </a:r>
            <a:r>
              <a:rPr lang="ru-RU" sz="1100" b="0" dirty="0" smtClean="0">
                <a:latin typeface="Montserrat Light" pitchFamily="2" charset="-52"/>
              </a:rPr>
              <a:t> Наша </a:t>
            </a:r>
            <a:r>
              <a:rPr lang="ru-RU" sz="1100" b="0" dirty="0" err="1">
                <a:latin typeface="Montserrat Light" pitchFamily="2" charset="-52"/>
              </a:rPr>
              <a:t>суперзадача</a:t>
            </a:r>
            <a:r>
              <a:rPr lang="ru-RU" sz="1100" b="0" dirty="0">
                <a:latin typeface="Montserrat Light" pitchFamily="2" charset="-52"/>
              </a:rPr>
              <a:t>: </a:t>
            </a:r>
            <a:r>
              <a:rPr lang="ru-RU" sz="1100" b="0" dirty="0">
                <a:latin typeface="Montserrat Light" pitchFamily="2" charset="-52"/>
              </a:rPr>
              <a:t>разгадать</a:t>
            </a:r>
            <a:r>
              <a:rPr lang="ru-RU" sz="1100" b="0" dirty="0">
                <a:latin typeface="Montserrat Light" pitchFamily="2" charset="-52"/>
              </a:rPr>
              <a:t>, почему клиенты ушли, и придумать план их возвращения.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0536" y="2864418"/>
            <a:ext cx="8627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dirty="0" smtClean="0">
                <a:solidFill>
                  <a:schemeClr val="accent4"/>
                </a:solidFill>
                <a:latin typeface="Montserrat SemiBold" pitchFamily="2" charset="-52"/>
              </a:rPr>
              <a:t>Продолжительность  тренинга </a:t>
            </a:r>
            <a:r>
              <a:rPr lang="ru-RU" sz="1100" b="0" dirty="0" smtClean="0">
                <a:latin typeface="Montserrat Light" pitchFamily="2" charset="-52"/>
              </a:rPr>
              <a:t>– 2,5 часа, в течение которых участникам необходимо пройти три раунда, </a:t>
            </a:r>
            <a:br>
              <a:rPr lang="ru-RU" sz="1100" b="0" dirty="0" smtClean="0">
                <a:latin typeface="Montserrat Light" pitchFamily="2" charset="-52"/>
              </a:rPr>
            </a:br>
            <a:r>
              <a:rPr lang="ru-RU" sz="1100" b="0" dirty="0" smtClean="0">
                <a:latin typeface="Montserrat Light" pitchFamily="2" charset="-52"/>
              </a:rPr>
              <a:t>в каждом из которых нужно выполнить три банковские операции: получение кредита, открытие вклада, покупка коллекционных монет или слитков драгоценных металлов.</a:t>
            </a:r>
            <a:endParaRPr lang="ru-RU" sz="1100" b="0" dirty="0">
              <a:latin typeface="Montserrat Light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0536" y="3510749"/>
            <a:ext cx="8075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100" b="0" dirty="0" smtClean="0">
                <a:latin typeface="Montserrat Light" pitchFamily="2" charset="-52"/>
              </a:rPr>
              <a:t>Тренинг проводится на площадке,  смоделированной как офис настоящего банка (с кассовым окном,  сейфовым хранилищем и т.д.). Каждый сотрудник выполняет свою функцию по заданному алгоритму для решения единой задачи. В каждом последующем раунде внедряются улучшения, оценивается их эффективность, определяются основные шаги, которые надо осуществить, чтобы обеспечить выполнение целевых показателей.</a:t>
            </a:r>
            <a:endParaRPr lang="ru-RU" sz="1100" b="0" dirty="0"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0677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7" y="249801"/>
            <a:ext cx="6888265" cy="339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Описание Фабрики </a:t>
            </a:r>
            <a:r>
              <a:rPr lang="ru-RU" dirty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процессов «БАНКОВСКОЕ ДЕЛО» </a:t>
            </a:r>
            <a:endParaRPr lang="ru-RU" dirty="0">
              <a:solidFill>
                <a:srgbClr val="C00000"/>
              </a:solidFill>
              <a:latin typeface="Montserrat SemiBold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811" y="874318"/>
            <a:ext cx="4293839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ru-RU" sz="1400" dirty="0" smtClean="0">
                <a:solidFill>
                  <a:schemeClr val="accent4"/>
                </a:solidFill>
                <a:latin typeface="Montserrat SemiBold" pitchFamily="2" charset="-52"/>
              </a:rPr>
              <a:t>Фрагмент речи педагога: </a:t>
            </a:r>
          </a:p>
          <a:p>
            <a:pPr algn="l">
              <a:spcAft>
                <a:spcPts val="600"/>
              </a:spcAft>
            </a:pPr>
            <a:r>
              <a:rPr lang="ru-RU" sz="1100" b="0" i="1" dirty="0" smtClean="0">
                <a:latin typeface="Montserrat Light" pitchFamily="2" charset="-52"/>
              </a:rPr>
              <a:t>«</a:t>
            </a:r>
            <a:r>
              <a:rPr lang="ru-RU" sz="1100" b="0" i="1" dirty="0">
                <a:latin typeface="Montserrat Light" pitchFamily="2" charset="-52"/>
              </a:rPr>
              <a:t>В нашем банке имеется несколько </a:t>
            </a:r>
            <a:r>
              <a:rPr lang="ru-RU" sz="1100" b="0" i="1" dirty="0" smtClean="0">
                <a:latin typeface="Montserrat Light" pitchFamily="2" charset="-52"/>
              </a:rPr>
              <a:t>зон: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i="1" dirty="0" smtClean="0">
                <a:latin typeface="Montserrat Light" pitchFamily="2" charset="-52"/>
              </a:rPr>
              <a:t>Зона администратора (при входе в банк), </a:t>
            </a:r>
            <a:br>
              <a:rPr lang="ru-RU" sz="1100" b="0" i="1" dirty="0" smtClean="0">
                <a:latin typeface="Montserrat Light" pitchFamily="2" charset="-52"/>
              </a:rPr>
            </a:br>
            <a:r>
              <a:rPr lang="ru-RU" sz="1100" b="0" i="1" dirty="0" smtClean="0">
                <a:latin typeface="Montserrat Light" pitchFamily="2" charset="-52"/>
              </a:rPr>
              <a:t>где он встречает посетителей и распределяет талоны на банковские операции.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i="1" dirty="0" smtClean="0">
                <a:latin typeface="Montserrat Light" pitchFamily="2" charset="-52"/>
              </a:rPr>
              <a:t>Зона кредитования, где кредитный специалист выдает кредит  на любые цели (жилье</a:t>
            </a:r>
            <a:r>
              <a:rPr lang="ru-RU" sz="1100" b="0" i="1" dirty="0">
                <a:latin typeface="Montserrat Light" pitchFamily="2" charset="-52"/>
              </a:rPr>
              <a:t>,</a:t>
            </a:r>
            <a:r>
              <a:rPr lang="ru-RU" sz="1100" b="0" i="1" dirty="0" smtClean="0">
                <a:latin typeface="Montserrat Light" pitchFamily="2" charset="-52"/>
              </a:rPr>
              <a:t> игрушки).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i="1" dirty="0" smtClean="0">
                <a:latin typeface="Montserrat Light" pitchFamily="2" charset="-52"/>
              </a:rPr>
              <a:t>Касса, где можно положить  и снять деньги со счета (наличные или безналичные).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i="1" dirty="0" smtClean="0">
                <a:latin typeface="Montserrat Light" pitchFamily="2" charset="-52"/>
              </a:rPr>
              <a:t>Зона вкладов, где можно открыть и закрыть вклад.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i="1" dirty="0" smtClean="0">
                <a:latin typeface="Montserrat Light" pitchFamily="2" charset="-52"/>
              </a:rPr>
              <a:t>Сейфовое хранилище, где хранятся наличные деньги, коллекционные монеты, золотые слитки, неактивные банковские карты.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i="1" dirty="0" smtClean="0">
                <a:latin typeface="Montserrat Light" pitchFamily="2" charset="-52"/>
              </a:rPr>
              <a:t>Зона руководителя, где происходит согласование договоров.</a:t>
            </a:r>
          </a:p>
          <a:p>
            <a:pPr algn="l">
              <a:spcAft>
                <a:spcPts val="600"/>
              </a:spcAft>
            </a:pPr>
            <a:r>
              <a:rPr lang="ru-RU" sz="1100" b="0" i="1" dirty="0" smtClean="0">
                <a:latin typeface="Montserrat Light" pitchFamily="2" charset="-52"/>
              </a:rPr>
              <a:t>Сейчас каждый из вас, согласно выбранной роли, должен занять свои игровые зоны».</a:t>
            </a:r>
            <a:endParaRPr lang="ru-RU" sz="1100" b="0" i="1" dirty="0">
              <a:latin typeface="Montserrat Light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76" y="817168"/>
            <a:ext cx="4371974" cy="3727386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3961" y="874317"/>
            <a:ext cx="408428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dirty="0" smtClean="0">
                <a:solidFill>
                  <a:schemeClr val="accent4"/>
                </a:solidFill>
                <a:latin typeface="Montserrat SemiBold" pitchFamily="2" charset="-52"/>
              </a:rPr>
              <a:t>Алгоритм действий: 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dirty="0" smtClean="0">
                <a:latin typeface="Montserrat Light" pitchFamily="2" charset="-52"/>
              </a:rPr>
              <a:t>Дети-посетители приходят в банк.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dirty="0" smtClean="0">
                <a:latin typeface="Montserrat Light" pitchFamily="2" charset="-52"/>
              </a:rPr>
              <a:t>На входе их встречает администратор, провожает к столику и предлагает взять талоны на банковскую операцию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dirty="0" smtClean="0">
                <a:latin typeface="Montserrat Light" pitchFamily="2" charset="-52"/>
              </a:rPr>
              <a:t>Получив талоны, посетители переходят по номеру талона на соответствующие рабочие места сотрудников банка. Запускается одновременно три банковские операции:</a:t>
            </a:r>
            <a:br>
              <a:rPr lang="ru-RU" sz="1100" b="0" dirty="0" smtClean="0">
                <a:latin typeface="Montserrat Light" pitchFamily="2" charset="-52"/>
              </a:rPr>
            </a:br>
            <a:r>
              <a:rPr lang="ru-RU" sz="1100" b="0" dirty="0" smtClean="0">
                <a:latin typeface="Montserrat Light" pitchFamily="2" charset="-52"/>
              </a:rPr>
              <a:t>- получение кредита,</a:t>
            </a:r>
            <a:br>
              <a:rPr lang="ru-RU" sz="1100" b="0" dirty="0" smtClean="0">
                <a:latin typeface="Montserrat Light" pitchFamily="2" charset="-52"/>
              </a:rPr>
            </a:br>
            <a:r>
              <a:rPr lang="ru-RU" sz="1100" b="0" dirty="0" smtClean="0">
                <a:latin typeface="Montserrat Light" pitchFamily="2" charset="-52"/>
              </a:rPr>
              <a:t>- открытие вклада,</a:t>
            </a:r>
            <a:br>
              <a:rPr lang="ru-RU" sz="1100" b="0" dirty="0" smtClean="0">
                <a:latin typeface="Montserrat Light" pitchFamily="2" charset="-52"/>
              </a:rPr>
            </a:br>
            <a:r>
              <a:rPr lang="ru-RU" sz="1100" b="0" dirty="0">
                <a:latin typeface="Montserrat Light" pitchFamily="2" charset="-52"/>
              </a:rPr>
              <a:t>- покупка коллекционных монет или слитков драгоценных </a:t>
            </a:r>
            <a:r>
              <a:rPr lang="ru-RU" sz="1100" b="0" dirty="0" smtClean="0">
                <a:latin typeface="Montserrat Light" pitchFamily="2" charset="-52"/>
              </a:rPr>
              <a:t>металлов.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ru-RU" sz="1100" b="0" dirty="0" smtClean="0">
                <a:latin typeface="Montserrat Light" pitchFamily="2" charset="-52"/>
              </a:rPr>
              <a:t>Процесс считается завершенным при получении всеми посетителями требуемых банковских продуктов.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07286" y="817168"/>
            <a:ext cx="4150964" cy="3288107"/>
          </a:xfrm>
          <a:prstGeom prst="rect">
            <a:avLst/>
          </a:prstGeom>
          <a:noFill/>
          <a:ln w="381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2" cstate="print"/>
          <a:srcRect l="34117" t="37750" r="34579" b="49017"/>
          <a:stretch/>
        </p:blipFill>
        <p:spPr bwMode="auto">
          <a:xfrm>
            <a:off x="4477719" y="4222080"/>
            <a:ext cx="2343149" cy="644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2" cstate="print"/>
          <a:srcRect l="34030" t="52138" r="34028" b="34235"/>
          <a:stretch/>
        </p:blipFill>
        <p:spPr bwMode="auto">
          <a:xfrm>
            <a:off x="6820868" y="4222080"/>
            <a:ext cx="2276475" cy="644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8916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6512" y="2160762"/>
            <a:ext cx="9029392" cy="106821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0" kern="1200" dirty="0">
              <a:solidFill>
                <a:srgbClr val="623B2A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6512" y="3355382"/>
            <a:ext cx="9029392" cy="1108972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0" kern="1200" dirty="0">
              <a:solidFill>
                <a:srgbClr val="623B2A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7" y="249801"/>
            <a:ext cx="6888265" cy="339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Роли участников Фабрики процессов</a:t>
            </a:r>
            <a:endParaRPr lang="ru-RU" dirty="0">
              <a:solidFill>
                <a:srgbClr val="C00000"/>
              </a:solidFill>
              <a:latin typeface="Montserrat SemiBold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12" y="771524"/>
            <a:ext cx="9029392" cy="12429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2" charset="-52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5601" y="871537"/>
            <a:ext cx="6029324" cy="1014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+mn-cs"/>
              </a:rPr>
              <a:t>-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Оперативно управляет процессом;</a:t>
            </a: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-Принимает окончательные управленческие решения;</a:t>
            </a: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-Следит за временем выполнения заданий вместе с педагогом;</a:t>
            </a: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-В первом раунде вместе с педагогом заполняет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инфостенд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, в последующих</a:t>
            </a: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раундах заполняет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инфостенд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самостоятельно, решает проблемы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 проводит</a:t>
            </a: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общие собрания.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143" y="810645"/>
            <a:ext cx="150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ru-RU" sz="1200" kern="1200" dirty="0" smtClean="0">
                <a:solidFill>
                  <a:schemeClr val="accent4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Директор банка</a:t>
            </a:r>
          </a:p>
          <a:p>
            <a:pPr algn="l" defTabSz="457200" hangingPunct="1"/>
            <a:r>
              <a:rPr lang="ru-RU" sz="1200" kern="1200" dirty="0" smtClean="0">
                <a:solidFill>
                  <a:schemeClr val="accent4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(руководитель)</a:t>
            </a:r>
          </a:p>
          <a:p>
            <a:pPr algn="l" defTabSz="457200" hangingPunct="1"/>
            <a:r>
              <a:rPr lang="ru-RU" sz="1200" b="0" i="1" kern="1200" dirty="0" smtClean="0">
                <a:solidFill>
                  <a:schemeClr val="accent4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1 </a:t>
            </a:r>
            <a:r>
              <a:rPr lang="ru-RU" sz="1200" b="0" i="1" kern="1200" dirty="0" smtClean="0">
                <a:solidFill>
                  <a:schemeClr val="accent4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участник</a:t>
            </a:r>
            <a:endParaRPr lang="ru-RU" sz="1000" b="0" i="1" kern="1200" dirty="0" smtClean="0">
              <a:solidFill>
                <a:schemeClr val="accent4"/>
              </a:solidFill>
              <a:latin typeface="Montserrat Medium" panose="00000600000000000000" pitchFamily="2" charset="-52"/>
              <a:ea typeface="+mn-ea"/>
              <a:cs typeface="Charcoal CY"/>
            </a:endParaRPr>
          </a:p>
        </p:txBody>
      </p:sp>
      <p:pic>
        <p:nvPicPr>
          <p:cNvPr id="16" name="Рисунок 15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981" y="966786"/>
            <a:ext cx="889985" cy="8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895601" y="3449873"/>
            <a:ext cx="6029324" cy="90305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Принимает инструкцию от руководителя;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-Соблюдает технику безопасности;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-Оформляет кредитные договоры / договоры вкладов;</a:t>
            </a:r>
            <a:endParaRPr lang="ru-RU" sz="1100" b="0" kern="1200" dirty="0">
              <a:solidFill>
                <a:prstClr val="black"/>
              </a:solidFill>
              <a:latin typeface="Montserrat Light" panose="00000400000000000000" pitchFamily="2" charset="-52"/>
              <a:ea typeface="+mn-ea"/>
              <a:cs typeface="Times New Roman" pitchFamily="18" charset="0"/>
            </a:endParaRPr>
          </a:p>
          <a:p>
            <a:pPr lvl="0" algn="l" defTabSz="457200" hangingPunct="1"/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-Активно участвует в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совещаниях , развитии и  улучшении условий труда.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668" y="3371747"/>
            <a:ext cx="15025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>
              <a:spcAft>
                <a:spcPts val="600"/>
              </a:spcAft>
            </a:pPr>
            <a:r>
              <a:rPr lang="ru-RU" sz="1200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Кредитный </a:t>
            </a:r>
            <a: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/>
            </a:r>
            <a:b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</a:br>
            <a: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специалист,</a:t>
            </a:r>
            <a:endParaRPr lang="ru-RU" sz="1200" kern="1200" dirty="0">
              <a:solidFill>
                <a:schemeClr val="bg1"/>
              </a:solidFill>
              <a:latin typeface="Montserrat Medium" panose="00000600000000000000" pitchFamily="2" charset="-52"/>
              <a:ea typeface="+mn-ea"/>
              <a:cs typeface="Charcoal CY"/>
            </a:endParaRPr>
          </a:p>
          <a:p>
            <a:pPr algn="l" defTabSz="457200" hangingPunct="1"/>
            <a:r>
              <a:rPr lang="ru-RU" sz="1200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Спе</a:t>
            </a:r>
            <a: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циалист </a:t>
            </a:r>
            <a:b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</a:br>
            <a: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по </a:t>
            </a:r>
            <a:r>
              <a:rPr lang="ru-RU" sz="1200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вкладам</a:t>
            </a:r>
          </a:p>
          <a:p>
            <a:pPr algn="l" defTabSz="457200" hangingPunct="1"/>
            <a:r>
              <a:rPr lang="ru-RU" sz="1200" b="0" i="1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по 1 участнику</a:t>
            </a:r>
            <a:endParaRPr lang="ru-RU" sz="1200" b="0" i="1" kern="1200" dirty="0">
              <a:solidFill>
                <a:schemeClr val="bg1"/>
              </a:solidFill>
              <a:latin typeface="Montserrat Medium" panose="00000600000000000000" pitchFamily="2" charset="-52"/>
              <a:ea typeface="+mn-ea"/>
              <a:cs typeface="Charcoal CY"/>
            </a:endParaRPr>
          </a:p>
        </p:txBody>
      </p:sp>
      <p:pic>
        <p:nvPicPr>
          <p:cNvPr id="22" name="Рисунок 21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5980" y="3496510"/>
            <a:ext cx="889985" cy="8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895601" y="2264218"/>
            <a:ext cx="6029323" cy="8204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-Организует работу в операционном зале;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Принимает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инструкцию от руководителя;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-Выдает талоны на банковские операции;</a:t>
            </a:r>
          </a:p>
          <a:p>
            <a:pPr lvl="0" algn="l" defTabSz="457200" hangingPunct="1"/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-Активно участвует в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совещаниях , развитии и  улучшении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условий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труда. </a:t>
            </a:r>
            <a:endParaRPr lang="ru-RU" sz="1100" b="0" kern="1200" dirty="0">
              <a:solidFill>
                <a:prstClr val="black"/>
              </a:solidFill>
              <a:latin typeface="Montserrat Light" panose="00000400000000000000" pitchFamily="2" charset="-52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6" y="2358406"/>
            <a:ext cx="1495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ru-RU" sz="1200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Администратор</a:t>
            </a:r>
          </a:p>
          <a:p>
            <a:pPr algn="l" defTabSz="457200" hangingPunct="1"/>
            <a:r>
              <a:rPr lang="ru-RU" sz="1200" b="0" i="1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1 </a:t>
            </a:r>
            <a:r>
              <a:rPr lang="ru-RU" sz="1200" b="0" i="1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участник</a:t>
            </a:r>
            <a:endParaRPr lang="ru-RU" sz="1200" kern="1200" dirty="0" smtClean="0">
              <a:solidFill>
                <a:schemeClr val="bg1"/>
              </a:solidFill>
              <a:latin typeface="Charcoal CY"/>
              <a:ea typeface="+mn-ea"/>
              <a:cs typeface="Charcoal CY"/>
            </a:endParaRPr>
          </a:p>
        </p:txBody>
      </p:sp>
      <p:pic>
        <p:nvPicPr>
          <p:cNvPr id="31" name="Рисунок 30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5981" y="2303451"/>
            <a:ext cx="889984" cy="67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619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90647" y="689856"/>
            <a:ext cx="8948578" cy="102464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0" kern="1200">
              <a:solidFill>
                <a:srgbClr val="623B2A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7" y="249801"/>
            <a:ext cx="6888265" cy="339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Роли участников Фабрики процессов</a:t>
            </a:r>
            <a:endParaRPr lang="ru-RU" dirty="0">
              <a:solidFill>
                <a:srgbClr val="C00000"/>
              </a:solidFill>
              <a:latin typeface="Montserrat SemiBold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9002" y="787432"/>
            <a:ext cx="5976871" cy="82229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Организует работу в кассе банка;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Принимает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инструкцию от руководителя;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Принимает и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выдает денежные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средства/монеты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/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драгоценные слитки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; </a:t>
            </a:r>
          </a:p>
          <a:p>
            <a:pPr lvl="0" algn="l" defTabSz="457200" hangingPunct="1"/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-Активно участвует в совещаниях , развитии и  улучшении условий труда.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679" y="773962"/>
            <a:ext cx="140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Кассир</a:t>
            </a:r>
          </a:p>
          <a:p>
            <a:pPr algn="l" defTabSz="457200" hangingPunct="1">
              <a:spcAft>
                <a:spcPts val="600"/>
              </a:spcAft>
            </a:pPr>
            <a:r>
              <a:rPr lang="ru-RU" sz="1200" b="0" i="1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1 участник</a:t>
            </a:r>
            <a:endParaRPr lang="ru-RU" sz="1200" b="0" i="1" kern="1200" dirty="0">
              <a:solidFill>
                <a:schemeClr val="bg1"/>
              </a:solidFill>
              <a:latin typeface="Montserrat Medium" panose="00000600000000000000" pitchFamily="2" charset="-52"/>
              <a:ea typeface="+mn-ea"/>
              <a:cs typeface="Charcoal CY"/>
            </a:endParaRPr>
          </a:p>
        </p:txBody>
      </p:sp>
      <p:pic>
        <p:nvPicPr>
          <p:cNvPr id="23" name="Рисунок 22" descr="C:\Users\2\Downloads\0ca9af1adac77cf00449a1c229aa8fc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375" y="894033"/>
            <a:ext cx="863300" cy="6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90647" y="1790700"/>
            <a:ext cx="8948578" cy="112395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0" kern="1200">
              <a:solidFill>
                <a:srgbClr val="623B2A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29001" y="1869337"/>
            <a:ext cx="5976871" cy="94600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Организует работу в сейфе;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Принимает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инструкцию от руководителя;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Принимает и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выдает денежные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средства/монеты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/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драгоценные слитки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; 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-Проверяет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подлинность;</a:t>
            </a:r>
          </a:p>
          <a:p>
            <a:pPr lvl="0" algn="l" defTabSz="457200" hangingPunct="1"/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-Активно участвует в совещаниях , развитии и  улучшении условий труда.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 </a:t>
            </a:r>
            <a:endParaRPr lang="ru-RU" sz="1100" b="0" kern="1200" dirty="0">
              <a:solidFill>
                <a:prstClr val="black"/>
              </a:solidFill>
              <a:latin typeface="Montserrat Light" panose="00000400000000000000" pitchFamily="2" charset="-52"/>
              <a:ea typeface="+mn-ea"/>
              <a:cs typeface="Times New Roman" pitchFamily="18" charset="0"/>
            </a:endParaRPr>
          </a:p>
        </p:txBody>
      </p:sp>
      <p:pic>
        <p:nvPicPr>
          <p:cNvPr id="34" name="Рисунок 33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375" y="2032073"/>
            <a:ext cx="863300" cy="64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157162" y="1887577"/>
            <a:ext cx="140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Инкассатор</a:t>
            </a:r>
          </a:p>
          <a:p>
            <a:pPr algn="l" defTabSz="457200" hangingPunct="1">
              <a:spcAft>
                <a:spcPts val="600"/>
              </a:spcAft>
            </a:pPr>
            <a:r>
              <a:rPr lang="ru-RU" sz="1200" b="0" i="1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1 участник</a:t>
            </a:r>
            <a:endParaRPr lang="ru-RU" sz="1200" b="0" i="1" kern="1200" dirty="0">
              <a:solidFill>
                <a:schemeClr val="bg1"/>
              </a:solidFill>
              <a:latin typeface="Montserrat Medium" panose="00000600000000000000" pitchFamily="2" charset="-52"/>
              <a:ea typeface="+mn-ea"/>
              <a:cs typeface="Charcoal CY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647" y="3003119"/>
            <a:ext cx="8948578" cy="9900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7" y="2977531"/>
            <a:ext cx="148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ru-RU" sz="1200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Менеджер </a:t>
            </a:r>
            <a: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/>
            </a:r>
            <a:b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</a:br>
            <a:r>
              <a:rPr lang="ru-RU" sz="1200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по </a:t>
            </a:r>
            <a:r>
              <a:rPr lang="ru-RU" sz="1200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улучшению</a:t>
            </a:r>
          </a:p>
          <a:p>
            <a:pPr algn="l" defTabSz="457200" hangingPunct="1"/>
            <a:r>
              <a:rPr lang="ru-RU" sz="1200" b="0" i="1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1 - 3 </a:t>
            </a:r>
            <a:r>
              <a:rPr lang="ru-RU" sz="1200" b="0" i="1" kern="1200" dirty="0" smtClean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участника</a:t>
            </a:r>
            <a:endParaRPr lang="ru-RU" sz="1200" kern="1200" dirty="0" smtClean="0">
              <a:solidFill>
                <a:srgbClr val="0F4683"/>
              </a:solidFill>
              <a:latin typeface="Charcoal CY"/>
              <a:ea typeface="+mn-ea"/>
              <a:cs typeface="Charcoal CY"/>
            </a:endParaRPr>
          </a:p>
        </p:txBody>
      </p:sp>
      <p:pic>
        <p:nvPicPr>
          <p:cNvPr id="39" name="Рисунок 38" descr="Picture background"/>
          <p:cNvPicPr/>
          <p:nvPr/>
        </p:nvPicPr>
        <p:blipFill rotWithShape="1">
          <a:blip r:embed="rId4"/>
          <a:srcRect b="9692"/>
          <a:stretch/>
        </p:blipFill>
        <p:spPr bwMode="auto">
          <a:xfrm>
            <a:off x="1870375" y="3162255"/>
            <a:ext cx="863300" cy="64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2929001" y="3083370"/>
            <a:ext cx="5976872" cy="79452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kern="1200" dirty="0" smtClean="0">
              <a:solidFill>
                <a:prstClr val="black"/>
              </a:solidFill>
              <a:latin typeface="Montserrat Light" panose="00000400000000000000" pitchFamily="2" charset="-52"/>
              <a:ea typeface="+mn-ea"/>
              <a:cs typeface="Times New Roman" pitchFamily="18" charset="0"/>
            </a:endParaRP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Проводит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хронометраж времени;</a:t>
            </a:r>
            <a:endParaRPr lang="ru-RU" sz="1100" b="0" kern="1200" dirty="0">
              <a:solidFill>
                <a:prstClr val="black"/>
              </a:solidFill>
              <a:latin typeface="Montserrat Light" panose="00000400000000000000" pitchFamily="2" charset="-52"/>
              <a:ea typeface="+mn-ea"/>
              <a:cs typeface="Times New Roman" pitchFamily="18" charset="0"/>
            </a:endParaRP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-Фиксирует количество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завершенных банковских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операций;</a:t>
            </a:r>
          </a:p>
          <a:p>
            <a:pPr marL="171450" indent="-171450" algn="l" defTabSz="457200" hangingPunct="1"/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-Активно участвует в устранении проблем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;</a:t>
            </a:r>
          </a:p>
          <a:p>
            <a:pPr marL="171450" indent="-171450" algn="l" defTabSz="457200" hangingPunct="1"/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-Активно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участвует в совещаниях , развитии и  улучшении условий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труда.</a:t>
            </a:r>
            <a:endParaRPr lang="ru-RU" sz="1100" b="0" kern="1200" dirty="0">
              <a:solidFill>
                <a:prstClr val="black"/>
              </a:solidFill>
              <a:latin typeface="Montserrat Light" panose="00000400000000000000" pitchFamily="2" charset="-52"/>
              <a:ea typeface="+mn-ea"/>
              <a:cs typeface="Times New Roman" pitchFamily="18" charset="0"/>
            </a:endParaRP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CY"/>
              <a:ea typeface="+mn-ea"/>
              <a:cs typeface="Helvetica CY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1913" y="4087602"/>
            <a:ext cx="8927311" cy="856882"/>
          </a:xfrm>
          <a:prstGeom prst="rect">
            <a:avLst/>
          </a:prstGeom>
          <a:solidFill>
            <a:srgbClr val="7030A0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29000" y="4177915"/>
            <a:ext cx="5976873" cy="67041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ot"/>
          </a:ln>
          <a:effectLst/>
        </p:spPr>
        <p:txBody>
          <a:bodyPr rtlCol="0" anchor="ctr"/>
          <a:lstStyle/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Выполняют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банковские операции 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по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заданному алгоритму</a:t>
            </a: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;</a:t>
            </a: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kern="1200" dirty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-Активно участвуют в </a:t>
            </a:r>
            <a:r>
              <a:rPr lang="ru-RU" sz="1100" b="0" kern="1200" dirty="0" smtClean="0">
                <a:solidFill>
                  <a:prstClr val="black"/>
                </a:solidFill>
                <a:latin typeface="Montserrat Light" panose="00000400000000000000" pitchFamily="2" charset="-52"/>
                <a:ea typeface="+mn-ea"/>
                <a:cs typeface="Times New Roman" pitchFamily="18" charset="0"/>
              </a:rPr>
              <a:t>совещаниях.</a:t>
            </a:r>
            <a:endParaRPr lang="ru-RU" sz="1100" b="0" kern="1200" dirty="0">
              <a:solidFill>
                <a:prstClr val="black"/>
              </a:solidFill>
              <a:latin typeface="Montserrat Light" panose="00000400000000000000" pitchFamily="2" charset="-52"/>
              <a:ea typeface="+mn-ea"/>
              <a:cs typeface="Times New Roman" pitchFamily="18" charset="0"/>
            </a:endParaRP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CY"/>
              <a:ea typeface="+mn-ea"/>
              <a:cs typeface="Helvetica CY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1759" y="4121053"/>
            <a:ext cx="138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ru-RU" sz="1200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Посетители</a:t>
            </a:r>
          </a:p>
          <a:p>
            <a:pPr algn="l" defTabSz="457200" hangingPunct="1"/>
            <a:r>
              <a:rPr lang="ru-RU" sz="1200" b="0" i="1" kern="12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Charcoal CY"/>
              </a:rPr>
              <a:t>3 участника</a:t>
            </a:r>
          </a:p>
        </p:txBody>
      </p:sp>
      <p:pic>
        <p:nvPicPr>
          <p:cNvPr id="44" name="Рисунок 43" descr="Picture backgroun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0375" y="4182676"/>
            <a:ext cx="863300" cy="69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641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7" y="249801"/>
            <a:ext cx="6888265" cy="339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Алгоритмы процессов</a:t>
            </a:r>
            <a:endParaRPr lang="ru-RU" dirty="0">
              <a:solidFill>
                <a:srgbClr val="C00000"/>
              </a:solidFill>
              <a:latin typeface="Montserrat SemiBold" pitchFamily="2" charset="-52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73019" r="57018" b="6427"/>
          <a:stretch/>
        </p:blipFill>
        <p:spPr bwMode="auto">
          <a:xfrm>
            <a:off x="6278664" y="1685924"/>
            <a:ext cx="2714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8992" r="50849" b="35107"/>
          <a:stretch/>
        </p:blipFill>
        <p:spPr bwMode="auto">
          <a:xfrm>
            <a:off x="747712" y="897442"/>
            <a:ext cx="4676775" cy="38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6200000">
            <a:off x="-1038162" y="2376847"/>
            <a:ext cx="2977626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>
              <a:spcAft>
                <a:spcPts val="900"/>
              </a:spcAft>
            </a:pPr>
            <a:r>
              <a:rPr lang="ru-RU" sz="1400" dirty="0" smtClean="0">
                <a:solidFill>
                  <a:schemeClr val="bg1"/>
                </a:solidFill>
                <a:latin typeface="Montserrat SemiBold" pitchFamily="2" charset="-52"/>
              </a:rPr>
              <a:t>Получение кредита</a:t>
            </a:r>
            <a:endParaRPr lang="ru-RU" sz="14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4529309" y="2367321"/>
            <a:ext cx="2977626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>
              <a:spcAft>
                <a:spcPts val="900"/>
              </a:spcAft>
            </a:pPr>
            <a:r>
              <a:rPr lang="ru-RU" sz="1400" dirty="0" smtClean="0">
                <a:solidFill>
                  <a:schemeClr val="bg1"/>
                </a:solidFill>
                <a:latin typeface="Montserrat SemiBold" pitchFamily="2" charset="-52"/>
              </a:rPr>
              <a:t>Погашение  кредита</a:t>
            </a:r>
            <a:endParaRPr lang="ru-RU" sz="14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4460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7" y="249801"/>
            <a:ext cx="6888265" cy="339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Алгоритмы процессов</a:t>
            </a:r>
            <a:endParaRPr lang="ru-RU" dirty="0">
              <a:solidFill>
                <a:srgbClr val="C00000"/>
              </a:solidFill>
              <a:latin typeface="Montserrat SemiBold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1038162" y="2376847"/>
            <a:ext cx="297762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1400" dirty="0" smtClean="0">
                <a:solidFill>
                  <a:srgbClr val="FFFFFF"/>
                </a:solidFill>
                <a:latin typeface="Montserrat SemiBold" pitchFamily="2" charset="-52"/>
              </a:rPr>
              <a:t>Открытие   вклада</a:t>
            </a:r>
            <a:endParaRPr lang="ru-RU" sz="1400" dirty="0">
              <a:solidFill>
                <a:srgbClr val="FFFFFF"/>
              </a:solidFill>
              <a:latin typeface="Montserrat SemiBold" pitchFamily="2" charset="-52"/>
            </a:endParaRPr>
          </a:p>
        </p:txBody>
      </p:sp>
      <p:pic>
        <p:nvPicPr>
          <p:cNvPr id="9" name="Рисунок 8" descr="D:\Downloads\J7eEdfveMsuHI-ad5z3iQzx-1gcdqJUIGsFISDqubks5G5DKkc0rpTRYVJ_2l9G3QqkPMYcoKVFqeqcHNTHdbTJ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/>
          <a:stretch>
            <a:fillRect/>
          </a:stretch>
        </p:blipFill>
        <p:spPr bwMode="auto">
          <a:xfrm>
            <a:off x="5269048" y="1092440"/>
            <a:ext cx="3608252" cy="297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t="27028" r="17375" b="10511"/>
          <a:stretch/>
        </p:blipFill>
        <p:spPr bwMode="auto">
          <a:xfrm>
            <a:off x="1009650" y="512019"/>
            <a:ext cx="3867150" cy="448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86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7" y="249801"/>
            <a:ext cx="6888265" cy="339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tserrat SemiBold" pitchFamily="2" charset="-52"/>
                <a:ea typeface="Helvetica Neue"/>
                <a:cs typeface="Helvetica Neue"/>
                <a:sym typeface="Helvetica Neue"/>
              </a:rPr>
              <a:t>Алгоритмы процессов</a:t>
            </a:r>
            <a:endParaRPr lang="ru-RU" dirty="0">
              <a:solidFill>
                <a:srgbClr val="C00000"/>
              </a:solidFill>
              <a:latin typeface="Montserrat SemiBold" pitchFamily="2" charset="-52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960533" y="2268441"/>
            <a:ext cx="2977626" cy="524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Montserrat SemiBold" pitchFamily="2" charset="-52"/>
              </a:rPr>
              <a:t>Покупка  монет, слитков, драгоценных  металлов</a:t>
            </a:r>
            <a:endParaRPr lang="ru-RU" sz="1400" dirty="0">
              <a:solidFill>
                <a:srgbClr val="FFFFFF"/>
              </a:solidFill>
              <a:latin typeface="Montserrat SemiBold" pitchFamily="2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24480" r="50251" b="15686"/>
          <a:stretch/>
        </p:blipFill>
        <p:spPr bwMode="auto">
          <a:xfrm>
            <a:off x="1171575" y="504823"/>
            <a:ext cx="4276725" cy="44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88124"/>
            <a:ext cx="3981450" cy="267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46" y="721595"/>
            <a:ext cx="1842854" cy="12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205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1063</Words>
  <Application>Microsoft Office PowerPoint</Application>
  <PresentationFormat>Экран (16:9)</PresentationFormat>
  <Paragraphs>227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White</vt:lpstr>
      <vt:lpstr>Фабрика процессов «БАНКОВСКОЕ ДЕЛО»</vt:lpstr>
      <vt:lpstr>Презентация PowerPoint</vt:lpstr>
      <vt:lpstr>Описание Фабрики процессов «БАНКОВСКОЕ ДЕЛО» </vt:lpstr>
      <vt:lpstr>Описание Фабрики процессов «БАНКОВСКОЕ ДЕЛО» </vt:lpstr>
      <vt:lpstr>Роли участников Фабрики процессов</vt:lpstr>
      <vt:lpstr>Роли участников Фабрики процессов</vt:lpstr>
      <vt:lpstr>Алгоритмы процессов</vt:lpstr>
      <vt:lpstr>Алгоритмы процессов</vt:lpstr>
      <vt:lpstr>Алгоритмы процессов</vt:lpstr>
      <vt:lpstr>Методология проведения</vt:lpstr>
      <vt:lpstr>Возможности тиражирования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Татьяна Андреева</cp:lastModifiedBy>
  <cp:revision>100</cp:revision>
  <cp:lastPrinted>2026-04-27T10:26:41Z</cp:lastPrinted>
  <dcterms:modified xsi:type="dcterms:W3CDTF">2026-04-27T14:40:15Z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