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9872663" cy="6742113"/>
  <p:defaultTextStyle>
    <a:defPPr marL="0" marR="0" indent="0" algn="l" defTabSz="356616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7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1pPr>
    <a:lvl2pPr marL="0" marR="0" indent="17830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2pPr>
    <a:lvl3pPr marL="0" marR="0" indent="35661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3pPr>
    <a:lvl4pPr marL="0" marR="0" indent="53492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4pPr>
    <a:lvl5pPr marL="0" marR="0" indent="713232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5pPr>
    <a:lvl6pPr marL="0" marR="0" indent="89154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6pPr>
    <a:lvl7pPr marL="0" marR="0" indent="106984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7pPr>
    <a:lvl8pPr marL="0" marR="0" indent="124815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8pPr>
    <a:lvl9pPr marL="0" marR="0" indent="142646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2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Заголовок и под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t="20134"/>
          <a:stretch/>
        </p:blipFill>
        <p:spPr bwMode="auto"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/>
              </a:defRPr>
            </a:lvl1pPr>
            <a:lvl2pPr marL="0" indent="0" algn="l">
              <a:spcBef>
                <a:spcPts val="0"/>
              </a:spcBef>
              <a:buSzTx/>
              <a:buNone/>
              <a:defRPr sz="1800"/>
            </a:lvl2pPr>
            <a:lvl3pPr marL="0" indent="0" algn="l">
              <a:spcBef>
                <a:spcPts val="0"/>
              </a:spcBef>
              <a:buSzTx/>
              <a:buNone/>
              <a:defRPr sz="1800"/>
            </a:lvl3pPr>
            <a:lvl4pPr marL="0" indent="0" algn="l">
              <a:spcBef>
                <a:spcPts val="0"/>
              </a:spcBef>
              <a:buSzTx/>
              <a:buNone/>
              <a:defRPr sz="1800"/>
            </a:lvl4pPr>
            <a:lvl5pPr marL="0" indent="0" algn="l">
              <a:spcBef>
                <a:spcPts val="0"/>
              </a:spcBef>
              <a:buSzTx/>
              <a:buNone/>
              <a:defRPr sz="1800"/>
            </a:lvl5pPr>
          </a:lstStyle>
          <a:p>
            <a:pPr>
              <a:defRPr/>
            </a:pPr>
            <a:r>
              <a:rPr lang="ru-RU"/>
              <a:t>Текст лида</a:t>
            </a:r>
            <a:endParaRPr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590907" y="1427357"/>
            <a:ext cx="3984704" cy="1185165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/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942482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 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5" y="1181099"/>
            <a:ext cx="3823249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 bwMode="auto">
          <a:xfrm>
            <a:off x="4651375" y="1181099"/>
            <a:ext cx="3863975" cy="3962400"/>
          </a:xfrm>
        </p:spPr>
        <p:txBody>
          <a:bodyPr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7733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1941566"/>
            <a:ext cx="3306685" cy="56369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2059259"/>
            <a:ext cx="3306685" cy="38501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8710061" y="4667250"/>
            <a:ext cx="214801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00" b="0">
                <a:latin typeface="Helvetica Neue Light"/>
                <a:ea typeface="Helvetica Neue Light"/>
                <a:cs typeface="Helvetica Neue Light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marL="0" marR="0" indent="0" algn="l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1" i="0" u="none" strike="noStrike" cap="none" spc="0">
          <a:solidFill>
            <a:srgbClr val="000000"/>
          </a:solidFill>
          <a:latin typeface="Proxima Nova Rg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21431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1pPr>
      <a:lvl2pPr marL="428625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2pPr>
      <a:lvl3pPr marL="642938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3pPr>
      <a:lvl4pPr marL="857250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4pPr>
      <a:lvl5pPr marL="107156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5pPr>
      <a:lvl6pPr marL="1285875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6pPr>
      <a:lvl7pPr marL="1500188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7pPr>
      <a:lvl8pPr marL="1714500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8pPr>
      <a:lvl9pPr marL="1928813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9pPr>
    </p:bodyStyle>
    <p:otherStyle>
      <a:lvl1pPr marL="0" marR="0" indent="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 bwMode="auto">
          <a:xfrm>
            <a:off x="1254779" y="3721959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sz="110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 bwMode="auto">
          <a:xfrm>
            <a:off x="407918" y="4093347"/>
            <a:ext cx="6972393" cy="8025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200" dirty="0">
                <a:latin typeface="Times New Roman"/>
                <a:cs typeface="Times New Roman"/>
              </a:rPr>
              <a:t>Повышение </a:t>
            </a:r>
            <a:r>
              <a:rPr lang="ru-RU" sz="1200" dirty="0" smtClean="0">
                <a:latin typeface="Times New Roman"/>
                <a:cs typeface="Times New Roman"/>
              </a:rPr>
              <a:t>цифровой грамотности и </a:t>
            </a:r>
            <a:r>
              <a:rPr lang="ru-RU" sz="1200" dirty="0" smtClean="0">
                <a:latin typeface="Times New Roman"/>
                <a:cs typeface="Times New Roman"/>
              </a:rPr>
              <a:t>информирование </a:t>
            </a:r>
            <a:r>
              <a:rPr lang="ru-RU" sz="1200" dirty="0">
                <a:latin typeface="Times New Roman"/>
                <a:cs typeface="Times New Roman"/>
              </a:rPr>
              <a:t>населения по финансовой </a:t>
            </a:r>
            <a:r>
              <a:rPr lang="ru-RU" sz="1200" dirty="0" smtClean="0">
                <a:latin typeface="Times New Roman"/>
                <a:cs typeface="Times New Roman"/>
              </a:rPr>
              <a:t>грамотности</a:t>
            </a:r>
          </a:p>
          <a:p>
            <a:pPr>
              <a:defRPr/>
            </a:pPr>
            <a:r>
              <a:rPr lang="ru-RU" sz="1200" dirty="0" smtClean="0">
                <a:latin typeface="Times New Roman"/>
                <a:cs typeface="Times New Roman"/>
              </a:rPr>
              <a:t>Костромская </a:t>
            </a:r>
            <a:r>
              <a:rPr lang="ru-RU" sz="1200" dirty="0">
                <a:latin typeface="Times New Roman"/>
                <a:cs typeface="Times New Roman"/>
              </a:rPr>
              <a:t>область</a:t>
            </a:r>
            <a:endParaRPr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200" dirty="0">
                <a:latin typeface="Times New Roman"/>
                <a:cs typeface="Times New Roman"/>
              </a:rPr>
              <a:t>Автор практики: ОГКУ «МФЦ», Зиновьева Н.А., заместитель директора, </a:t>
            </a:r>
            <a:br>
              <a:rPr lang="ru-RU" sz="1200" dirty="0">
                <a:latin typeface="Times New Roman"/>
                <a:cs typeface="Times New Roman"/>
              </a:rPr>
            </a:br>
            <a:r>
              <a:rPr lang="ru-RU" sz="1200" dirty="0">
                <a:latin typeface="Times New Roman"/>
                <a:cs typeface="Times New Roman"/>
              </a:rPr>
              <a:t>8(4942)400-454, </a:t>
            </a:r>
            <a:r>
              <a:rPr lang="ru-RU" sz="1200" b="1" i="0" u="none" strike="noStrike" cap="none" spc="0" dirty="0">
                <a:ln>
                  <a:noFill/>
                </a:ln>
                <a:solidFill>
                  <a:srgbClr val="000000"/>
                </a:solidFill>
                <a:latin typeface="Times New Roman"/>
                <a:cs typeface="Times New Roman"/>
              </a:rPr>
              <a:t>zinoveva@mfc.kostroma.gov.ru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90907" y="2019457"/>
            <a:ext cx="3984704" cy="4371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Проект «Цифровая школа»</a:t>
            </a:r>
            <a:endParaRPr dirty="0"/>
          </a:p>
        </p:txBody>
      </p:sp>
      <p:pic>
        <p:nvPicPr>
          <p:cNvPr id="4098" name="Picture 2" descr="C:\Users\Smirnova\Desktop\лого  мои документы.png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323528" y="133915"/>
            <a:ext cx="2032461" cy="14287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       </a:t>
            </a:r>
            <a:r>
              <a:rPr lang="en-US" sz="1800" b="1" i="0" u="none" strike="noStrike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1800" b="1" i="0" u="none" strike="noStrike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ЕЛИ И ЗАДАЧИ ПРОЕКТА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Clr>
                <a:schemeClr val="accent4"/>
              </a:buClr>
              <a:buSzPct val="125000"/>
              <a:buFontTx/>
              <a:buNone/>
              <a:defRPr/>
            </a:pPr>
            <a:r>
              <a:rPr lang="en-US" sz="1400" b="1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Цель</a:t>
            </a:r>
            <a:endParaRPr sz="1400" i="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обучение целевых групп населения (учащиеся в возрасте от 14 до 18 лет, граждан старшего поколения, участников СВО, малоимущих и многодетных семей) практическим навыкам работы с порталом «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Госуслуги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» и базовыми электронными сервисами, включая подачу документов в электронном виде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 Повышение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цифровой грамотности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информирование населения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 вопросам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финансовой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грамотности. 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buClr>
                <a:schemeClr val="accent4"/>
              </a:buClr>
              <a:buSzPct val="125000"/>
              <a:buFontTx/>
              <a:buNone/>
              <a:defRPr/>
            </a:pPr>
            <a:endParaRPr lang="ru-RU" sz="1400" b="1" i="0" u="none" strike="noStrike" cap="none" spc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buClr>
                <a:schemeClr val="accent4"/>
              </a:buClr>
              <a:buSzPct val="125000"/>
              <a:buFontTx/>
              <a:buNone/>
              <a:defRPr/>
            </a:pPr>
            <a:r>
              <a:rPr lang="en-US" sz="1400" b="1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Задачи</a:t>
            </a:r>
            <a:endParaRPr sz="1400" i="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76213" indent="-176213">
              <a:spcAft>
                <a:spcPts val="0"/>
              </a:spcAft>
              <a:buNone/>
              <a:defRPr/>
            </a:pP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Разработать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программу обучения в формате подхода «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Госуслуги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легко и просто», включающей практические сценарии для граждан с низкой цифровой грамотностью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76213" indent="-176213">
              <a:spcAft>
                <a:spcPts val="0"/>
              </a:spcAft>
              <a:buNone/>
              <a:defRPr/>
            </a:pP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</a:t>
            </a:r>
            <a:r>
              <a:rPr lang="ru-RU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ать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раздаточны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й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наиболее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востребованным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услугам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удобном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формате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sz="1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spcBef>
                <a:spcPts val="797"/>
              </a:spcBef>
              <a:buClr>
                <a:schemeClr val="accent4"/>
              </a:buClr>
              <a:buSzPct val="125000"/>
              <a:buFontTx/>
              <a:buNone/>
              <a:defRPr/>
            </a:pP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Организовать и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нформирование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заявителей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офисах ОГКУ «МФЦ»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возможности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пройти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бесплатное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обучение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sz="1400" b="0" i="0" u="none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3412" y="383151"/>
            <a:ext cx="6888265" cy="388400"/>
          </a:xfrm>
        </p:spPr>
        <p:txBody>
          <a:bodyPr/>
          <a:lstStyle/>
          <a:p>
            <a:pPr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 </a:t>
            </a:r>
            <a:r>
              <a:rPr lang="en-US" sz="1800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Э</a:t>
            </a:r>
            <a:r>
              <a:rPr lang="ru-RU" sz="1800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ТАПЫ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11560" y="915566"/>
            <a:ext cx="7877175" cy="3888432"/>
          </a:xfrm>
        </p:spPr>
        <p:txBody>
          <a:bodyPr/>
          <a:lstStyle/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1. Формирование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программы обучения;</a:t>
            </a: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2. Подготовка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и оформление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раздаточных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материалов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и презентаций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для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очного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обучения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граждан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Костромской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области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;</a:t>
            </a:r>
            <a:endParaRPr sz="1400" dirty="0">
              <a:solidFill>
                <a:schemeClr val="accent1">
                  <a:lumMod val="50000"/>
                </a:schemeClr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3.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Определение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филиалов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– участников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для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реализации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проекта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в МФЦ и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назначение ответственных лиц;</a:t>
            </a: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4. Ф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ормирование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и утверждение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график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а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обучения граждан в соответствии с заявленной потребностью;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endParaRPr sz="1400" dirty="0">
              <a:solidFill>
                <a:schemeClr val="accent1">
                  <a:lumMod val="50000"/>
                </a:schemeClr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5.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обучающих мероприятий согласно Графику;</a:t>
            </a:r>
            <a:endParaRPr sz="1400" dirty="0">
              <a:solidFill>
                <a:schemeClr val="accent1">
                  <a:lumMod val="50000"/>
                </a:schemeClr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6. Ведение учета проведенных мероприятий и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количеств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а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обученных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граждан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;</a:t>
            </a:r>
            <a:endParaRPr sz="1400" dirty="0">
              <a:solidFill>
                <a:schemeClr val="accent1">
                  <a:lumMod val="50000"/>
                </a:schemeClr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7. Сбор обратной связи от граждан, прошедших обучение;</a:t>
            </a: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8. Анализ достижения ключевых показателей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реализации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проекта;</a:t>
            </a:r>
          </a:p>
          <a:p>
            <a:pPr marL="0" indent="271463" algn="just">
              <a:spcBef>
                <a:spcPts val="1200"/>
              </a:spcBef>
              <a:spcAft>
                <a:spcPts val="0"/>
              </a:spcAft>
              <a:buNone/>
              <a:tabLst>
                <a:tab pos="87313" algn="l"/>
              </a:tabLst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9. Подведение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итогов реализации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проекта.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+mj-lt"/>
              <a:buAutoNum type="arabicPeriod"/>
              <a:tabLst>
                <a:tab pos="87313" algn="l"/>
              </a:tabLst>
              <a:defRPr/>
            </a:pPr>
            <a:endParaRPr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87313" algn="l"/>
              </a:tabLst>
              <a:defRPr/>
            </a:pPr>
            <a:endParaRPr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28600" indent="-228600" algn="just">
              <a:buFont typeface="+mj-lt"/>
              <a:buAutoNum type="arabicPeriod"/>
              <a:tabLst>
                <a:tab pos="87313" algn="l"/>
              </a:tabLst>
              <a:defRPr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</a:t>
            </a:r>
            <a:r>
              <a:rPr lang="en-US" sz="1800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РЕЗУЛЬТАТЫ</a:t>
            </a:r>
            <a:endParaRPr sz="1800" b="1" dirty="0">
              <a:latin typeface="Times New Roman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ClrTx/>
              <a:buSzPct val="125000"/>
              <a:buFontTx/>
              <a:buNone/>
              <a:defRPr/>
            </a:pPr>
            <a:r>
              <a:rPr lang="en-US" sz="1400" b="1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Количественные</a:t>
            </a:r>
            <a:r>
              <a:rPr lang="en-US" sz="1400" b="1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sng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sz="1400" b="0" u="sng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None/>
              <a:defRPr/>
            </a:pPr>
            <a:r>
              <a:rPr lang="en-US" sz="800" b="0" i="0" u="sng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      </a:t>
            </a:r>
            <a:endParaRPr sz="800" b="0" u="sng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1849" indent="-261849">
              <a:lnSpc>
                <a:spcPct val="10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28 офисов МФЦ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участников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endParaRPr lang="ru-RU" sz="1400" b="0" i="0" u="none" strike="noStrike" cap="none" spc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261849" indent="-261849">
              <a:lnSpc>
                <a:spcPct val="10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118 проведенных мероприятий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1849" indent="-261849">
              <a:lnSpc>
                <a:spcPct val="10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1202 </a:t>
            </a: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ж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ител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обучен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ы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цифровой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грамотности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и проинформированы по вопросам финансовой грамотности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endParaRPr sz="1400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Tx/>
              <a:buSzPct val="125000"/>
              <a:buFontTx/>
              <a:buNone/>
              <a:defRPr/>
            </a:pPr>
            <a:r>
              <a:rPr lang="en-US" sz="1400" b="1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Качественные</a:t>
            </a:r>
            <a:endParaRPr lang="ru-RU" sz="1400" b="1" i="0" u="none" strike="noStrike" cap="none" spc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Tx/>
              <a:buSzPct val="125000"/>
              <a:buFontTx/>
              <a:buNone/>
              <a:defRPr/>
            </a:pPr>
            <a:endParaRPr sz="800" u="sng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261849" indent="-261849">
              <a:spcAft>
                <a:spcPts val="0"/>
              </a:spcAft>
              <a:buFont typeface="Wingdings"/>
              <a:buChar char="ü"/>
              <a:defRPr/>
            </a:pP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Повышение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уровня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цифровой</a:t>
            </a: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грамотности и информирование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населения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 вопросам финансовой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грамотности</a:t>
            </a:r>
            <a:endParaRPr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61849" indent="-261849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Helvetica Neue"/>
                <a:cs typeface="Times New Roman"/>
              </a:rPr>
              <a:t>Регулярное, безопасное и осознанное использование </a:t>
            </a:r>
            <a:r>
              <a:rPr lang="ru-RU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Helvetica Neue"/>
                <a:cs typeface="Times New Roman"/>
              </a:rPr>
              <a:t>цифровых и финансовых </a:t>
            </a: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Helvetica Neue"/>
                <a:cs typeface="Times New Roman"/>
              </a:rPr>
              <a:t>возможностей портала без внешней помощи</a:t>
            </a:r>
            <a:endParaRPr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61849" indent="-261849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Рост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популярности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lang="en-US" sz="1400" b="0" i="0" u="none" strike="noStrike" cap="none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сервисов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среди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раз</a:t>
            </a:r>
            <a:r>
              <a:rPr lang="ru-RU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личных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возрастных</a:t>
            </a:r>
            <a:r>
              <a:rPr lang="en-US" sz="1400" b="0" i="0" u="none" strike="noStrike" cap="none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b="0" i="0" u="none" strike="noStrike" cap="none" spc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групп</a:t>
            </a:r>
            <a:endParaRPr sz="1400" dirty="0"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Pages>0</Pages>
  <Words>319</Words>
  <Characters>0</Characters>
  <Application>Microsoft Office PowerPoint</Application>
  <DocSecurity>0</DocSecurity>
  <PresentationFormat>Экран (16:9)</PresentationFormat>
  <Lines>0</Lines>
  <Paragraphs>35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Helvetica Neue</vt:lpstr>
      <vt:lpstr>Helvetica Neue Light</vt:lpstr>
      <vt:lpstr>Helvetica Neue Medium</vt:lpstr>
      <vt:lpstr>Proxima Nova Rg</vt:lpstr>
      <vt:lpstr>Times New Roman</vt:lpstr>
      <vt:lpstr>Wingdings</vt:lpstr>
      <vt:lpstr>White</vt:lpstr>
      <vt:lpstr>Проект «Цифровая школа»</vt:lpstr>
      <vt:lpstr>                                     ЦЕЛИ И ЗАДАЧИ ПРОЕКТА</vt:lpstr>
      <vt:lpstr>                               ЭТАПЫ РЕАЛИЗАЦИИ ПРОЕКТА</vt:lpstr>
      <vt:lpstr>                                                  РЕЗУЛЬТАТЫ </vt:lpstr>
    </vt:vector>
  </TitlesOfParts>
  <Manager/>
  <Company/>
  <LinksUpToDate>false</LinksUpToDate>
  <CharactersWithSpaces>0</CharactersWithSpaces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Насибуллина София Хаммятовна</dc:creator>
  <cp:keywords/>
  <dc:description/>
  <cp:lastModifiedBy>Наталья Александровна Зиновьева</cp:lastModifiedBy>
  <cp:revision>70</cp:revision>
  <cp:lastPrinted>2026-04-15T14:42:35Z</cp:lastPrinted>
  <dcterms:modified xsi:type="dcterms:W3CDTF">2026-04-16T08:56:48Z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