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3" r:id="rId3"/>
    <p:sldId id="260" r:id="rId4"/>
    <p:sldId id="261" r:id="rId5"/>
    <p:sldId id="289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90" r:id="rId33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78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264" y="114"/>
      </p:cViewPr>
      <p:guideLst>
        <p:guide orient="horz" pos="78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5442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lexa06012016@yandex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slide" Target="slid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npral.ru/news/finansovaya-gramotnost-dlya-doshkolnikov/" TargetMode="External"/><Relationship Id="rId2" Type="http://schemas.openxmlformats.org/officeDocument/2006/relationships/hyperlink" Target="https://ushakovskoe-mo.ru/news/media/2021/4/23/finansovaya-gramotnost-dlya-doshkolnikov/" TargetMode="Externa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s://srcn-avis.ru/index.php/arhiw/arkhiv-2022/5484-onlajn-urok-lichnyj-finansovyj-plan-put-k-dostizheniyu-tseli-v-ramkakh-proekta-finansovaya-gramotnost" TargetMode="External"/><Relationship Id="rId4" Type="http://schemas.openxmlformats.org/officeDocument/2006/relationships/hyperlink" Target="https://trafaret-decor.art/fon-dlya-prezentacii-nalogi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3728885"/>
            <a:ext cx="8584732" cy="134761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Финансовое просвещение детей и молодежи</a:t>
            </a:r>
            <a:endParaRPr lang="ru-RU" sz="1200" dirty="0"/>
          </a:p>
          <a:p>
            <a:r>
              <a:rPr lang="ru-RU" sz="1200" dirty="0"/>
              <a:t>Наименование </a:t>
            </a:r>
            <a:r>
              <a:rPr lang="ru-RU" sz="1200" dirty="0" smtClean="0"/>
              <a:t>субъекта: Костромская область  </a:t>
            </a:r>
            <a:endParaRPr lang="ru-RU" sz="1200" dirty="0"/>
          </a:p>
          <a:p>
            <a:r>
              <a:rPr lang="ru-RU" sz="1200" dirty="0"/>
              <a:t>Автор практики</a:t>
            </a:r>
            <a:r>
              <a:rPr lang="ru-RU" sz="1200" dirty="0" smtClean="0"/>
              <a:t>: МКОО «Палкинская средняя школа» Антроповского муниципального округа Костромской области, Вагина Александра Анатольевна, </a:t>
            </a:r>
          </a:p>
          <a:p>
            <a:r>
              <a:rPr lang="en-US" sz="1200" dirty="0" smtClean="0">
                <a:hlinkClick r:id="rId3"/>
              </a:rPr>
              <a:t>alexa06012016@yandex.ru</a:t>
            </a:r>
            <a:r>
              <a:rPr lang="ru-RU" sz="1200" dirty="0"/>
              <a:t> +7 (49430) </a:t>
            </a:r>
            <a:r>
              <a:rPr lang="ru-RU" sz="1200" dirty="0" smtClean="0"/>
              <a:t>5-12-36 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357" y="479272"/>
            <a:ext cx="4343234" cy="17548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Интерактивная </a:t>
            </a:r>
            <a:r>
              <a:rPr lang="ru-RU" dirty="0"/>
              <a:t>игра по финансовой грамотности «Своя игра» для учащихся 7-8 классов</a:t>
            </a:r>
            <a:r>
              <a:rPr lang="ru-RU" dirty="0" smtClean="0"/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07821" y="218159"/>
            <a:ext cx="5156849" cy="682727"/>
          </a:xfrm>
        </p:spPr>
        <p:txBody>
          <a:bodyPr/>
          <a:lstStyle/>
          <a:p>
            <a:pPr algn="ctr"/>
            <a:r>
              <a:rPr lang="ru-RU" sz="2800" dirty="0"/>
              <a:t>Личный финансовый план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1982" y="1065877"/>
            <a:ext cx="8973732" cy="3486150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Тарифы за электроэнергию по трёхтарифному счётчику для квартир, оборудованных электрическими плитами, составляют: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1-й тариф (с 7.00 до 10.00 и с 17.00 до 21.00) – 4</a:t>
            </a:r>
            <a:r>
              <a:rPr lang="ru-RU" sz="22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</a:t>
            </a: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руб. 85 коп за </a:t>
            </a:r>
            <a:r>
              <a:rPr lang="ru-RU" sz="22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кВт*ч;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2-й тариф (с 23.00до 07.00) – 1 руб. 26 коп. за 1 кВт*ч;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3-й тариф (с 10,00 до 17,00 и с 21,00 до 23,00) – 4 руб. 04 коп. за </a:t>
            </a:r>
            <a:r>
              <a:rPr lang="ru-RU" sz="22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</a:t>
            </a: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кВт*ч.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2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Сколько семья Сергея платит за электроэнергию в месяц, если по показаниям счётчиков семья потребила по1-му тарифу – 120 кВт*ч; по 2-му тарифу – 42 кВт*ч; по 3-му тарифу – 137 кВт*ч?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784" y="3708050"/>
            <a:ext cx="900929" cy="125803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653998" y="3880178"/>
            <a:ext cx="4464496" cy="108012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3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1188,4 рубля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379982" y="218159"/>
            <a:ext cx="1080120" cy="1008112"/>
          </a:xfrm>
          <a:prstGeom prst="star16">
            <a:avLst/>
          </a:prstGeom>
          <a:solidFill>
            <a:schemeClr val="accent2">
              <a:lumMod val="60000"/>
              <a:lumOff val="40000"/>
              <a:alpha val="8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6" y="3966535"/>
            <a:ext cx="1853345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762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905" y="193964"/>
            <a:ext cx="5610896" cy="682727"/>
          </a:xfrm>
        </p:spPr>
        <p:txBody>
          <a:bodyPr/>
          <a:lstStyle/>
          <a:p>
            <a:pPr algn="ctr"/>
            <a:r>
              <a:rPr lang="ru-RU" sz="2800" dirty="0"/>
              <a:t>Расчётно-кассовые операции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Если бы Коля Купил 7 солдатиков, то у него осталось бы 54 рубля. Для покупки 9 солдатиков ему не хватало 72 рубля. Сколько денег было у Коли?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801" y="2972805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679223" y="3279967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495 рублей</a:t>
            </a:r>
          </a:p>
        </p:txBody>
      </p:sp>
      <p:sp>
        <p:nvSpPr>
          <p:cNvPr id="7" name="16-конечная звезда 6"/>
          <p:cNvSpPr/>
          <p:nvPr/>
        </p:nvSpPr>
        <p:spPr>
          <a:xfrm>
            <a:off x="408862" y="193964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6" y="3966535"/>
            <a:ext cx="1853345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61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2494" y="200270"/>
            <a:ext cx="5793776" cy="682727"/>
          </a:xfrm>
        </p:spPr>
        <p:txBody>
          <a:bodyPr/>
          <a:lstStyle/>
          <a:p>
            <a:pPr algn="ctr"/>
            <a:r>
              <a:rPr lang="ru-RU" sz="2800" dirty="0"/>
              <a:t>Расчётно-кассовые операции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2557" y="914398"/>
            <a:ext cx="8765628" cy="2936895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Какую сумму придётся заплатить клиенту за перевод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20 000 рублей с кошелька различных систем электронных денег на банковскую карту, если за выполнение операции установлены следующие тарифы: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Платёжная система А – 2,5%,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Платёжная система Б – 3% от суммы + 45 рублей,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Платёжная система В – 2%,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Платёжная система Г – 0%.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25" y="3436883"/>
            <a:ext cx="1213462" cy="15373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666610" y="3998134"/>
            <a:ext cx="4464496" cy="863241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500 рублей        2. 645 рублей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400 рублей        4. 0 рублей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481183" y="4062593"/>
            <a:ext cx="1728192" cy="765598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16-конечная звезда 7"/>
          <p:cNvSpPr/>
          <p:nvPr/>
        </p:nvSpPr>
        <p:spPr>
          <a:xfrm>
            <a:off x="28016" y="86185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2089928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6455" y="277088"/>
            <a:ext cx="5585671" cy="682727"/>
          </a:xfrm>
        </p:spPr>
        <p:txBody>
          <a:bodyPr/>
          <a:lstStyle/>
          <a:p>
            <a:pPr algn="ctr"/>
            <a:r>
              <a:rPr lang="ru-RU" sz="2800" dirty="0"/>
              <a:t>Расчётно-кассовые операции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206" y="1181100"/>
            <a:ext cx="8880181" cy="2318845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Дедушка Юли захотел приобрести мебель для дома и решил обменять имеющиеся 1300</a:t>
            </a: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$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Обменный курс банка, где дедушка Юли решил обменять свои доллары: курс покупки – 83,8 рублей/доллар, курс продажи – 89,5 рублей/доллар. Определите, какую сумму в рублях получит дедушка Юли, если никакие другие комиссии за обмен валюты банком не предусмотрены.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25" y="3436883"/>
            <a:ext cx="1213462" cy="153735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трелка влево 4"/>
          <p:cNvSpPr/>
          <p:nvPr/>
        </p:nvSpPr>
        <p:spPr>
          <a:xfrm>
            <a:off x="481183" y="4153710"/>
            <a:ext cx="1728192" cy="765598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47693" y="3788939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108 940 рублей</a:t>
            </a:r>
          </a:p>
        </p:txBody>
      </p:sp>
      <p:sp>
        <p:nvSpPr>
          <p:cNvPr id="7" name="16-конечная звезда 6"/>
          <p:cNvSpPr/>
          <p:nvPr/>
        </p:nvSpPr>
        <p:spPr>
          <a:xfrm>
            <a:off x="379982" y="123825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40250154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78446" y="206576"/>
            <a:ext cx="5325212" cy="682727"/>
          </a:xfrm>
        </p:spPr>
        <p:txBody>
          <a:bodyPr/>
          <a:lstStyle/>
          <a:p>
            <a:pPr algn="ctr"/>
            <a:r>
              <a:rPr lang="ru-RU" sz="2800" dirty="0"/>
              <a:t>Расчётно-кассовые операции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30" y="1181100"/>
            <a:ext cx="8734096" cy="3728666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Евгения через </a:t>
            </a: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банк – онлайн перевела со своей банковской карты деньги своей подруге в Казахстан, которая получила 300 000 Казахских тенге (</a:t>
            </a: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KZT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). Определите сумму в рублях, списанную с карты Евгении, если: комиссионные за перевод – 0 рублей, валютный курс: 1.00</a:t>
            </a:r>
            <a:r>
              <a:rPr lang="en-US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RUB = 5.51 KZT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5" name="16-конечная звезда 4"/>
          <p:cNvSpPr/>
          <p:nvPr/>
        </p:nvSpPr>
        <p:spPr>
          <a:xfrm>
            <a:off x="334230" y="133251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40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58" y="3215321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Скругленный прямоугольник 6"/>
          <p:cNvSpPr/>
          <p:nvPr/>
        </p:nvSpPr>
        <p:spPr>
          <a:xfrm>
            <a:off x="2748592" y="3326990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54 446, 46 рубля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550254" y="3821374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09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672" y="168739"/>
            <a:ext cx="5403292" cy="682727"/>
          </a:xfrm>
        </p:spPr>
        <p:txBody>
          <a:bodyPr/>
          <a:lstStyle/>
          <a:p>
            <a:pPr algn="ctr"/>
            <a:r>
              <a:rPr lang="ru-RU" sz="2800" dirty="0"/>
              <a:t>Расчётно-кассовые операции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698" y="1003596"/>
            <a:ext cx="8727789" cy="3920621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Банк предлагает ИП Савелию следующий вариант за ведение счёта: оплата за договор – 1500 рублей/месяц, снятие наличных – бесплатно, пополнение карт через банкомат банка – бесплатно, платёж другому ИП или организации – 25 рублей, перевод на свой расчётный счет – бесплатно, начисление на остаток на счёте – 2% годовых. Определить, какую сумму заплатит ИП Савелий за месяц банку, если им были проведены следующие операции: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Снятие наличных денег на сумму 700 000 рублей,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Осуществление 120 переводов ИП и другим организациям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Осуществлено переводов себе на сумму 60 000 рублей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Пополнение карт через банкоматы банка на сумму 500 000 рублей</a:t>
            </a:r>
          </a:p>
          <a:p>
            <a:pPr marL="0" lvl="0" indent="0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Остаток средств, на которые начислялись в этом месяце проценты составил 150 000 рублей.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658" y="3544088"/>
            <a:ext cx="1213462" cy="136567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676070" y="3829646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4 250 рублей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478480" y="4087069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16-конечная звезда 7"/>
          <p:cNvSpPr/>
          <p:nvPr/>
        </p:nvSpPr>
        <p:spPr>
          <a:xfrm>
            <a:off x="302698" y="82490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1937557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5009" y="141215"/>
            <a:ext cx="5358649" cy="682727"/>
          </a:xfrm>
        </p:spPr>
        <p:txBody>
          <a:bodyPr/>
          <a:lstStyle/>
          <a:p>
            <a:pPr algn="ctr"/>
            <a:r>
              <a:rPr lang="ru-RU" sz="2800" dirty="0"/>
              <a:t>Страхование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617" y="823942"/>
            <a:ext cx="8633197" cy="2360692"/>
          </a:xfrm>
        </p:spPr>
        <p:txBody>
          <a:bodyPr/>
          <a:lstStyle/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предоставил клиенту кредит в размере 100 000 рублей сроком на 1 год с годовой процентной ставкой 10%. Кредит не застрахован. Какой ущерб понесёт банк, если клиент не вернёт кредит?</a:t>
            </a:r>
          </a:p>
          <a:p>
            <a:endParaRPr lang="ru-RU" dirty="0"/>
          </a:p>
        </p:txBody>
      </p:sp>
      <p:sp>
        <p:nvSpPr>
          <p:cNvPr id="4" name="16-конечная звезда 3"/>
          <p:cNvSpPr/>
          <p:nvPr/>
        </p:nvSpPr>
        <p:spPr>
          <a:xfrm>
            <a:off x="392594" y="22039"/>
            <a:ext cx="1080120" cy="1008112"/>
          </a:xfrm>
          <a:prstGeom prst="star16">
            <a:avLst/>
          </a:prstGeom>
          <a:solidFill>
            <a:schemeClr val="accent2">
              <a:lumMod val="60000"/>
              <a:lumOff val="40000"/>
              <a:alpha val="8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352" y="3038747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780123" y="3653072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110 000 рублей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608618" y="3922461"/>
            <a:ext cx="1728192" cy="797420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414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5823" y="134909"/>
            <a:ext cx="5585672" cy="682727"/>
          </a:xfrm>
        </p:spPr>
        <p:txBody>
          <a:bodyPr/>
          <a:lstStyle/>
          <a:p>
            <a:pPr algn="ctr"/>
            <a:r>
              <a:rPr lang="ru-RU" sz="2800" dirty="0"/>
              <a:t>Страхование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6842" y="1181100"/>
            <a:ext cx="8645810" cy="1789123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Стоимость квартиры 3 200 000 рублей, страховая сумма по договору 2 500 000 рублей, страховой тариф 0,5%.  Рассчитайте страховую премию.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16-конечная звезда 3"/>
          <p:cNvSpPr/>
          <p:nvPr/>
        </p:nvSpPr>
        <p:spPr>
          <a:xfrm>
            <a:off x="499800" y="227022"/>
            <a:ext cx="1080120" cy="897721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9190" y="2945234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691836" y="3169335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12 500 рублей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607307" y="3537083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993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905" y="123825"/>
            <a:ext cx="5566753" cy="538327"/>
          </a:xfrm>
        </p:spPr>
        <p:txBody>
          <a:bodyPr/>
          <a:lstStyle/>
          <a:p>
            <a:pPr algn="ctr"/>
            <a:r>
              <a:rPr lang="ru-RU" sz="2800" dirty="0"/>
              <a:t>Страхование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1562" y="939091"/>
            <a:ext cx="8157438" cy="2560854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результате ДТП уничтожен легковой автомобиль стоимостью 900 000 руб. Износ на день заключения договора – 1/5. Определите сумму ущерба и сумму страхового возмещения при условии, что автомобиль застрахован на действительную стоимость.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99" y="3284999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662765" y="3680513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720 000 рублей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450150" y="4047886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16-конечная звезда 7"/>
          <p:cNvSpPr/>
          <p:nvPr/>
        </p:nvSpPr>
        <p:spPr>
          <a:xfrm>
            <a:off x="175333" y="82862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9266921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684" y="128603"/>
            <a:ext cx="5200995" cy="682727"/>
          </a:xfrm>
        </p:spPr>
        <p:txBody>
          <a:bodyPr/>
          <a:lstStyle/>
          <a:p>
            <a:pPr algn="ctr"/>
            <a:r>
              <a:rPr lang="ru-RU" sz="2800" dirty="0"/>
              <a:t>Страхование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2151" y="808210"/>
            <a:ext cx="7877175" cy="2875631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Иван Сергеевич решил сэкономить на страховых платежах (страховой премии) и застраховал свою квартиру стоимостью 5 000 000 рублей на 4 000 000 рублей по системе пропорциональной ответственности. Определите страховое возмещение, если ущерб от пожара составил 1 500 000 рублей.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8110" y="3581926"/>
            <a:ext cx="1213462" cy="13782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944084" y="3988107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1 200 000 рублей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655464" y="4096119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115404" y="0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9067810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229" y="187851"/>
            <a:ext cx="8538603" cy="556282"/>
          </a:xfrm>
        </p:spPr>
        <p:txBody>
          <a:bodyPr/>
          <a:lstStyle/>
          <a:p>
            <a:pPr algn="ctr"/>
            <a:r>
              <a:rPr lang="ru-RU" sz="2800" dirty="0" smtClean="0"/>
              <a:t>Цели, задачи и методы интерактивной игры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29" y="838725"/>
            <a:ext cx="8734097" cy="394138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Цель: </a:t>
            </a:r>
            <a:r>
              <a:rPr lang="ru-RU" sz="2400" dirty="0" smtClean="0"/>
              <a:t>формирование </a:t>
            </a:r>
            <a:r>
              <a:rPr lang="ru-RU" sz="2400" dirty="0" smtClean="0"/>
              <a:t>финансовой грамотности 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Задачи:</a:t>
            </a:r>
          </a:p>
          <a:p>
            <a:pPr marL="0" indent="0">
              <a:buNone/>
            </a:pPr>
            <a:r>
              <a:rPr lang="ru-RU" sz="2400" dirty="0"/>
              <a:t>1.	</a:t>
            </a:r>
            <a:r>
              <a:rPr lang="ru-RU" sz="2400" dirty="0" smtClean="0"/>
              <a:t>закрепить </a:t>
            </a:r>
            <a:r>
              <a:rPr lang="ru-RU" sz="2400" dirty="0"/>
              <a:t>и </a:t>
            </a:r>
            <a:r>
              <a:rPr lang="ru-RU" sz="2400" dirty="0" smtClean="0"/>
              <a:t>осмыслить знания </a:t>
            </a:r>
            <a:r>
              <a:rPr lang="ru-RU" sz="2400" dirty="0" smtClean="0"/>
              <a:t>по финансовой </a:t>
            </a:r>
            <a:r>
              <a:rPr lang="ru-RU" sz="2400" dirty="0"/>
              <a:t>грамотности;</a:t>
            </a:r>
          </a:p>
          <a:p>
            <a:pPr marL="0" indent="0">
              <a:buNone/>
            </a:pPr>
            <a:r>
              <a:rPr lang="ru-RU" sz="2400" dirty="0"/>
              <a:t>2.	</a:t>
            </a:r>
            <a:r>
              <a:rPr lang="ru-RU" sz="2400" dirty="0" smtClean="0"/>
              <a:t>повысить </a:t>
            </a:r>
            <a:r>
              <a:rPr lang="ru-RU" sz="2400" dirty="0"/>
              <a:t>познавательный интерес к курсу «Финансовая грамотность»;</a:t>
            </a:r>
          </a:p>
          <a:p>
            <a:pPr marL="0" indent="0">
              <a:buNone/>
            </a:pPr>
            <a:r>
              <a:rPr lang="ru-RU" sz="2400" dirty="0"/>
              <a:t>3.	</a:t>
            </a:r>
            <a:r>
              <a:rPr lang="ru-RU" sz="2400" dirty="0" smtClean="0"/>
              <a:t>совершенствовать методику </a:t>
            </a:r>
            <a:r>
              <a:rPr lang="ru-RU" sz="2400" dirty="0"/>
              <a:t>воспитательного воздействия на личность учащегося через групповые игровые формы, проявление интереса к игре.</a:t>
            </a:r>
          </a:p>
          <a:p>
            <a:pPr marL="0" indent="0">
              <a:buNone/>
            </a:pPr>
            <a:r>
              <a:rPr lang="ru-RU" sz="2400" dirty="0"/>
              <a:t>Методы обучения: словесный, наглядный, </a:t>
            </a:r>
            <a:r>
              <a:rPr lang="ru-RU" sz="2400" dirty="0" err="1" smtClean="0"/>
              <a:t>деятельностный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8960797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7986" y="261033"/>
            <a:ext cx="5631443" cy="682727"/>
          </a:xfrm>
        </p:spPr>
        <p:txBody>
          <a:bodyPr/>
          <a:lstStyle/>
          <a:p>
            <a:pPr algn="ctr"/>
            <a:r>
              <a:rPr lang="ru-RU" sz="2800" dirty="0"/>
              <a:t>Страхование</a:t>
            </a:r>
            <a:br>
              <a:rPr lang="ru-RU" sz="2800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413" y="858492"/>
            <a:ext cx="8822219" cy="2923335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договоре добровольного страхования ответственности автовладельца предусмотрен лимит на один страховой случай в размере 450 000 рублей. </a:t>
            </a:r>
            <a:endParaRPr lang="ru-RU" sz="2400" b="1" kern="1200" dirty="0" smtClean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результате ДТП нанесён вред пешеходам: первому – на сумму 350 000 рублей, второму – на сумму 150 000 рублей. Определите размер выплат страховщиком каждому потерпевшему, если выплата совершается по системе пропорциональной ответственности.</a:t>
            </a:r>
          </a:p>
          <a:p>
            <a:endParaRPr lang="ru-RU" dirty="0"/>
          </a:p>
        </p:txBody>
      </p:sp>
      <p:sp>
        <p:nvSpPr>
          <p:cNvPr id="4" name="16-конечная звезда 3"/>
          <p:cNvSpPr/>
          <p:nvPr/>
        </p:nvSpPr>
        <p:spPr>
          <a:xfrm>
            <a:off x="0" y="53570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68" y="3537782"/>
            <a:ext cx="1213462" cy="15059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817960" y="3871185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потерпевший – 315 000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потерпевший – 135 000 руб.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699469" y="4087209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3152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8521" y="193963"/>
            <a:ext cx="5238830" cy="682727"/>
          </a:xfrm>
        </p:spPr>
        <p:txBody>
          <a:bodyPr/>
          <a:lstStyle/>
          <a:p>
            <a:pPr algn="ctr"/>
            <a:r>
              <a:rPr lang="ru-RU" sz="2800" dirty="0"/>
              <a:t>Налоги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969" y="1334433"/>
            <a:ext cx="8627590" cy="2011680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Представьте, что ваши знакомые сдают квартиру за 12 000 рублей в месяц. Какую сумму они обязаны уплатить в качестве налога на доходы физических лиц за год?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097" y="3283338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666611" y="3673143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18 720 рублей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969" y="3888575"/>
            <a:ext cx="1853345" cy="9815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29" y="193963"/>
            <a:ext cx="120711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999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277" y="123825"/>
            <a:ext cx="5156849" cy="682727"/>
          </a:xfrm>
        </p:spPr>
        <p:txBody>
          <a:bodyPr/>
          <a:lstStyle/>
          <a:p>
            <a:pPr algn="ctr"/>
            <a:r>
              <a:rPr lang="ru-RU" sz="2800" dirty="0"/>
              <a:t>Налоги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413" y="851337"/>
            <a:ext cx="8796993" cy="3387089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Базовая ставка налога на прибыль предприятия устанавливается в размере 25%. При этом 8% поступает в Федеральный бюджет, а 17% - в бюджет субъекта РФ. Определите величину налогов, уплаченных предприятием в Федеральный бюджет, в бюджет субъекта РФ, а также суммарный уплаченный налог на прибыль, если прибыль предприятия составила 300 мл. руб.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097" y="3283338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887329" y="3761422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ФБ – 24 млн. руб,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Бюджет субъекта РФ – 51 млн.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Суммарный налог – 75 млн. руб. 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619920" y="4002084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143801" y="248221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2825681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1230" y="123825"/>
            <a:ext cx="5610897" cy="682727"/>
          </a:xfrm>
        </p:spPr>
        <p:txBody>
          <a:bodyPr/>
          <a:lstStyle/>
          <a:p>
            <a:pPr algn="ctr"/>
            <a:r>
              <a:rPr lang="ru-RU" sz="2800" dirty="0"/>
              <a:t>Налоги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535" y="1042714"/>
            <a:ext cx="8261131" cy="2337085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5481" y="3428059"/>
            <a:ext cx="7926902" cy="806538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1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Используя таблицу, определите транспортный налог, который нужно заплатить за автомобиль </a:t>
            </a:r>
            <a:r>
              <a:rPr lang="en-US" sz="1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Toyota RAV4 </a:t>
            </a:r>
            <a:r>
              <a:rPr lang="ru-RU" sz="1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(мощность двигателя 199 </a:t>
            </a:r>
            <a:r>
              <a:rPr lang="ru-RU" sz="1800" b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л.с</a:t>
            </a:r>
            <a:r>
              <a:rPr lang="ru-RU" sz="1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83" y="4035972"/>
            <a:ext cx="1004676" cy="94181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799041" y="4149484"/>
            <a:ext cx="4464496" cy="725214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8 955 рублей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638839" y="4240510"/>
            <a:ext cx="1728192" cy="737273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16-конечная звезда 7"/>
          <p:cNvSpPr/>
          <p:nvPr/>
        </p:nvSpPr>
        <p:spPr>
          <a:xfrm>
            <a:off x="98779" y="123825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7126475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901" y="160584"/>
            <a:ext cx="5988860" cy="682727"/>
          </a:xfrm>
        </p:spPr>
        <p:txBody>
          <a:bodyPr/>
          <a:lstStyle/>
          <a:p>
            <a:pPr algn="ctr"/>
            <a:r>
              <a:rPr lang="ru-RU" sz="2800" dirty="0"/>
              <a:t>Налоги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Сотрудник муниципального предприятия «Чистый город» планирует получать «на руки» (выданная заработная плата) 50 000 рублей в месяц. Какой в этом случае должная быть начисленная заработная плата?</a:t>
            </a:r>
            <a:endParaRPr lang="ru-RU" sz="24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761" y="3164872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729673" y="3559218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57 471,26 рубля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478889" y="3936597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049" y="160584"/>
            <a:ext cx="120711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558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4924" y="219190"/>
            <a:ext cx="5755939" cy="451108"/>
          </a:xfrm>
        </p:spPr>
        <p:txBody>
          <a:bodyPr/>
          <a:lstStyle/>
          <a:p>
            <a:pPr algn="ctr"/>
            <a:r>
              <a:rPr lang="ru-RU" sz="2800" dirty="0"/>
              <a:t>Налоги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7923" y="945930"/>
            <a:ext cx="8708871" cy="2590974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Три предприятия уплачивают налог на добавленную стоимость (НДС) в размере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13 440 000 рублей. Первое предприятие уплачивает НДС на 640 000 рублей больше, чем второе, а третье – третью часть всего НДС. Определите НДС, уплачиваемый </a:t>
            </a:r>
            <a:r>
              <a:rPr lang="ru-RU" sz="28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каждым </a:t>
            </a: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предприятием.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394" y="3536904"/>
            <a:ext cx="1213462" cy="149810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893634" y="3680983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 предприятие – 4 800 000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предприятие – 4 160 000 руб.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предприятие – 4 480 000 руб.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788528" y="3855761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248468" y="65322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0255092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8082" y="128291"/>
            <a:ext cx="5896304" cy="567231"/>
          </a:xfrm>
        </p:spPr>
        <p:txBody>
          <a:bodyPr/>
          <a:lstStyle/>
          <a:p>
            <a:pPr algn="ctr"/>
            <a:r>
              <a:rPr lang="ru-RU" sz="2800" dirty="0"/>
              <a:t>Пенсия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618" y="695522"/>
            <a:ext cx="8652114" cy="3037752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Дедушка Андрея имеет зарплату в размере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8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50 000 рублей в месяц. За десять лет до выхода на пенсию он начал откладывать сбережения. Первые 5 лет он откладывал 1/10 своей месячной зарплаты. Следующие 5 лет он откладывал 1/5 месячной зарплаты. Какую сумму он накопил к моменту выхода на пенсию?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270" y="3309914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786429" y="3743117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900 000 рублей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619920" y="3959141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79860" y="123825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041112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881" y="168740"/>
            <a:ext cx="5869451" cy="524944"/>
          </a:xfrm>
        </p:spPr>
        <p:txBody>
          <a:bodyPr/>
          <a:lstStyle/>
          <a:p>
            <a:pPr algn="ctr"/>
            <a:r>
              <a:rPr lang="ru-RU" sz="2800" dirty="0"/>
              <a:t>Пенсия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698" y="712602"/>
            <a:ext cx="8734096" cy="3058509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Бабушка Пети работает в научно-исследовательском институте и имеет оклад в размере 45 000 рублей в месяц. По окончанию каждого квартала она получает премию в размере 7 500 рублей. Определите количество пенсионных баллов, которые получит бабушка Пети за 2025 год. При расчёте пенсионных баллов, накопленных гражданином в 2025 году, учитывается предельная база налогообложения, равная 1 021 000 руб. Максимальное количество баллов за 2025 год 8,7.</a:t>
            </a:r>
            <a:endParaRPr lang="ru-RU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737" y="3685738"/>
            <a:ext cx="883179" cy="123324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3076514" y="3966603"/>
            <a:ext cx="4464496" cy="875817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4,86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991986" y="4054190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243" y="98216"/>
            <a:ext cx="863666" cy="80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522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3575" y="175045"/>
            <a:ext cx="5793778" cy="682727"/>
          </a:xfrm>
        </p:spPr>
        <p:txBody>
          <a:bodyPr/>
          <a:lstStyle/>
          <a:p>
            <a:pPr algn="ctr"/>
            <a:r>
              <a:rPr lang="ru-RU" sz="2800" dirty="0"/>
              <a:t>Пенсия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3149" y="1061156"/>
            <a:ext cx="8671034" cy="2656990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Дедушка Антона в 2024 году обратился за назначением страховой пенсии при достижении пенсионного возраста в 2024 году. Его страховой стаж 38 лет. Сумма страховых баллов за трудовую жизнь на дату обращения – 121 балл. Стоимость одного балла в 2024 году – 133,05 рубля. Размер фиксированной выплаты к страховой пенсии в 2024 году – 8134,88 рубля. Определите размер его страховой пенсии.</a:t>
            </a:r>
            <a:endParaRPr lang="ru-RU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373" y="3718146"/>
            <a:ext cx="1213462" cy="12736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988228" y="3867498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24 233,93 рубля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699387" y="4016850"/>
            <a:ext cx="1728192" cy="78141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340244" y="215415"/>
            <a:ext cx="1223239" cy="84574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4815974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110" y="200270"/>
            <a:ext cx="6888265" cy="682727"/>
          </a:xfrm>
        </p:spPr>
        <p:txBody>
          <a:bodyPr/>
          <a:lstStyle/>
          <a:p>
            <a:pPr algn="ctr"/>
            <a:r>
              <a:rPr lang="ru-RU" sz="2800" dirty="0"/>
              <a:t>Пенсия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046" y="1087461"/>
            <a:ext cx="8784382" cy="2287314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Бабушка Виктора, чтобы увеличить свои сбережения к моменту выхода на пенсию, положила свои сбережения в размере 550 000 рублей в надёжный банк </a:t>
            </a:r>
            <a:r>
              <a:rPr lang="ru-RU" sz="2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под 8</a:t>
            </a: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 годовых на 11 лет с простым начислением процентов. Какой станет сумма вклада по его завершению, а также каковой будет сумма начисленных процентов?</a:t>
            </a:r>
            <a:endParaRPr lang="ru-RU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16-конечная звезда 3"/>
          <p:cNvSpPr/>
          <p:nvPr/>
        </p:nvSpPr>
        <p:spPr>
          <a:xfrm>
            <a:off x="39000" y="99517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780" y="3579239"/>
            <a:ext cx="1213462" cy="13900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Скругленный прямоугольник 5"/>
          <p:cNvSpPr/>
          <p:nvPr/>
        </p:nvSpPr>
        <p:spPr>
          <a:xfrm>
            <a:off x="2893635" y="3579239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1 034 000 рублей (сумма вклада)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484 000 рублей (%)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746044" y="3909149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0929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A48CE0-D688-75B4-ED9B-EC63E6BEF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413" y="60198"/>
            <a:ext cx="8746545" cy="581700"/>
          </a:xfrm>
        </p:spPr>
        <p:txBody>
          <a:bodyPr/>
          <a:lstStyle/>
          <a:p>
            <a:pPr algn="ctr"/>
            <a:r>
              <a:rPr lang="ru-RU" sz="2800" dirty="0" smtClean="0"/>
              <a:t>Краткое описание интерактивной игры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0C12EB-82B2-0FD7-8F9C-1318B26311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513" y="491884"/>
            <a:ext cx="8942200" cy="4559387"/>
          </a:xfrm>
        </p:spPr>
        <p:txBody>
          <a:bodyPr/>
          <a:lstStyle/>
          <a:p>
            <a:r>
              <a:rPr lang="ru-RU" sz="1050" dirty="0">
                <a:solidFill>
                  <a:srgbClr val="FF0000"/>
                </a:solidFill>
              </a:rPr>
              <a:t>Подготовительный этап: </a:t>
            </a:r>
            <a:r>
              <a:rPr lang="ru-RU" sz="1050" dirty="0"/>
              <a:t>учащиеся класса делятся на 2-3 команды по 3-5 человек в </a:t>
            </a:r>
            <a:r>
              <a:rPr lang="ru-RU" sz="1050" dirty="0" smtClean="0"/>
              <a:t>каждой</a:t>
            </a:r>
            <a:endParaRPr lang="ru-RU" sz="1050" dirty="0"/>
          </a:p>
          <a:p>
            <a:r>
              <a:rPr lang="ru-RU" sz="1050" dirty="0">
                <a:solidFill>
                  <a:srgbClr val="FF0000"/>
                </a:solidFill>
              </a:rPr>
              <a:t>Оборудование:</a:t>
            </a:r>
            <a:r>
              <a:rPr lang="ru-RU" sz="1050" dirty="0"/>
              <a:t> презентация для проведения мероприятия с заданиями,  листы учета заработанных баллов для жюри (протокол), сигнальные </a:t>
            </a:r>
            <a:r>
              <a:rPr lang="ru-RU" sz="1050" dirty="0" smtClean="0"/>
              <a:t>карточки</a:t>
            </a:r>
            <a:endParaRPr lang="ru-RU" sz="1050" dirty="0" smtClean="0"/>
          </a:p>
          <a:p>
            <a:pPr marL="0" indent="0">
              <a:buNone/>
            </a:pPr>
            <a:r>
              <a:rPr lang="ru-RU" sz="1050" dirty="0" smtClean="0">
                <a:solidFill>
                  <a:srgbClr val="FF0000"/>
                </a:solidFill>
              </a:rPr>
              <a:t>Ход игры</a:t>
            </a:r>
            <a:endParaRPr lang="ru-RU" sz="1050" dirty="0">
              <a:solidFill>
                <a:srgbClr val="FF0000"/>
              </a:solidFill>
            </a:endParaRPr>
          </a:p>
          <a:p>
            <a:r>
              <a:rPr lang="ru-RU" sz="1050" dirty="0"/>
              <a:t>Игра начинается с представления команд и знакомства с правилами игры:</a:t>
            </a:r>
          </a:p>
          <a:p>
            <a:pPr marL="228600" indent="-228600">
              <a:buAutoNum type="arabicPeriod"/>
            </a:pPr>
            <a:r>
              <a:rPr lang="ru-RU" sz="1050" dirty="0" smtClean="0"/>
              <a:t>Игра </a:t>
            </a:r>
            <a:r>
              <a:rPr lang="ru-RU" sz="1050" dirty="0"/>
              <a:t>начинается с разминки. Право выбрать вопрос основного тура получает команда, которая первая справилась с </a:t>
            </a:r>
            <a:r>
              <a:rPr lang="ru-RU" sz="1050" dirty="0" smtClean="0"/>
              <a:t>заданием</a:t>
            </a:r>
            <a:endParaRPr lang="ru-RU" sz="1050" dirty="0" smtClean="0"/>
          </a:p>
          <a:p>
            <a:pPr marL="228600" indent="-228600">
              <a:buAutoNum type="arabicPeriod"/>
            </a:pPr>
            <a:r>
              <a:rPr lang="ru-RU" sz="1050" dirty="0" smtClean="0"/>
              <a:t> В </a:t>
            </a:r>
            <a:r>
              <a:rPr lang="ru-RU" sz="1050" dirty="0"/>
              <a:t>основном туре участникам предлагается 5 тем на выбор. Каждая тема состоит из 5 вопросов разной степени сложности - от 10 до 50 баллов. 10 баллов «стоит» самый простой вопрос темы, 50 – самый </a:t>
            </a:r>
            <a:r>
              <a:rPr lang="ru-RU" sz="1050" dirty="0" smtClean="0"/>
              <a:t>трудный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3.	Командам на обдумывание вопроса/решение задачи дается от 2 до 4 минут в зависимости от сложности </a:t>
            </a:r>
            <a:r>
              <a:rPr lang="ru-RU" sz="1050" dirty="0" smtClean="0"/>
              <a:t>задания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4.	 Первой отвечает та команда, которая быстрее поднимет сигнальную карточку. Если команда ответила правильно, то она выбирает следующий вопрос, если неправильно, то право ответа предоставляется другой </a:t>
            </a:r>
            <a:r>
              <a:rPr lang="ru-RU" sz="1050" dirty="0" smtClean="0"/>
              <a:t>команде</a:t>
            </a:r>
            <a:endParaRPr lang="ru-RU" sz="1050" dirty="0"/>
          </a:p>
          <a:p>
            <a:pPr marL="0" indent="0">
              <a:buNone/>
            </a:pPr>
            <a:r>
              <a:rPr lang="ru-RU" sz="1050" u="sng" dirty="0">
                <a:solidFill>
                  <a:srgbClr val="FF0000"/>
                </a:solidFill>
              </a:rPr>
              <a:t>Правила подсчета очков:</a:t>
            </a:r>
            <a:endParaRPr lang="ru-RU" sz="105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1050" dirty="0"/>
              <a:t>1.	Если команда верно отвечает на данный вопрос, то она зарабатывает столько очков, сколько «стоит» заданный </a:t>
            </a:r>
            <a:r>
              <a:rPr lang="ru-RU" sz="1050" dirty="0" smtClean="0"/>
              <a:t>вопрос 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2.	Если команда дает неверный или неточный ответ, то стоимость вопроса вычитается из ее общего </a:t>
            </a:r>
            <a:r>
              <a:rPr lang="ru-RU" sz="1050" dirty="0" smtClean="0"/>
              <a:t>счёта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3.	Команда не обязана отвечать на вопрос, при этом ее счет не </a:t>
            </a:r>
            <a:r>
              <a:rPr lang="ru-RU" sz="1050" dirty="0" smtClean="0"/>
              <a:t>меняется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4.	Когда все вопросы отыграны, суммируют баллы, полученные командой за игру, и определяют </a:t>
            </a:r>
            <a:r>
              <a:rPr lang="ru-RU" sz="1050" dirty="0" smtClean="0"/>
              <a:t>победителя</a:t>
            </a:r>
            <a:endParaRPr lang="ru-RU" sz="1050" dirty="0"/>
          </a:p>
          <a:p>
            <a:pPr marL="0" indent="0">
              <a:buNone/>
            </a:pPr>
            <a:r>
              <a:rPr lang="ru-RU" sz="800" i="1" dirty="0"/>
              <a:t>Для быстрого подсчета очков рекомендуется в таблицу протокол при правильном ответе записывать «+», при неправильном ответе  записывать  «-» </a:t>
            </a:r>
            <a:endParaRPr lang="ru-RU" sz="800" i="1" dirty="0" smtClean="0"/>
          </a:p>
          <a:p>
            <a:pPr marL="0" indent="0">
              <a:buNone/>
            </a:pPr>
            <a:r>
              <a:rPr lang="ru-RU" sz="1050" dirty="0">
                <a:solidFill>
                  <a:srgbClr val="FF0000"/>
                </a:solidFill>
              </a:rPr>
              <a:t>Подведение итогов мероприятия:</a:t>
            </a:r>
          </a:p>
          <a:p>
            <a:pPr marL="0" indent="0">
              <a:buNone/>
            </a:pPr>
            <a:r>
              <a:rPr lang="ru-RU" sz="1050" dirty="0"/>
              <a:t>Подсчет количества баллов, набранных </a:t>
            </a:r>
            <a:r>
              <a:rPr lang="ru-RU" sz="1050" dirty="0" smtClean="0"/>
              <a:t>командами</a:t>
            </a:r>
            <a:endParaRPr lang="ru-RU" sz="1050" dirty="0"/>
          </a:p>
          <a:p>
            <a:pPr marL="0" indent="0">
              <a:buNone/>
            </a:pPr>
            <a:r>
              <a:rPr lang="ru-RU" sz="1050" dirty="0"/>
              <a:t>Вручение грамот победителям и активным участникам.</a:t>
            </a:r>
          </a:p>
          <a:p>
            <a:pPr marL="0" indent="0">
              <a:buNone/>
            </a:pP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861" y="193964"/>
            <a:ext cx="5618831" cy="493413"/>
          </a:xfrm>
        </p:spPr>
        <p:txBody>
          <a:bodyPr/>
          <a:lstStyle/>
          <a:p>
            <a:pPr algn="ctr"/>
            <a:r>
              <a:rPr lang="ru-RU" sz="2800" dirty="0"/>
              <a:t>Пенсия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047" y="1075991"/>
            <a:ext cx="8544910" cy="2779198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Дедушка Степана, чтобы увеличить свои доходы, сразу после выхода на пенсию положил свои сбережения в размере 1 800 000 рублей в надёжный банк на депозит под 6,5% годовых на длительный срок с выплатой начисленных процентов по вкладу каждый год. Какую среднемесячную прибавку к пенсии он обеспечит себе, используя на эти цели все начисленные проценты?</a:t>
            </a:r>
            <a:endParaRPr lang="ru-RU" sz="2000" b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923" y="3449495"/>
            <a:ext cx="1213462" cy="159547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855798" y="3871744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9 750 рублей</a:t>
            </a:r>
          </a:p>
        </p:txBody>
      </p:sp>
      <p:sp>
        <p:nvSpPr>
          <p:cNvPr id="6" name="Стрелка влево 5"/>
          <p:cNvSpPr/>
          <p:nvPr/>
        </p:nvSpPr>
        <p:spPr>
          <a:xfrm>
            <a:off x="550551" y="4087768"/>
            <a:ext cx="1728192" cy="864096"/>
          </a:xfrm>
          <a:prstGeom prst="leftArrow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 action="ppaction://hlinksldjump"/>
              </a:rPr>
              <a:t>Назад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16-конечная звезда 6"/>
          <p:cNvSpPr/>
          <p:nvPr/>
        </p:nvSpPr>
        <p:spPr>
          <a:xfrm>
            <a:off x="252413" y="84959"/>
            <a:ext cx="1080120" cy="1008112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7525019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199" y="123825"/>
            <a:ext cx="6537908" cy="682727"/>
          </a:xfrm>
        </p:spPr>
        <p:txBody>
          <a:bodyPr/>
          <a:lstStyle/>
          <a:p>
            <a:pPr algn="ctr"/>
            <a:r>
              <a:rPr lang="ru-RU" sz="2400" dirty="0" smtClean="0"/>
              <a:t>Список использованных источников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4230" y="806552"/>
            <a:ext cx="8677340" cy="3860698"/>
          </a:xfrm>
        </p:spPr>
        <p:txBody>
          <a:bodyPr/>
          <a:lstStyle/>
          <a:p>
            <a:pPr defTabSz="914400" rtl="0">
              <a:spcBef>
                <a:spcPts val="0"/>
              </a:spcBef>
              <a:spcAft>
                <a:spcPts val="0"/>
              </a:spcAft>
              <a:buSzTx/>
            </a:pPr>
            <a:r>
              <a:rPr lang="ru-RU" sz="200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Сборник </a:t>
            </a:r>
            <a:r>
              <a:rPr lang="ru-RU" sz="2000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математических задач «ОСНОВЫ ФИНАНСОВОЙ ГРАМОТНОСТИ» в трех томах для обучающихся 5-9 классов под ред. </a:t>
            </a:r>
            <a:r>
              <a:rPr lang="ru-RU" sz="200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Н.П. </a:t>
            </a:r>
            <a:r>
              <a:rPr lang="ru-RU" sz="2000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Моторо</a:t>
            </a:r>
            <a:endParaRPr lang="ru-RU" sz="20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rtl="0">
              <a:spcBef>
                <a:spcPts val="0"/>
              </a:spcBef>
              <a:spcAft>
                <a:spcPts val="0"/>
              </a:spcAft>
              <a:buSzTx/>
            </a:pPr>
            <a:r>
              <a:rPr lang="ru-RU" sz="2000" b="1" u="sng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2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2"/>
              </a:rPr>
              <a:t>://ushakovskoe-mo.ru/news/media/2021/4/23/finansovaya-gramotnost-dlya-doshkolnikov/</a:t>
            </a:r>
            <a:endParaRPr lang="ru-RU" sz="2000" b="1" u="sng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rtl="0">
              <a:spcBef>
                <a:spcPts val="0"/>
              </a:spcBef>
              <a:spcAft>
                <a:spcPts val="0"/>
              </a:spcAft>
              <a:buSzTx/>
            </a:pPr>
            <a:r>
              <a:rPr lang="ru-RU" sz="2000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/>
              </a:rPr>
              <a:t>https://npral.ru/news/finansovaya-gramotnost-dlya-doshkolnikov/</a:t>
            </a:r>
            <a:endParaRPr lang="ru-RU" sz="20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rtl="0">
              <a:spcBef>
                <a:spcPts val="0"/>
              </a:spcBef>
              <a:spcAft>
                <a:spcPts val="0"/>
              </a:spcAft>
              <a:buSzTx/>
            </a:pPr>
            <a:r>
              <a:rPr lang="ru-RU" sz="2000" b="1" u="sng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https</a:t>
            </a:r>
            <a:r>
              <a:rPr lang="ru-RU" sz="2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4"/>
              </a:rPr>
              <a:t>://trafaret-decor.art/fon-dlya-prezentacii-nalogi</a:t>
            </a:r>
            <a:endParaRPr lang="ru-RU" sz="20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defTabSz="914400" rtl="0">
              <a:spcBef>
                <a:spcPts val="0"/>
              </a:spcBef>
              <a:spcAft>
                <a:spcPts val="0"/>
              </a:spcAft>
              <a:buSzTx/>
            </a:pPr>
            <a:r>
              <a:rPr lang="ru-RU" sz="2000" b="1" u="sng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https</a:t>
            </a:r>
            <a:r>
              <a:rPr lang="ru-RU" sz="2000" b="1" u="sng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5"/>
              </a:rPr>
              <a:t>://srcn-avis.ru/index.php/arhiw/arkhiv-2022/5484-onlajn-urok-lichnyj-finansovyj-plan-put-k-dostizheniyu-tseli-v-ramkakh-proekta-finansovaya-gramotnost</a:t>
            </a:r>
            <a:endParaRPr lang="ru-RU" sz="2000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01632958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501" y="123825"/>
            <a:ext cx="6903668" cy="412203"/>
          </a:xfrm>
        </p:spPr>
        <p:txBody>
          <a:bodyPr/>
          <a:lstStyle/>
          <a:p>
            <a:pPr algn="ctr"/>
            <a:r>
              <a:rPr lang="ru-RU" dirty="0" smtClean="0"/>
              <a:t>Итоговый протокол интерактивной игры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010697"/>
              </p:ext>
            </p:extLst>
          </p:nvPr>
        </p:nvGraphicFramePr>
        <p:xfrm>
          <a:off x="1929698" y="893650"/>
          <a:ext cx="5499014" cy="388014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984344">
                  <a:extLst>
                    <a:ext uri="{9D8B030D-6E8A-4147-A177-3AD203B41FA5}">
                      <a16:colId xmlns:a16="http://schemas.microsoft.com/office/drawing/2014/main" xmlns="" val="2726193239"/>
                    </a:ext>
                  </a:extLst>
                </a:gridCol>
                <a:gridCol w="1067724">
                  <a:extLst>
                    <a:ext uri="{9D8B030D-6E8A-4147-A177-3AD203B41FA5}">
                      <a16:colId xmlns:a16="http://schemas.microsoft.com/office/drawing/2014/main" xmlns="" val="1822499035"/>
                    </a:ext>
                  </a:extLst>
                </a:gridCol>
                <a:gridCol w="1148789">
                  <a:extLst>
                    <a:ext uri="{9D8B030D-6E8A-4147-A177-3AD203B41FA5}">
                      <a16:colId xmlns:a16="http://schemas.microsoft.com/office/drawing/2014/main" xmlns="" val="2942198982"/>
                    </a:ext>
                  </a:extLst>
                </a:gridCol>
                <a:gridCol w="1149368">
                  <a:extLst>
                    <a:ext uri="{9D8B030D-6E8A-4147-A177-3AD203B41FA5}">
                      <a16:colId xmlns:a16="http://schemas.microsoft.com/office/drawing/2014/main" xmlns="" val="1095309826"/>
                    </a:ext>
                  </a:extLst>
                </a:gridCol>
                <a:gridCol w="1148789">
                  <a:extLst>
                    <a:ext uri="{9D8B030D-6E8A-4147-A177-3AD203B41FA5}">
                      <a16:colId xmlns:a16="http://schemas.microsoft.com/office/drawing/2014/main" xmlns="" val="4139867261"/>
                    </a:ext>
                  </a:extLst>
                </a:gridCol>
              </a:tblGrid>
              <a:tr h="36419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Количество</a:t>
                      </a:r>
                    </a:p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</a:rPr>
                        <a:t>очков</a:t>
                      </a: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Название команды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4282799626"/>
                  </a:ext>
                </a:extLst>
              </a:tr>
              <a:tr h="113418">
                <a:tc gridSpan="5"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«Личный финансовый план»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0439334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507433036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4144008090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2635180428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4052352082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2653180658"/>
                  </a:ext>
                </a:extLst>
              </a:tr>
              <a:tr h="113418">
                <a:tc gridSpan="5"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«Расчётно-кассовые операции»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2836905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041277513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138426520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716636445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40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680567998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087736272"/>
                  </a:ext>
                </a:extLst>
              </a:tr>
              <a:tr h="113418">
                <a:tc gridSpan="5"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«Страхование»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52545235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674948615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398441259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674188594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2886636122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4051527972"/>
                  </a:ext>
                </a:extLst>
              </a:tr>
              <a:tr h="113418">
                <a:tc gridSpan="5"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«Налоги»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7604044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594748202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85360560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387600272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199210106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186391165"/>
                  </a:ext>
                </a:extLst>
              </a:tr>
              <a:tr h="113418">
                <a:tc gridSpan="5"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«Пенсия»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75643156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10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852619120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20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546058832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30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1558024348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40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697483328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50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3997146963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ВСЕГО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effectLst/>
                        </a:rPr>
                        <a:t> </a:t>
                      </a:r>
                      <a:endParaRPr lang="ru-RU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</a:rPr>
                        <a:t> </a:t>
                      </a:r>
                      <a:endParaRPr lang="ru-RU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527" marR="29527" marT="0" marB="0"/>
                </a:tc>
                <a:extLst>
                  <a:ext uri="{0D108BD9-81ED-4DB2-BD59-A6C34878D82A}">
                    <a16:rowId xmlns:a16="http://schemas.microsoft.com/office/drawing/2014/main" xmlns="" val="4004356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27759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136443"/>
            <a:ext cx="6888265" cy="493413"/>
          </a:xfrm>
        </p:spPr>
        <p:txBody>
          <a:bodyPr/>
          <a:lstStyle/>
          <a:p>
            <a:pPr algn="ctr"/>
            <a:r>
              <a:rPr lang="ru-RU" sz="2800" dirty="0" smtClean="0"/>
              <a:t>Игровое поле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4303" y="794582"/>
            <a:ext cx="6197374" cy="401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314" y="103958"/>
            <a:ext cx="7080243" cy="399137"/>
          </a:xfrm>
        </p:spPr>
        <p:txBody>
          <a:bodyPr/>
          <a:lstStyle/>
          <a:p>
            <a:pPr algn="ctr"/>
            <a:r>
              <a:rPr lang="ru-RU" sz="2800" dirty="0" smtClean="0"/>
              <a:t>Инструкция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593" y="712602"/>
            <a:ext cx="8998957" cy="4212546"/>
          </a:xfrm>
        </p:spPr>
        <p:txBody>
          <a:bodyPr/>
          <a:lstStyle/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игровом поле игрок выбирает категорию и стоимость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вопроса       </a:t>
            </a:r>
            <a:endParaRPr lang="ru-RU" sz="105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Переход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на слайд с вопросом происходит по кнопке с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баллами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кнопки проверяем, правильным ли был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 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endParaRPr lang="ru-RU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0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правильный ответ команда получает выбранные баллы. Побеждает тот, кто наберёт больше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баллов</a:t>
            </a: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Возврат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игровое поле осуществляется по управляющей 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кнопке «Назад»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левом нижнем  углу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слайда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85763" indent="-17145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Сыгравший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номер при возврате на игровое поле меняет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цвет 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4879580" y="1014329"/>
            <a:ext cx="846455" cy="762000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710275" y="1948619"/>
            <a:ext cx="1298575" cy="990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9598" y="3146306"/>
            <a:ext cx="1109553" cy="58762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5"/>
          <a:stretch>
            <a:fillRect/>
          </a:stretch>
        </p:blipFill>
        <p:spPr>
          <a:xfrm>
            <a:off x="4825527" y="3733931"/>
            <a:ext cx="1068070" cy="9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59944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629618-E0AE-42D3-03C9-6DF0DBC91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" y="181535"/>
            <a:ext cx="6888265" cy="682727"/>
          </a:xfrm>
        </p:spPr>
        <p:txBody>
          <a:bodyPr/>
          <a:lstStyle/>
          <a:p>
            <a:pPr algn="ctr"/>
            <a:r>
              <a:rPr lang="ru-RU" sz="2800" dirty="0"/>
              <a:t>Личный финансовый план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557" y="853178"/>
            <a:ext cx="7877175" cy="3486150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Доход семьи Соловьёвых в сентябре составил 65000 рублей. В этом месяце на питание семья потратила 27600 рублей, а на приобретение одежды в четыре раза меньше. Кроме того, на коммунальные и транспортные расходы ушло 15800 рублей. Оставшуюся часть решили отложить на поездку в зимние каникулы. Чему равнялись все расходы семьи в сентябре? И сколько им удалось отложить на отпуск?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8069" y="3507827"/>
            <a:ext cx="1335140" cy="136687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55776" y="3799268"/>
            <a:ext cx="4464496" cy="1080120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3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50 300 рублей – расходы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14 700 рублей – на отпуск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05" y="4048516"/>
            <a:ext cx="1853345" cy="981541"/>
          </a:xfrm>
          <a:prstGeom prst="rect">
            <a:avLst/>
          </a:prstGeom>
        </p:spPr>
      </p:pic>
      <p:sp>
        <p:nvSpPr>
          <p:cNvPr id="7" name="16-конечная звезда 6"/>
          <p:cNvSpPr/>
          <p:nvPr/>
        </p:nvSpPr>
        <p:spPr>
          <a:xfrm>
            <a:off x="372404" y="162449"/>
            <a:ext cx="1210453" cy="690729"/>
          </a:xfrm>
          <a:prstGeom prst="star16">
            <a:avLst/>
          </a:prstGeom>
          <a:solidFill>
            <a:schemeClr val="accent2">
              <a:lumMod val="60000"/>
              <a:lumOff val="40000"/>
              <a:alpha val="8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985" y="187659"/>
            <a:ext cx="7428712" cy="550168"/>
          </a:xfrm>
        </p:spPr>
        <p:txBody>
          <a:bodyPr/>
          <a:lstStyle/>
          <a:p>
            <a:pPr algn="ctr"/>
            <a:r>
              <a:rPr lang="ru-RU" sz="2800" dirty="0"/>
              <a:t>Личный финансовый план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2413" y="674765"/>
            <a:ext cx="8683481" cy="4355292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семье Колосовых четыре дочери – школьницы. Мама планирует купить им на распродаже школьные платья. 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магазине «Алёнушка» проводится акция: «Каждому, купившему два платья по цене 2875 рублей, третье платье – в подарок!».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магазине «Ивушка предлагают платья по акции: «каждому, купившему одно платье за 2546 рублей, второе – за полцены!».</a:t>
            </a:r>
          </a:p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4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каком магазине выгоднее сделать покупку? Насколько будет отличаться сумма покупки в этих двух магазинах?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267" y="3960299"/>
            <a:ext cx="973251" cy="112250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555776" y="4099802"/>
            <a:ext cx="4464496" cy="81273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63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 «Ивушка»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987 рублей разница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05" y="4048516"/>
            <a:ext cx="1853345" cy="981541"/>
          </a:xfrm>
          <a:prstGeom prst="rect">
            <a:avLst/>
          </a:prstGeom>
        </p:spPr>
      </p:pic>
      <p:sp>
        <p:nvSpPr>
          <p:cNvPr id="7" name="16-конечная звезда 6"/>
          <p:cNvSpPr/>
          <p:nvPr/>
        </p:nvSpPr>
        <p:spPr>
          <a:xfrm>
            <a:off x="0" y="116632"/>
            <a:ext cx="1513490" cy="505387"/>
          </a:xfrm>
          <a:prstGeom prst="star16">
            <a:avLst/>
          </a:prstGeom>
          <a:solidFill>
            <a:srgbClr val="C0504D">
              <a:lumMod val="60000"/>
              <a:lumOff val="40000"/>
              <a:alpha val="81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2565711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3757" y="134909"/>
            <a:ext cx="6079184" cy="457415"/>
          </a:xfrm>
        </p:spPr>
        <p:txBody>
          <a:bodyPr/>
          <a:lstStyle/>
          <a:p>
            <a:pPr algn="ctr"/>
            <a:r>
              <a:rPr lang="ru-RU" sz="2800" dirty="0"/>
              <a:t>Личный финансовый план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3597" y="663991"/>
            <a:ext cx="8645809" cy="3486150"/>
          </a:xfrm>
        </p:spPr>
        <p:txBody>
          <a:bodyPr/>
          <a:lstStyle/>
          <a:p>
            <a:pPr marL="0" lvl="0" indent="0" algn="ctr" defTabSz="914400" rtl="0">
              <a:spcBef>
                <a:spcPts val="0"/>
              </a:spcBef>
              <a:spcAft>
                <a:spcPts val="0"/>
              </a:spcAft>
              <a:buSzTx/>
              <a:buNone/>
            </a:pPr>
            <a:r>
              <a:rPr lang="ru-RU" sz="2000" b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Каждый год перед началом учебного года мама вместе с Колей идут в магазин за школьными принадлежностями. В прошлом году Коле купили новый ранец за 720 рублей, 10 тетрадей по цене 15 рублей за штуку, набор ручек за 220 рублей, а также набор красок и цветных карандашей для уроков ИЗО за 340 рублей. Общая стоимость Колиных покупок составила 1/36 часть семейного месячного дохода. В этом году на покупку новой спортивной обуви было потрачено 1200 рублей, на тетради – 180 рублей, ручки – 250 рублей и набор линеек – 86 рублей. Определите, какая часть семейного дохода ушла на Колины покупки для школы, если месячный доход семьи остался прежним.</a:t>
            </a: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8615" y="3537782"/>
            <a:ext cx="1210791" cy="146148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704449" y="3773744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1/30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6" y="3966535"/>
            <a:ext cx="1853345" cy="981541"/>
          </a:xfrm>
          <a:prstGeom prst="rect">
            <a:avLst/>
          </a:prstGeom>
        </p:spPr>
      </p:pic>
      <p:sp>
        <p:nvSpPr>
          <p:cNvPr id="7" name="16-конечная звезда 6"/>
          <p:cNvSpPr/>
          <p:nvPr/>
        </p:nvSpPr>
        <p:spPr>
          <a:xfrm>
            <a:off x="203408" y="123825"/>
            <a:ext cx="1080120" cy="626614"/>
          </a:xfrm>
          <a:prstGeom prst="star16">
            <a:avLst/>
          </a:prstGeom>
          <a:solidFill>
            <a:schemeClr val="accent2">
              <a:lumMod val="60000"/>
              <a:lumOff val="40000"/>
              <a:alpha val="8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669810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6904" y="193963"/>
            <a:ext cx="5585673" cy="682727"/>
          </a:xfrm>
        </p:spPr>
        <p:txBody>
          <a:bodyPr/>
          <a:lstStyle/>
          <a:p>
            <a:pPr algn="ctr"/>
            <a:r>
              <a:rPr lang="ru-RU" sz="2800" dirty="0"/>
              <a:t>Личный финансовый план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1617" y="1109891"/>
            <a:ext cx="8740401" cy="3783725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2021 году семья Серёжи платила за квартиру, в которой они живут, 8000 рублей в месяц. В 2022 году квартплата поднялась на 12%, стоимость квартплаты увеличилась также в 2023 году на 10% и в 2024 году на 7%. Какой будет квартплата в 2025 году? (Ответ округлите до целого числа)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148" y="3070278"/>
            <a:ext cx="1213462" cy="169444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Скругленный прямоугольник 4"/>
          <p:cNvSpPr/>
          <p:nvPr/>
        </p:nvSpPr>
        <p:spPr>
          <a:xfrm>
            <a:off x="2590937" y="3453114"/>
            <a:ext cx="4464496" cy="1080120"/>
          </a:xfrm>
          <a:prstGeom prst="roundRect">
            <a:avLst/>
          </a:prstGeom>
          <a:solidFill>
            <a:srgbClr val="C0504D">
              <a:lumMod val="20000"/>
              <a:lumOff val="80000"/>
              <a:alpha val="63000"/>
            </a:srgbClr>
          </a:solidFill>
          <a:ln w="254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10546 рублей</a:t>
            </a:r>
          </a:p>
        </p:txBody>
      </p:sp>
      <p:sp>
        <p:nvSpPr>
          <p:cNvPr id="7" name="16-конечная звезда 6"/>
          <p:cNvSpPr/>
          <p:nvPr/>
        </p:nvSpPr>
        <p:spPr>
          <a:xfrm>
            <a:off x="392593" y="31270"/>
            <a:ext cx="1404675" cy="739927"/>
          </a:xfrm>
          <a:prstGeom prst="star16">
            <a:avLst/>
          </a:prstGeom>
          <a:solidFill>
            <a:schemeClr val="accent2">
              <a:lumMod val="60000"/>
              <a:lumOff val="40000"/>
              <a:alpha val="81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86" y="3966535"/>
            <a:ext cx="1853345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857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2050</Words>
  <Application>Microsoft Office PowerPoint</Application>
  <PresentationFormat>Экран (16:9)</PresentationFormat>
  <Paragraphs>335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Calibri</vt:lpstr>
      <vt:lpstr>Helvetica Neue</vt:lpstr>
      <vt:lpstr>Helvetica Neue Light</vt:lpstr>
      <vt:lpstr>Helvetica Neue Medium</vt:lpstr>
      <vt:lpstr>Proxima Nova Rg</vt:lpstr>
      <vt:lpstr>Times New Roman</vt:lpstr>
      <vt:lpstr>White</vt:lpstr>
      <vt:lpstr> Интерактивная игра по финансовой грамотности «Своя игра» для учащихся 7-8 классов» </vt:lpstr>
      <vt:lpstr>Цели, задачи и методы интерактивной игры </vt:lpstr>
      <vt:lpstr>Краткое описание интерактивной игры</vt:lpstr>
      <vt:lpstr>Игровое поле</vt:lpstr>
      <vt:lpstr>Инструкция </vt:lpstr>
      <vt:lpstr>Личный финансовый план</vt:lpstr>
      <vt:lpstr>Личный финансовый план</vt:lpstr>
      <vt:lpstr>Личный финансовый план </vt:lpstr>
      <vt:lpstr>Личный финансовый план</vt:lpstr>
      <vt:lpstr>Личный финансовый план</vt:lpstr>
      <vt:lpstr>Расчётно-кассовые операции </vt:lpstr>
      <vt:lpstr>Расчётно-кассовые операции </vt:lpstr>
      <vt:lpstr>Расчётно-кассовые операции </vt:lpstr>
      <vt:lpstr>Расчётно-кассовые операции </vt:lpstr>
      <vt:lpstr>Расчётно-кассовые операции </vt:lpstr>
      <vt:lpstr>Страхование </vt:lpstr>
      <vt:lpstr>Страхование </vt:lpstr>
      <vt:lpstr>Страхование </vt:lpstr>
      <vt:lpstr>Страхование </vt:lpstr>
      <vt:lpstr>Страхование </vt:lpstr>
      <vt:lpstr>Налоги </vt:lpstr>
      <vt:lpstr>Налоги</vt:lpstr>
      <vt:lpstr>Налоги</vt:lpstr>
      <vt:lpstr>Налоги</vt:lpstr>
      <vt:lpstr>Налоги</vt:lpstr>
      <vt:lpstr>Пенсия </vt:lpstr>
      <vt:lpstr>Пенсия</vt:lpstr>
      <vt:lpstr>Пенсия</vt:lpstr>
      <vt:lpstr>Пенсия</vt:lpstr>
      <vt:lpstr>Пенсия</vt:lpstr>
      <vt:lpstr>Список использованных источников</vt:lpstr>
      <vt:lpstr>Итоговый протокол интерактивной игры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admin</cp:lastModifiedBy>
  <cp:revision>101</cp:revision>
  <cp:lastPrinted>2026-03-26T14:26:31Z</cp:lastPrinted>
  <dcterms:modified xsi:type="dcterms:W3CDTF">2026-04-15T13:28:40Z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