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docProps/custom.xml" ContentType="application/vnd.openxmlformats-officedocument.custom-properties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9144000" cy="5143500"/>
  <p:defaultTextStyle>
    <a:defPPr marL="0" marR="0" indent="0" algn="l" defTabSz="356616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700" b="0" i="0" u="none" strike="noStrike" cap="none" spc="0">
        <a:ln>
          <a:noFill/>
        </a:ln>
        <a:solidFill>
          <a:srgbClr val="000000"/>
        </a:solidFill>
      </a:defRPr>
    </a:defPPr>
    <a:lvl1pPr marL="0" marR="0" indent="0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1pPr>
    <a:lvl2pPr marL="0" marR="0" indent="178308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2pPr>
    <a:lvl3pPr marL="0" marR="0" indent="356616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3pPr>
    <a:lvl4pPr marL="0" marR="0" indent="534924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4pPr>
    <a:lvl5pPr marL="0" marR="0" indent="713232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5pPr>
    <a:lvl6pPr marL="0" marR="0" indent="891540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6pPr>
    <a:lvl7pPr marL="0" marR="0" indent="1069848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7pPr>
    <a:lvl8pPr marL="0" marR="0" indent="1248156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8pPr>
    <a:lvl9pPr marL="0" marR="0" indent="1426464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 snapToObjects="1">
      <p:cViewPr varScale="1">
        <p:scale>
          <a:sx n="149" d="100"/>
          <a:sy n="149" d="100"/>
        </p:scale>
        <p:origin x="330" y="114"/>
      </p:cViewPr>
      <p:guideLst>
        <p:guide pos="166" orient="horz"/>
        <p:guide pos="159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 /><Relationship Id="rId9" Type="http://schemas.openxmlformats.org/officeDocument/2006/relationships/tableStyles" Target="tableStyles.xml" /><Relationship Id="rId10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0" type="title" userDrawn="1">
  <p:cSld name="Заголовок и под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/>
          <a:srcRect l="0" t="20134" r="0" b="0"/>
          <a:stretch/>
        </p:blipFill>
        <p:spPr bwMode="auto"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/>
              </a:defRPr>
            </a:lvl1pPr>
            <a:lvl2pPr marL="0" indent="0" algn="l">
              <a:spcBef>
                <a:spcPts val="0"/>
              </a:spcBef>
              <a:buSzTx/>
              <a:buNone/>
              <a:defRPr sz="1800"/>
            </a:lvl2pPr>
            <a:lvl3pPr marL="0" indent="0" algn="l">
              <a:spcBef>
                <a:spcPts val="0"/>
              </a:spcBef>
              <a:buSzTx/>
              <a:buNone/>
              <a:defRPr sz="1800"/>
            </a:lvl3pPr>
            <a:lvl4pPr marL="0" indent="0" algn="l">
              <a:spcBef>
                <a:spcPts val="0"/>
              </a:spcBef>
              <a:buSzTx/>
              <a:buNone/>
              <a:defRPr sz="1800"/>
            </a:lvl4pPr>
            <a:lvl5pPr marL="0" indent="0" algn="l">
              <a:spcBef>
                <a:spcPts val="0"/>
              </a:spcBef>
              <a:buSzTx/>
              <a:buNone/>
              <a:defRPr sz="1800"/>
            </a:lvl5pPr>
          </a:lstStyle>
          <a:p>
            <a:pPr>
              <a:defRPr/>
            </a:pPr>
            <a:r>
              <a:rPr lang="ru-RU"/>
              <a:t>Текст </a:t>
            </a:r>
            <a:r>
              <a:rPr lang="ru-RU"/>
              <a:t>лида</a:t>
            </a:r>
            <a:endParaRPr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1590907" y="1427357"/>
            <a:ext cx="3984704" cy="1185165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/>
              </a:defRPr>
            </a:lvl1pPr>
          </a:lstStyle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6942482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Заголовок и пункты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1</a:t>
            </a:r>
            <a:endParaRPr/>
          </a:p>
          <a:p>
            <a:pPr lvl="1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2</a:t>
            </a:r>
            <a:endParaRPr/>
          </a:p>
          <a:p>
            <a:pPr lvl="2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3</a:t>
            </a:r>
            <a:endParaRPr/>
          </a:p>
          <a:p>
            <a:pPr lvl="3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4</a:t>
            </a:r>
            <a:endParaRPr/>
          </a:p>
          <a:p>
            <a:pPr lvl="4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5</a:t>
            </a:r>
            <a:endParaRPr/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userDrawn="1">
  <p:cSld name="1_Заголовок — по центру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  <p:sp>
        <p:nvSpPr>
          <p:cNvPr id="4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5" y="1181099"/>
            <a:ext cx="3823249" cy="3486150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1</a:t>
            </a:r>
            <a:endParaRPr/>
          </a:p>
          <a:p>
            <a:pPr lvl="1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2</a:t>
            </a:r>
            <a:endParaRPr/>
          </a:p>
          <a:p>
            <a:pPr lvl="2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3</a:t>
            </a:r>
            <a:endParaRPr/>
          </a:p>
          <a:p>
            <a:pPr lvl="3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4</a:t>
            </a:r>
            <a:endParaRPr/>
          </a:p>
          <a:p>
            <a:pPr lvl="4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5</a:t>
            </a:r>
            <a:endParaRPr/>
          </a:p>
        </p:txBody>
      </p:sp>
      <p:sp>
        <p:nvSpPr>
          <p:cNvPr id="10" name="Рисунок 9"/>
          <p:cNvSpPr>
            <a:spLocks noGrp="1"/>
          </p:cNvSpPr>
          <p:nvPr>
            <p:ph type="pic" sz="quarter" idx="10"/>
          </p:nvPr>
        </p:nvSpPr>
        <p:spPr bwMode="auto">
          <a:xfrm>
            <a:off x="4651375" y="1181099"/>
            <a:ext cx="3863975" cy="3962400"/>
          </a:xfrm>
        </p:spPr>
        <p:txBody>
          <a:bodyPr>
            <a:noAutofit/>
          </a:bodyPr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userDrawn="1">
  <p:cSld name="2_Заголовок — по центру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  <p:sp>
        <p:nvSpPr>
          <p:cNvPr id="4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1</a:t>
            </a:r>
            <a:endParaRPr/>
          </a:p>
          <a:p>
            <a:pPr lvl="1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2</a:t>
            </a:r>
            <a:endParaRPr/>
          </a:p>
          <a:p>
            <a:pPr lvl="2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3</a:t>
            </a:r>
            <a:endParaRPr/>
          </a:p>
          <a:p>
            <a:pPr lvl="3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4</a:t>
            </a:r>
            <a:endParaRPr/>
          </a:p>
          <a:p>
            <a:pPr lvl="4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5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userDrawn="1">
  <p:cSld name="1_Фото — горизонтальн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  <p:sp>
        <p:nvSpPr>
          <p:cNvPr id="6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7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4" y="1181099"/>
            <a:ext cx="7877175" cy="3486150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1</a:t>
            </a:r>
            <a:endParaRPr/>
          </a:p>
          <a:p>
            <a:pPr lvl="1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2</a:t>
            </a:r>
            <a:endParaRPr/>
          </a:p>
          <a:p>
            <a:pPr lvl="2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3</a:t>
            </a:r>
            <a:endParaRPr/>
          </a:p>
          <a:p>
            <a:pPr lvl="3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4</a:t>
            </a:r>
            <a:endParaRPr/>
          </a:p>
          <a:p>
            <a:pPr lvl="4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5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userDrawn="1">
  <p:cSld name="2_Фото — горизонтальн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  <p:sp>
        <p:nvSpPr>
          <p:cNvPr id="6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7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4" y="1181099"/>
            <a:ext cx="7877175" cy="3486150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1</a:t>
            </a:r>
            <a:endParaRPr/>
          </a:p>
          <a:p>
            <a:pPr lvl="1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2</a:t>
            </a:r>
            <a:endParaRPr/>
          </a:p>
          <a:p>
            <a:pPr lvl="2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3</a:t>
            </a:r>
            <a:endParaRPr/>
          </a:p>
          <a:p>
            <a:pPr lvl="3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4</a:t>
            </a:r>
            <a:endParaRPr/>
          </a:p>
          <a:p>
            <a:pPr lvl="4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5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userDrawn="1">
  <p:cSld name="3_Фото — горизонтальн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  <p:sp>
        <p:nvSpPr>
          <p:cNvPr id="6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7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4" y="1181099"/>
            <a:ext cx="7877175" cy="3486150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1</a:t>
            </a:r>
            <a:endParaRPr/>
          </a:p>
          <a:p>
            <a:pPr lvl="1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2</a:t>
            </a:r>
            <a:endParaRPr/>
          </a:p>
          <a:p>
            <a:pPr lvl="2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3</a:t>
            </a:r>
            <a:endParaRPr/>
          </a:p>
          <a:p>
            <a:pPr lvl="3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4</a:t>
            </a:r>
            <a:endParaRPr/>
          </a:p>
          <a:p>
            <a:pPr lvl="4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5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userDrawn="1">
  <p:cSld name="4_Фото — горизонтальн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  <p:sp>
        <p:nvSpPr>
          <p:cNvPr id="6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7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4" y="1181099"/>
            <a:ext cx="7877175" cy="3486150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1</a:t>
            </a:r>
            <a:endParaRPr/>
          </a:p>
          <a:p>
            <a:pPr lvl="1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2</a:t>
            </a:r>
            <a:endParaRPr/>
          </a:p>
          <a:p>
            <a:pPr lvl="2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3</a:t>
            </a:r>
            <a:endParaRPr/>
          </a:p>
          <a:p>
            <a:pPr lvl="3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4</a:t>
            </a:r>
            <a:endParaRPr/>
          </a:p>
          <a:p>
            <a:pPr lvl="4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5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userDrawn="1">
  <p:cSld name="3_Заголовок — по центру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392" y="-7733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  <p:sp>
        <p:nvSpPr>
          <p:cNvPr id="4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3" y="1941566"/>
            <a:ext cx="3306685" cy="563693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1</a:t>
            </a:r>
            <a:endParaRPr/>
          </a:p>
          <a:p>
            <a:pPr lvl="1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2</a:t>
            </a:r>
            <a:endParaRPr/>
          </a:p>
          <a:p>
            <a:pPr lvl="2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3</a:t>
            </a:r>
            <a:endParaRPr/>
          </a:p>
          <a:p>
            <a:pPr lvl="3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4</a:t>
            </a:r>
            <a:endParaRPr/>
          </a:p>
          <a:p>
            <a:pPr lvl="4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5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userDrawn="1">
  <p:cSld name="4_Заголовок — по центру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392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  <p:sp>
        <p:nvSpPr>
          <p:cNvPr id="4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3" y="2059259"/>
            <a:ext cx="3306685" cy="385010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1</a:t>
            </a:r>
            <a:endParaRPr/>
          </a:p>
          <a:p>
            <a:pPr lvl="1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2</a:t>
            </a:r>
            <a:endParaRPr/>
          </a:p>
          <a:p>
            <a:pPr lvl="2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3</a:t>
            </a:r>
            <a:endParaRPr/>
          </a:p>
          <a:p>
            <a:pPr lvl="3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4</a:t>
            </a:r>
            <a:endParaRPr/>
          </a:p>
          <a:p>
            <a:pPr lvl="4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5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2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12"/>
          <a:stretch/>
        </p:blipFill>
        <p:spPr bwMode="auto"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 bwMode="auto">
          <a:xfrm>
            <a:off x="633414" y="1181099"/>
            <a:ext cx="7877175" cy="3486150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1</a:t>
            </a:r>
            <a:endParaRPr/>
          </a:p>
          <a:p>
            <a:pPr lvl="1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2</a:t>
            </a:r>
            <a:endParaRPr/>
          </a:p>
          <a:p>
            <a:pPr lvl="2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3</a:t>
            </a:r>
            <a:endParaRPr/>
          </a:p>
          <a:p>
            <a:pPr lvl="3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4</a:t>
            </a:r>
            <a:endParaRPr/>
          </a:p>
          <a:p>
            <a:pPr lvl="4">
              <a:defRPr/>
            </a:pPr>
            <a:r>
              <a:rPr/>
              <a:t>Уровень</a:t>
            </a:r>
            <a:r>
              <a:rPr/>
              <a:t> </a:t>
            </a:r>
            <a:r>
              <a:rPr/>
              <a:t>текста</a:t>
            </a:r>
            <a:r>
              <a:rPr/>
              <a:t> 5</a:t>
            </a:r>
            <a:endParaRPr/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8710061" y="4667250"/>
            <a:ext cx="214801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00" b="0">
                <a:latin typeface="Helvetica Neue Light"/>
                <a:ea typeface="Helvetica Neue Light"/>
                <a:cs typeface="Helvetica Neue Light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marL="0" marR="0" indent="0" algn="l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1" i="0" u="none" strike="noStrike" cap="none" spc="0">
          <a:solidFill>
            <a:srgbClr val="000000"/>
          </a:solidFill>
          <a:latin typeface="Proxima Nova Rg"/>
          <a:ea typeface="+mn-ea"/>
          <a:cs typeface="+mn-cs"/>
        </a:defRPr>
      </a:lvl1pPr>
      <a:lvl2pPr marL="0" marR="0" indent="15430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30861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46291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61722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77152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92583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08013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23444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214313" marR="0" indent="-214313" algn="l" defTabSz="278607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defRPr sz="1200" b="0" i="0" u="none" strike="noStrike" cap="none" spc="0">
          <a:solidFill>
            <a:srgbClr val="000000"/>
          </a:solidFill>
          <a:latin typeface="Proxima Nova Rg"/>
          <a:ea typeface="Helvetica Neue"/>
          <a:cs typeface="Helvetica Neue"/>
        </a:defRPr>
      </a:lvl1pPr>
      <a:lvl2pPr marL="428625" marR="0" indent="-214313" algn="l" defTabSz="278607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defRPr sz="1200" b="0" i="0" u="none" strike="noStrike" cap="none" spc="0">
          <a:solidFill>
            <a:srgbClr val="000000"/>
          </a:solidFill>
          <a:latin typeface="Proxima Nova Rg"/>
          <a:ea typeface="Helvetica Neue"/>
          <a:cs typeface="Helvetica Neue"/>
        </a:defRPr>
      </a:lvl2pPr>
      <a:lvl3pPr marL="642938" marR="0" indent="-214313" algn="l" defTabSz="278607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defRPr sz="1200" b="0" i="0" u="none" strike="noStrike" cap="none" spc="0">
          <a:solidFill>
            <a:srgbClr val="000000"/>
          </a:solidFill>
          <a:latin typeface="Proxima Nova Rg"/>
          <a:ea typeface="Helvetica Neue"/>
          <a:cs typeface="Helvetica Neue"/>
        </a:defRPr>
      </a:lvl3pPr>
      <a:lvl4pPr marL="857250" marR="0" indent="-214313" algn="l" defTabSz="278607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defRPr sz="1200" b="0" i="0" u="none" strike="noStrike" cap="none" spc="0">
          <a:solidFill>
            <a:srgbClr val="000000"/>
          </a:solidFill>
          <a:latin typeface="Proxima Nova Rg"/>
          <a:ea typeface="Helvetica Neue"/>
          <a:cs typeface="Helvetica Neue"/>
        </a:defRPr>
      </a:lvl4pPr>
      <a:lvl5pPr marL="1071563" marR="0" indent="-214313" algn="l" defTabSz="278607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defRPr sz="1200" b="0" i="0" u="none" strike="noStrike" cap="none" spc="0">
          <a:solidFill>
            <a:srgbClr val="000000"/>
          </a:solidFill>
          <a:latin typeface="Proxima Nova Rg"/>
          <a:ea typeface="Helvetica Neue"/>
          <a:cs typeface="Helvetica Neue"/>
        </a:defRPr>
      </a:lvl5pPr>
      <a:lvl6pPr marL="1285875" marR="0" indent="-214313" algn="l" defTabSz="278607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defRPr sz="175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6pPr>
      <a:lvl7pPr marL="1500188" marR="0" indent="-214313" algn="l" defTabSz="278607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defRPr sz="175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7pPr>
      <a:lvl8pPr marL="1714500" marR="0" indent="-214313" algn="l" defTabSz="278607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defRPr sz="175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8pPr>
      <a:lvl9pPr marL="1928813" marR="0" indent="-214313" algn="l" defTabSz="278607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defRPr sz="175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9pPr>
    </p:bodyStyle>
    <p:otherStyle>
      <a:lvl1pPr marL="0" marR="0" indent="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15430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30861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46291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61722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77152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92583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108013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123444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15.png"/><Relationship Id="rId6" Type="http://schemas.openxmlformats.org/officeDocument/2006/relationships/image" Target="../media/image16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g"/><Relationship Id="rId3" Type="http://schemas.openxmlformats.org/officeDocument/2006/relationships/image" Target="../media/image22.jpg"/><Relationship Id="rId4" Type="http://schemas.openxmlformats.org/officeDocument/2006/relationships/image" Target="../media/image23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4.jpg"/><Relationship Id="rId3" Type="http://schemas.openxmlformats.org/officeDocument/2006/relationships/image" Target="../media/image25.jp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 bwMode="auto">
          <a:xfrm>
            <a:off x="1254779" y="3721959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sz="110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 bwMode="auto">
          <a:xfrm>
            <a:off x="407919" y="3955671"/>
            <a:ext cx="6350680" cy="80257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200"/>
              <a:t>Финансовое просвещение детей и молодёжи</a:t>
            </a:r>
            <a:endParaRPr lang="ru-RU" sz="1200"/>
          </a:p>
          <a:p>
            <a:pPr>
              <a:defRPr/>
            </a:pPr>
            <a:r>
              <a:rPr lang="ru-RU" sz="1200"/>
              <a:t>Ульяновская область</a:t>
            </a:r>
            <a:endParaRPr lang="ru-RU" sz="1200"/>
          </a:p>
          <a:p>
            <a:pPr>
              <a:defRPr/>
            </a:pPr>
            <a:r>
              <a:rPr lang="ru-RU" sz="1200"/>
              <a:t>Автор практики: </a:t>
            </a:r>
            <a:r>
              <a:rPr lang="ru-RU" sz="1200"/>
              <a:t>МБУ ДО г.Ульяновска ДЮЦ «Планета»</a:t>
            </a:r>
            <a:br>
              <a:rPr lang="ru-RU" sz="1200"/>
            </a:br>
            <a:r>
              <a:rPr lang="ru-RU" sz="1200"/>
              <a:t>Стеклова Елена Сергеевна, +79084779204, </a:t>
            </a:r>
            <a:r>
              <a:rPr lang="en-US" sz="1200"/>
              <a:t>helens110584@yandex.ru</a:t>
            </a:r>
            <a:endParaRPr lang="ru-RU" sz="12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1447431" y="1208536"/>
            <a:ext cx="4282184" cy="1230171"/>
          </a:xfrm>
        </p:spPr>
        <p:txBody>
          <a:bodyPr vertOverflow="overflow" horzOverflow="overflow" vert="horz" wrap="square" lIns="360000" tIns="36000" rIns="180000" bIns="36000" numCol="1" spcCol="0" rtlCol="0" fromWordArt="0" anchor="b" anchorCtr="0" forceAA="0" upright="0" compatLnSpc="0">
            <a:normAutofit/>
          </a:bodyPr>
          <a:lstStyle/>
          <a:p>
            <a:pPr>
              <a:defRPr/>
            </a:pPr>
            <a:r>
              <a:rPr lang="ru-RU" sz="2200"/>
              <a:t>Региональный </a:t>
            </a:r>
            <a:r>
              <a:rPr lang="ru-RU" sz="2200"/>
              <a:t>фестиваль </a:t>
            </a:r>
            <a:r>
              <a:rPr lang="ru-RU" sz="2200"/>
              <a:t>финансовой </a:t>
            </a:r>
            <a:r>
              <a:rPr lang="ru-RU" sz="2200"/>
              <a:t>грамотности </a:t>
            </a:r>
            <a:br>
              <a:rPr lang="ru-RU" sz="2200"/>
            </a:br>
            <a:r>
              <a:rPr lang="ru-RU" sz="2200"/>
              <a:t>«День рубля» </a:t>
            </a:r>
            <a:endParaRPr sz="22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645465" y="1312825"/>
            <a:ext cx="905665" cy="13245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5912845" y="1400186"/>
            <a:ext cx="845753" cy="8468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8300193" y="1312825"/>
            <a:ext cx="801411" cy="930033"/>
          </a:xfrm>
          <a:prstGeom prst="rect">
            <a:avLst/>
          </a:prstGeom>
        </p:spPr>
      </p:pic>
      <p:pic>
        <p:nvPicPr>
          <p:cNvPr id="1525145704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07917" y="238480"/>
            <a:ext cx="1039513" cy="869101"/>
          </a:xfrm>
          <a:prstGeom prst="rect">
            <a:avLst/>
          </a:prstGeom>
        </p:spPr>
      </p:pic>
      <p:sp>
        <p:nvSpPr>
          <p:cNvPr id="1059384182" name="TextBox 7"/>
          <p:cNvSpPr txBox="1"/>
          <p:nvPr/>
        </p:nvSpPr>
        <p:spPr bwMode="auto">
          <a:xfrm>
            <a:off x="1393484" y="508877"/>
            <a:ext cx="1294685" cy="46771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0799" tIns="50799" rIns="50799" bIns="50799" numCol="1" spcCol="38099" rtlCol="0" anchor="ctr">
            <a:spAutoFit/>
          </a:bodyPr>
          <a:lstStyle/>
          <a:p>
            <a:pPr marL="0" marR="0" indent="0" algn="ctr" defTabSz="82549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/>
              <a:t>Ульяновская область</a:t>
            </a:r>
            <a:endParaRPr lang="ru-RU" sz="1200" b="1" i="0" u="none" strike="noStrike" cap="none" spc="0">
              <a:ln>
                <a:noFill/>
              </a:ln>
              <a:solidFill>
                <a:srgbClr val="000000"/>
              </a:solidFill>
            </a:endParaRPr>
          </a:p>
        </p:txBody>
      </p:sp>
      <p:pic>
        <p:nvPicPr>
          <p:cNvPr id="1218058474" name="Picture 14" descr="C:\Users\u112\Downloads\ejjmgv49cfa_resize_w1100_h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 flipH="0" flipV="0">
            <a:off x="7103314" y="1295269"/>
            <a:ext cx="934554" cy="93455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rcRect l="0" t="18226" r="0" b="0"/>
          <a:stretch/>
        </p:blipFill>
        <p:spPr bwMode="auto">
          <a:xfrm>
            <a:off x="6066779" y="1004468"/>
            <a:ext cx="2813878" cy="15566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rcRect l="0" t="18547" r="0" b="0"/>
          <a:stretch/>
        </p:blipFill>
        <p:spPr bwMode="auto">
          <a:xfrm>
            <a:off x="164806" y="1004468"/>
            <a:ext cx="2552333" cy="155661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 bwMode="auto">
          <a:xfrm>
            <a:off x="2717139" y="1095593"/>
            <a:ext cx="34275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b="0" i="0" u="none" strike="noStrike" cap="none" spc="0">
                <a:ln>
                  <a:noFill/>
                </a:ln>
                <a:solidFill>
                  <a:schemeClr val="tx1"/>
                </a:solidFill>
                <a:latin typeface="Roboto Light"/>
                <a:ea typeface="Roboto Light"/>
                <a:cs typeface="Roboto Light"/>
              </a:rPr>
              <a:t>Проект «Инвестируем в знания детей», инициированный</a:t>
            </a:r>
            <a:r>
              <a:rPr lang="ru-RU" sz="1200" b="0" i="0" u="none" strike="noStrike" cap="none" spc="0">
                <a:ln>
                  <a:noFill/>
                </a:ln>
                <a:solidFill>
                  <a:schemeClr val="tx1"/>
                </a:solidFill>
                <a:latin typeface="Roboto Light"/>
                <a:ea typeface="Roboto Light"/>
                <a:cs typeface="Roboto Light"/>
              </a:rPr>
              <a:t> подростками – волонтёрами финансового просвещения,</a:t>
            </a:r>
            <a:br>
              <a:rPr lang="ru-RU" sz="1200" b="0" i="0" u="none" strike="noStrike" cap="none" spc="0">
                <a:ln>
                  <a:noFill/>
                </a:ln>
                <a:solidFill>
                  <a:schemeClr val="tx1"/>
                </a:solidFill>
                <a:latin typeface="Roboto Light"/>
                <a:ea typeface="Roboto Light"/>
                <a:cs typeface="Roboto Light"/>
              </a:rPr>
            </a:br>
            <a:r>
              <a:rPr lang="ru-RU" sz="1200" b="0" i="0" u="none" strike="noStrike" cap="none" spc="0">
                <a:ln>
                  <a:noFill/>
                </a:ln>
                <a:solidFill>
                  <a:schemeClr val="tx1"/>
                </a:solidFill>
                <a:latin typeface="Roboto Light"/>
                <a:ea typeface="Roboto Light"/>
                <a:cs typeface="Roboto Light"/>
              </a:rPr>
              <a:t>за </a:t>
            </a:r>
            <a:r>
              <a:rPr lang="en-US" sz="1200" b="0" i="0" u="none" strike="noStrike" cap="none" spc="0">
                <a:ln>
                  <a:noFill/>
                </a:ln>
                <a:solidFill>
                  <a:schemeClr val="tx1"/>
                </a:solidFill>
                <a:latin typeface="Roboto Light"/>
                <a:ea typeface="Roboto Light"/>
                <a:cs typeface="Roboto Light"/>
              </a:rPr>
              <a:t>1,5</a:t>
            </a:r>
            <a:r>
              <a:rPr lang="ru-RU" sz="1200" b="0" i="0" u="none" strike="noStrike" cap="none" spc="0">
                <a:ln>
                  <a:noFill/>
                </a:ln>
                <a:solidFill>
                  <a:schemeClr val="tx1"/>
                </a:solidFill>
                <a:latin typeface="Roboto Light"/>
                <a:ea typeface="Roboto Light"/>
                <a:cs typeface="Roboto Light"/>
              </a:rPr>
              <a:t> года охватил </a:t>
            </a:r>
            <a:r>
              <a:rPr lang="ru-RU" sz="1200" b="0">
                <a:solidFill>
                  <a:schemeClr val="tx1"/>
                </a:solidFill>
                <a:latin typeface="Roboto Light"/>
                <a:ea typeface="Roboto Light"/>
                <a:cs typeface="Roboto Light"/>
              </a:rPr>
              <a:t>интерактивными мероприятиями </a:t>
            </a:r>
            <a:r>
              <a:rPr lang="ru-RU" sz="1200" b="0" i="0" u="none" strike="noStrike" cap="none" spc="0">
                <a:ln>
                  <a:noFill/>
                </a:ln>
                <a:solidFill>
                  <a:schemeClr val="tx1"/>
                </a:solidFill>
                <a:latin typeface="Roboto Light"/>
                <a:ea typeface="Roboto Light"/>
                <a:cs typeface="Roboto Light"/>
              </a:rPr>
              <a:t>свыше 3000 школьников Ульяновской области</a:t>
            </a:r>
            <a:endParaRPr lang="en-US" sz="1200" b="0" i="0" u="none" strike="noStrike" cap="none" spc="0">
              <a:ln>
                <a:noFill/>
              </a:ln>
              <a:solidFill>
                <a:schemeClr val="tx1"/>
              </a:solidFill>
              <a:latin typeface="Roboto Light"/>
              <a:ea typeface="Roboto Light"/>
              <a:cs typeface="Roboto Light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2678200" y="2914309"/>
            <a:ext cx="34275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0" i="0" u="none" strike="noStrike" cap="none" spc="0">
                <a:ln>
                  <a:noFill/>
                </a:ln>
                <a:solidFill>
                  <a:schemeClr val="tx1"/>
                </a:solidFill>
                <a:latin typeface="Roboto Light"/>
                <a:ea typeface="Roboto Light"/>
                <a:cs typeface="Roboto Light"/>
              </a:rPr>
              <a:t>Финальным мероприятием реализации</a:t>
            </a:r>
            <a:r>
              <a:rPr lang="ru-RU" sz="1400" b="0" i="0" u="none" strike="noStrike" cap="none" spc="0">
                <a:ln>
                  <a:noFill/>
                </a:ln>
                <a:solidFill>
                  <a:schemeClr val="tx1"/>
                </a:solidFill>
                <a:latin typeface="Roboto Light"/>
                <a:ea typeface="Roboto Light"/>
                <a:cs typeface="Roboto Light"/>
              </a:rPr>
              <a:t> 2025 года стал </a:t>
            </a:r>
            <a:r>
              <a:rPr lang="ru-RU" sz="1400" i="0" u="none" strike="noStrike" cap="none" spc="0">
                <a:ln>
                  <a:noFill/>
                </a:ln>
                <a:solidFill>
                  <a:schemeClr val="tx1"/>
                </a:solidFill>
                <a:latin typeface="Roboto Light"/>
                <a:ea typeface="Roboto Light"/>
                <a:cs typeface="Roboto Light"/>
              </a:rPr>
              <a:t>Первый региональный фестиваль финансовой грамотности </a:t>
            </a:r>
            <a:endParaRPr/>
          </a:p>
          <a:p>
            <a:pPr marL="0" marR="0" lvl="0" indent="0" algn="ctr" defTabSz="91440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i="0" u="none" strike="noStrike" cap="none" spc="0">
                <a:ln>
                  <a:noFill/>
                </a:ln>
                <a:solidFill>
                  <a:schemeClr val="tx1"/>
                </a:solidFill>
                <a:latin typeface="Roboto Light"/>
                <a:ea typeface="Roboto Light"/>
                <a:cs typeface="Roboto Light"/>
              </a:rPr>
              <a:t>«День рубля»,</a:t>
            </a:r>
            <a:br>
              <a:rPr lang="ru-RU" sz="1400" b="0" i="0" u="none" strike="noStrike" cap="none" spc="0">
                <a:ln>
                  <a:noFill/>
                </a:ln>
                <a:solidFill>
                  <a:schemeClr val="tx1"/>
                </a:solidFill>
                <a:latin typeface="Roboto Light"/>
                <a:ea typeface="Roboto Light"/>
                <a:cs typeface="Roboto Light"/>
              </a:rPr>
            </a:br>
            <a:r>
              <a:rPr lang="ru-RU" sz="1400" b="0" i="0" u="none" strike="noStrike" cap="none" spc="0">
                <a:ln>
                  <a:noFill/>
                </a:ln>
                <a:solidFill>
                  <a:schemeClr val="tx1"/>
                </a:solidFill>
                <a:latin typeface="Roboto Light"/>
                <a:ea typeface="Roboto Light"/>
                <a:cs typeface="Roboto Light"/>
              </a:rPr>
              <a:t>который привлек свыше 60 новых волонтёров финансового просвещения</a:t>
            </a:r>
            <a:endParaRPr lang="en-US" sz="1400" b="0" i="0" u="none" strike="noStrike" cap="none" spc="0">
              <a:ln>
                <a:noFill/>
              </a:ln>
              <a:solidFill>
                <a:schemeClr val="tx1"/>
              </a:solidFill>
              <a:latin typeface="Roboto Light"/>
              <a:ea typeface="Roboto Light"/>
              <a:cs typeface="Roboto Light"/>
            </a:endParaRPr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 bwMode="auto">
          <a:xfrm>
            <a:off x="275604" y="300658"/>
            <a:ext cx="7254281" cy="350588"/>
          </a:xfrm>
        </p:spPr>
        <p:txBody>
          <a:bodyPr/>
          <a:lstStyle/>
          <a:p>
            <a:pPr>
              <a:defRPr/>
            </a:pPr>
            <a:r>
              <a:rPr lang="ru-RU" sz="2200">
                <a:solidFill>
                  <a:srgbClr val="002060"/>
                </a:solidFill>
              </a:rPr>
              <a:t>ДЕНЬ РУБЛЯ: от небольшого проекта к региональному фестивалю</a:t>
            </a:r>
            <a:endParaRPr lang="ru-RU" sz="2200">
              <a:solidFill>
                <a:srgbClr val="002060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47526" y="2914310"/>
            <a:ext cx="2569613" cy="171323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rcRect l="0" t="8760" r="0" b="0"/>
          <a:stretch/>
        </p:blipFill>
        <p:spPr bwMode="auto">
          <a:xfrm>
            <a:off x="6066779" y="2914309"/>
            <a:ext cx="2813878" cy="17118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33412" y="982874"/>
            <a:ext cx="7877175" cy="3486150"/>
          </a:xfrm>
        </p:spPr>
        <p:txBody>
          <a:bodyPr/>
          <a:lstStyle/>
          <a:p>
            <a:pPr>
              <a:defRPr/>
            </a:pPr>
            <a:r>
              <a:rPr lang="ru-RU">
                <a:latin typeface="Roboto Light"/>
              </a:rPr>
              <a:t>Министерство просвещения и воспитания Ульяновской области</a:t>
            </a:r>
            <a:endParaRPr/>
          </a:p>
          <a:p>
            <a:pPr>
              <a:defRPr/>
            </a:pPr>
            <a:r>
              <a:rPr lang="ru-RU">
                <a:latin typeface="Roboto Light"/>
              </a:rPr>
              <a:t>Центр развития инициативного бюджетирования и финансовой грамотности Министерства финансов Ульяновской области</a:t>
            </a:r>
            <a:endParaRPr/>
          </a:p>
          <a:p>
            <a:pPr>
              <a:defRPr/>
            </a:pPr>
            <a:r>
              <a:rPr lang="ru-RU">
                <a:latin typeface="Roboto Light"/>
              </a:rPr>
              <a:t>ОГБН </a:t>
            </a:r>
            <a:r>
              <a:rPr lang="ru-RU">
                <a:latin typeface="Roboto Light"/>
              </a:rPr>
              <a:t>ОО «</a:t>
            </a:r>
            <a:r>
              <a:rPr lang="ru-RU">
                <a:latin typeface="Roboto Light"/>
              </a:rPr>
              <a:t>Дворец творчества детей и молодёжи</a:t>
            </a:r>
            <a:r>
              <a:rPr lang="ru-RU">
                <a:latin typeface="Roboto Light"/>
              </a:rPr>
              <a:t>»</a:t>
            </a:r>
            <a:endParaRPr/>
          </a:p>
          <a:p>
            <a:pPr>
              <a:defRPr/>
            </a:pPr>
            <a:r>
              <a:rPr lang="ru-RU">
                <a:latin typeface="Roboto Light"/>
              </a:rPr>
              <a:t>Отделение по Ульяновской области Волго-Вятского главного управления Центрального банка Российской </a:t>
            </a:r>
            <a:r>
              <a:rPr lang="ru-RU">
                <a:latin typeface="Roboto Light"/>
              </a:rPr>
              <a:t>Федерации</a:t>
            </a:r>
            <a:endParaRPr/>
          </a:p>
          <a:p>
            <a:pPr>
              <a:defRPr/>
            </a:pPr>
            <a:r>
              <a:rPr lang="ru-RU">
                <a:latin typeface="Roboto Light"/>
              </a:rPr>
              <a:t>Ульяновское отделение Сбербанка России</a:t>
            </a:r>
            <a:endParaRPr/>
          </a:p>
          <a:p>
            <a:pPr>
              <a:defRPr/>
            </a:pPr>
            <a:r>
              <a:rPr lang="ru-RU">
                <a:latin typeface="Roboto Light"/>
              </a:rPr>
              <a:t>ФГБОУ ВО «Ульяновский </a:t>
            </a:r>
            <a:r>
              <a:rPr lang="ru-RU">
                <a:latin typeface="Roboto Light"/>
              </a:rPr>
              <a:t>государственный университет</a:t>
            </a:r>
            <a:r>
              <a:rPr lang="ru-RU">
                <a:latin typeface="Roboto Light"/>
              </a:rPr>
              <a:t>»</a:t>
            </a:r>
            <a:endParaRPr/>
          </a:p>
          <a:p>
            <a:pPr>
              <a:defRPr/>
            </a:pPr>
            <a:r>
              <a:rPr lang="ru-RU">
                <a:latin typeface="Roboto Light"/>
              </a:rPr>
              <a:t>ОГБ ПОУ «Ульяновский </a:t>
            </a:r>
            <a:r>
              <a:rPr lang="ru-RU">
                <a:latin typeface="Roboto Light"/>
              </a:rPr>
              <a:t>электромеханический </a:t>
            </a:r>
            <a:r>
              <a:rPr lang="ru-RU">
                <a:latin typeface="Roboto Light"/>
              </a:rPr>
              <a:t>колледж»</a:t>
            </a:r>
            <a:endParaRPr/>
          </a:p>
          <a:p>
            <a:pPr>
              <a:defRPr/>
            </a:pPr>
            <a:r>
              <a:rPr lang="ru-RU">
                <a:latin typeface="Roboto Light"/>
              </a:rPr>
              <a:t>Региональное отделение Общероссийского общественно-государственного движения детей и молодёжи «Движение первых» в Ульяновской области</a:t>
            </a:r>
            <a:endParaRPr lang="ru-RU">
              <a:latin typeface="Roboto Light"/>
            </a:endParaRPr>
          </a:p>
        </p:txBody>
      </p:sp>
      <p:sp>
        <p:nvSpPr>
          <p:cNvPr id="4" name="Заголовок 1"/>
          <p:cNvSpPr txBox="1"/>
          <p:nvPr/>
        </p:nvSpPr>
        <p:spPr bwMode="auto">
          <a:xfrm>
            <a:off x="633412" y="271831"/>
            <a:ext cx="6888265" cy="364273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 marL="0" marR="0" indent="0" algn="l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 b="1" i="0" u="none" strike="noStrike" cap="none" spc="0">
                <a:solidFill>
                  <a:srgbClr val="000000"/>
                </a:solidFill>
                <a:latin typeface="Proxima Nova Rg"/>
                <a:ea typeface="+mn-ea"/>
                <a:cs typeface="+mn-cs"/>
              </a:defRPr>
            </a:lvl1pPr>
            <a:lvl2pPr marL="0" marR="0" indent="154305" algn="ctr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308610" algn="ctr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0" marR="0" indent="462915" algn="ctr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marR="0" indent="617220" algn="ctr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0" marR="0" indent="771525" algn="ctr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0" marR="0" indent="925830" algn="ctr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0" marR="0" indent="1080135" algn="ctr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0" marR="0" indent="1234440" algn="ctr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800">
                <a:solidFill>
                  <a:srgbClr val="002060"/>
                </a:solidFill>
              </a:rPr>
              <a:t>Партнёры Фестиваля</a:t>
            </a:r>
            <a:endParaRPr lang="ru-RU" sz="280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 l="0" t="30145" r="16503" b="0"/>
          <a:stretch/>
        </p:blipFill>
        <p:spPr bwMode="auto">
          <a:xfrm>
            <a:off x="6447288" y="2266120"/>
            <a:ext cx="2454069" cy="13688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33412" y="271831"/>
            <a:ext cx="6888265" cy="364273"/>
          </a:xfrm>
        </p:spPr>
        <p:txBody>
          <a:bodyPr/>
          <a:lstStyle/>
          <a:p>
            <a:pPr>
              <a:defRPr/>
            </a:pPr>
            <a:r>
              <a:rPr lang="ru-RU" sz="2800">
                <a:solidFill>
                  <a:srgbClr val="002060"/>
                </a:solidFill>
              </a:rPr>
              <a:t>Площадки Фестиваля</a:t>
            </a:r>
            <a:endParaRPr lang="ru-RU" sz="280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33415" y="834887"/>
            <a:ext cx="5544748" cy="3776704"/>
          </a:xfrm>
        </p:spPr>
        <p:txBody>
          <a:bodyPr/>
          <a:lstStyle/>
          <a:p>
            <a:pPr>
              <a:defRPr/>
            </a:pPr>
            <a:r>
              <a:rPr lang="ru-RU" b="1">
                <a:latin typeface="Roboto Light"/>
              </a:rPr>
              <a:t>Пресс-конференция </a:t>
            </a:r>
            <a:r>
              <a:rPr lang="ru-RU">
                <a:latin typeface="Roboto Light"/>
              </a:rPr>
              <a:t>о </a:t>
            </a:r>
            <a:r>
              <a:rPr lang="ru-RU">
                <a:latin typeface="Roboto Light"/>
              </a:rPr>
              <a:t>важности изучения финансовой грамотности </a:t>
            </a:r>
            <a:br>
              <a:rPr lang="ru-RU">
                <a:latin typeface="Roboto Light"/>
              </a:rPr>
            </a:br>
            <a:r>
              <a:rPr lang="ru-RU">
                <a:latin typeface="Roboto Light"/>
              </a:rPr>
              <a:t>с </a:t>
            </a:r>
            <a:r>
              <a:rPr lang="ru-RU">
                <a:latin typeface="Roboto Light"/>
              </a:rPr>
              <a:t>почетными гостями в лице первого заместителя председателя правительства Ульяновской области </a:t>
            </a:r>
            <a:r>
              <a:rPr lang="ru-RU">
                <a:latin typeface="Roboto Light"/>
              </a:rPr>
              <a:t>М.Е. </a:t>
            </a:r>
            <a:r>
              <a:rPr lang="ru-RU">
                <a:latin typeface="Roboto Light"/>
              </a:rPr>
              <a:t>Алексеевой и заместителя министра просвещения и воспитания Ульяновской области </a:t>
            </a:r>
            <a:r>
              <a:rPr lang="ru-RU">
                <a:latin typeface="Roboto Light"/>
              </a:rPr>
              <a:t>И.Н.Барминой</a:t>
            </a:r>
            <a:r>
              <a:rPr lang="ru-RU">
                <a:latin typeface="Roboto Light"/>
              </a:rPr>
              <a:t>, </a:t>
            </a:r>
            <a:r>
              <a:rPr lang="ru-RU">
                <a:latin typeface="Roboto Light"/>
              </a:rPr>
              <a:t>которую </a:t>
            </a:r>
            <a:r>
              <a:rPr lang="ru-RU">
                <a:latin typeface="Roboto Light"/>
              </a:rPr>
              <a:t>вели </a:t>
            </a:r>
            <a:r>
              <a:rPr lang="ru-RU">
                <a:latin typeface="Roboto Light"/>
              </a:rPr>
              <a:t>представители детских </a:t>
            </a:r>
            <a:r>
              <a:rPr lang="ru-RU">
                <a:latin typeface="Roboto Light"/>
              </a:rPr>
              <a:t>медиа</a:t>
            </a:r>
            <a:r>
              <a:rPr lang="ru-RU">
                <a:latin typeface="Roboto Light"/>
              </a:rPr>
              <a:t>.</a:t>
            </a:r>
            <a:endParaRPr/>
          </a:p>
          <a:p>
            <a:pPr>
              <a:defRPr/>
            </a:pPr>
            <a:r>
              <a:rPr lang="ru-RU" b="1">
                <a:latin typeface="Roboto Light"/>
              </a:rPr>
              <a:t>Интерактивная </a:t>
            </a:r>
            <a:r>
              <a:rPr lang="ru-RU" b="1">
                <a:latin typeface="Roboto Light"/>
              </a:rPr>
              <a:t>площадка </a:t>
            </a:r>
            <a:r>
              <a:rPr lang="ru-RU">
                <a:latin typeface="Roboto Light"/>
              </a:rPr>
              <a:t>для </a:t>
            </a:r>
            <a:r>
              <a:rPr lang="ru-RU">
                <a:latin typeface="Roboto Light"/>
              </a:rPr>
              <a:t>учеников 10-11 </a:t>
            </a:r>
            <a:r>
              <a:rPr lang="ru-RU">
                <a:latin typeface="Roboto Light"/>
              </a:rPr>
              <a:t>классов и студентов СПО </a:t>
            </a:r>
            <a:r>
              <a:rPr lang="ru-RU">
                <a:latin typeface="Roboto Light"/>
              </a:rPr>
              <a:t>с </a:t>
            </a:r>
            <a:r>
              <a:rPr lang="ru-RU">
                <a:latin typeface="Roboto Light"/>
              </a:rPr>
              <a:t>приглашением спикеров - </a:t>
            </a:r>
            <a:r>
              <a:rPr lang="ru-RU">
                <a:latin typeface="Roboto Light"/>
              </a:rPr>
              <a:t>молодых </a:t>
            </a:r>
            <a:r>
              <a:rPr lang="ru-RU">
                <a:latin typeface="Roboto Light"/>
              </a:rPr>
              <a:t>предпринимателей и реальных </a:t>
            </a:r>
            <a:r>
              <a:rPr lang="ru-RU">
                <a:latin typeface="Roboto Light"/>
              </a:rPr>
              <a:t>победителей </a:t>
            </a:r>
            <a:r>
              <a:rPr lang="ru-RU">
                <a:latin typeface="Roboto Light"/>
              </a:rPr>
              <a:t>грантовых</a:t>
            </a:r>
            <a:r>
              <a:rPr lang="ru-RU">
                <a:latin typeface="Roboto Light"/>
              </a:rPr>
              <a:t> конкурсов для </a:t>
            </a:r>
            <a:r>
              <a:rPr lang="ru-RU">
                <a:latin typeface="Roboto Light"/>
              </a:rPr>
              <a:t>молодежи.</a:t>
            </a:r>
            <a:endParaRPr lang="ru-RU">
              <a:latin typeface="Roboto Light"/>
            </a:endParaRPr>
          </a:p>
          <a:p>
            <a:pPr>
              <a:defRPr/>
            </a:pPr>
            <a:r>
              <a:rPr lang="ru-RU" b="1">
                <a:latin typeface="Roboto Light"/>
              </a:rPr>
              <a:t>Интерактивный финансовый </a:t>
            </a:r>
            <a:r>
              <a:rPr lang="ru-RU" b="1">
                <a:latin typeface="Roboto Light"/>
              </a:rPr>
              <a:t>квест</a:t>
            </a:r>
            <a:r>
              <a:rPr lang="ru-RU" b="1">
                <a:latin typeface="Roboto Light"/>
              </a:rPr>
              <a:t> для </a:t>
            </a:r>
            <a:r>
              <a:rPr lang="ru-RU">
                <a:latin typeface="Roboto Light"/>
              </a:rPr>
              <a:t>у</a:t>
            </a:r>
            <a:r>
              <a:rPr lang="ru-RU">
                <a:latin typeface="Roboto Light"/>
              </a:rPr>
              <a:t>чащихся </a:t>
            </a:r>
            <a:r>
              <a:rPr lang="ru-RU">
                <a:latin typeface="Roboto Light"/>
              </a:rPr>
              <a:t>5-9 </a:t>
            </a:r>
            <a:r>
              <a:rPr lang="ru-RU">
                <a:latin typeface="Roboto Light"/>
              </a:rPr>
              <a:t>классов, организованный </a:t>
            </a:r>
            <a:r>
              <a:rPr lang="ru-RU">
                <a:latin typeface="Roboto Light"/>
              </a:rPr>
              <a:t>волонтерами финансового просвещения - старшеклассниками и </a:t>
            </a:r>
            <a:r>
              <a:rPr lang="ru-RU">
                <a:latin typeface="Roboto Light"/>
              </a:rPr>
              <a:t>студентами, а также партнерами Фестиваля. </a:t>
            </a:r>
            <a:br>
              <a:rPr lang="ru-RU">
                <a:latin typeface="Roboto Light"/>
              </a:rPr>
            </a:br>
            <a:r>
              <a:rPr lang="ru-RU">
                <a:latin typeface="Roboto Light"/>
              </a:rPr>
              <a:t>Всего </a:t>
            </a:r>
            <a:r>
              <a:rPr lang="ru-RU">
                <a:latin typeface="Roboto Light"/>
              </a:rPr>
              <a:t>было организовано 22 интерактивные площадки.</a:t>
            </a:r>
            <a:endParaRPr/>
          </a:p>
          <a:p>
            <a:pPr>
              <a:defRPr/>
            </a:pPr>
            <a:r>
              <a:rPr lang="ru-RU" b="1">
                <a:latin typeface="Roboto Light"/>
              </a:rPr>
              <a:t>Площадка </a:t>
            </a:r>
            <a:r>
              <a:rPr lang="ru-RU" b="1">
                <a:latin typeface="Roboto Light"/>
              </a:rPr>
              <a:t>по обмену лучшими практиками </a:t>
            </a:r>
            <a:r>
              <a:rPr lang="ru-RU">
                <a:latin typeface="Roboto Light"/>
              </a:rPr>
              <a:t>финансового </a:t>
            </a:r>
            <a:r>
              <a:rPr lang="ru-RU">
                <a:latin typeface="Roboto Light"/>
              </a:rPr>
              <a:t>просвещения для педагогов.</a:t>
            </a:r>
            <a:endParaRPr lang="ru-RU">
              <a:latin typeface="Roboto Light"/>
            </a:endParaRPr>
          </a:p>
          <a:p>
            <a:pPr>
              <a:defRPr/>
            </a:pPr>
            <a:r>
              <a:rPr lang="ru-RU" b="1">
                <a:latin typeface="Roboto Light"/>
              </a:rPr>
              <a:t>Тематическая фотозона </a:t>
            </a:r>
            <a:r>
              <a:rPr lang="ru-RU">
                <a:latin typeface="Roboto Light"/>
              </a:rPr>
              <a:t>позволила каждому сделать фотографию на память и поучаствовать в розыгрыше призов по </a:t>
            </a:r>
            <a:r>
              <a:rPr lang="en-US">
                <a:latin typeface="Roboto Light"/>
              </a:rPr>
              <a:t>#</a:t>
            </a:r>
            <a:r>
              <a:rPr lang="ru-RU">
                <a:latin typeface="Roboto Light"/>
              </a:rPr>
              <a:t>ДеньРубля</a:t>
            </a:r>
            <a:r>
              <a:rPr lang="ru-RU">
                <a:latin typeface="Roboto Light"/>
              </a:rPr>
              <a:t>.</a:t>
            </a:r>
            <a:endParaRPr/>
          </a:p>
          <a:p>
            <a:pPr>
              <a:defRPr/>
            </a:pPr>
            <a:r>
              <a:rPr lang="ru-RU" b="1">
                <a:latin typeface="Roboto Light"/>
              </a:rPr>
              <a:t>Итоговое награждение </a:t>
            </a:r>
            <a:r>
              <a:rPr lang="ru-RU">
                <a:latin typeface="Roboto Light"/>
              </a:rPr>
              <a:t>самых активных участников Фестиваля.</a:t>
            </a:r>
            <a:endParaRPr lang="ru-RU">
              <a:latin typeface="Roboto Ligh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 l="17536" t="18860" r="325" b="12192"/>
          <a:stretch/>
        </p:blipFill>
        <p:spPr bwMode="auto">
          <a:xfrm>
            <a:off x="6447288" y="813021"/>
            <a:ext cx="2458173" cy="13755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 l="16" t="33082" r="0" b="0"/>
          <a:stretch/>
        </p:blipFill>
        <p:spPr bwMode="auto">
          <a:xfrm>
            <a:off x="6447288" y="3712486"/>
            <a:ext cx="2458173" cy="10968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3220279" y="1065008"/>
            <a:ext cx="5621572" cy="3445783"/>
          </a:xfrm>
        </p:spPr>
        <p:txBody>
          <a:bodyPr/>
          <a:lstStyle/>
          <a:p>
            <a:pPr lvl="0" algn="just">
              <a:defRPr/>
            </a:pPr>
            <a:r>
              <a:rPr lang="ru-RU" sz="1400">
                <a:latin typeface="Roboto Light"/>
              </a:rPr>
              <a:t>участие приняли </a:t>
            </a:r>
            <a:r>
              <a:rPr lang="ru-RU" sz="1400">
                <a:latin typeface="Roboto Light"/>
              </a:rPr>
              <a:t>более 400 школьников и студентов СПО </a:t>
            </a:r>
            <a:br>
              <a:rPr lang="ru-RU" sz="1400">
                <a:latin typeface="Roboto Light"/>
              </a:rPr>
            </a:br>
            <a:r>
              <a:rPr lang="ru-RU" sz="1400">
                <a:latin typeface="Roboto Light"/>
              </a:rPr>
              <a:t>в </a:t>
            </a:r>
            <a:r>
              <a:rPr lang="ru-RU" sz="1400">
                <a:latin typeface="Roboto Light"/>
              </a:rPr>
              <a:t>возрасте от 11 до 18 лет;</a:t>
            </a:r>
            <a:endParaRPr/>
          </a:p>
          <a:p>
            <a:pPr lvl="0" algn="just">
              <a:defRPr/>
            </a:pPr>
            <a:r>
              <a:rPr lang="ru-RU" sz="1400">
                <a:latin typeface="Roboto Light"/>
              </a:rPr>
              <a:t>участие приняли более </a:t>
            </a:r>
            <a:r>
              <a:rPr lang="ru-RU" sz="1400">
                <a:latin typeface="Roboto Light"/>
              </a:rPr>
              <a:t>40 педагогических работников, реализующих программы по финансовой грамотности;</a:t>
            </a:r>
            <a:endParaRPr/>
          </a:p>
          <a:p>
            <a:pPr lvl="0" algn="just">
              <a:defRPr/>
            </a:pPr>
            <a:r>
              <a:rPr lang="ru-RU" sz="1400">
                <a:latin typeface="Roboto Light"/>
              </a:rPr>
              <a:t>было организовано более 20 интерактивных тематических площадок, </a:t>
            </a:r>
            <a:r>
              <a:rPr lang="ru-RU" sz="1400">
                <a:latin typeface="Roboto Light"/>
              </a:rPr>
              <a:t>большая </a:t>
            </a:r>
            <a:r>
              <a:rPr lang="ru-RU" sz="1400">
                <a:latin typeface="Roboto Light"/>
              </a:rPr>
              <a:t>часть из которых проводилась школьниками и студентами – волонтерами финансового просвещения;</a:t>
            </a:r>
            <a:endParaRPr/>
          </a:p>
          <a:p>
            <a:pPr algn="just">
              <a:defRPr/>
            </a:pPr>
            <a:r>
              <a:rPr lang="ru-RU" sz="1400">
                <a:latin typeface="Roboto Light"/>
              </a:rPr>
              <a:t>старшие школьники и студенты СПО получили опыт живого общения и подсказки по реализации своих идей и создания </a:t>
            </a:r>
            <a:r>
              <a:rPr lang="ru-RU" sz="1400">
                <a:latin typeface="Roboto Light"/>
              </a:rPr>
              <a:t>стартапов</a:t>
            </a:r>
            <a:r>
              <a:rPr lang="ru-RU" sz="1400">
                <a:latin typeface="Roboto Light"/>
              </a:rPr>
              <a:t>;</a:t>
            </a:r>
            <a:endParaRPr lang="ru-RU" sz="1400">
              <a:latin typeface="Roboto Light"/>
            </a:endParaRPr>
          </a:p>
          <a:p>
            <a:pPr lvl="0" algn="just">
              <a:defRPr/>
            </a:pPr>
            <a:r>
              <a:rPr lang="ru-RU" sz="1400">
                <a:latin typeface="Roboto Light"/>
              </a:rPr>
              <a:t>произошел </a:t>
            </a:r>
            <a:r>
              <a:rPr lang="ru-RU" sz="1400">
                <a:latin typeface="Roboto Light"/>
              </a:rPr>
              <a:t>обмен лучшими практиками по финансовому просвещению (в т.ч. в формате дети-детям), что позволило масштабировать идею проведения мероприятий по финансовой грамотности старшими школьниками для </a:t>
            </a:r>
            <a:r>
              <a:rPr lang="ru-RU" sz="1400">
                <a:latin typeface="Roboto Light"/>
              </a:rPr>
              <a:t>младших.</a:t>
            </a:r>
            <a:endParaRPr lang="ru-RU" sz="1400">
              <a:latin typeface="Roboto Ligh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l="15478" t="41739" r="4864" b="11729"/>
          <a:stretch/>
        </p:blipFill>
        <p:spPr bwMode="auto">
          <a:xfrm>
            <a:off x="370961" y="2265076"/>
            <a:ext cx="2685335" cy="1045648"/>
          </a:xfrm>
          <a:prstGeom prst="rect">
            <a:avLst/>
          </a:prstGeom>
        </p:spPr>
      </p:pic>
      <p:sp>
        <p:nvSpPr>
          <p:cNvPr id="5" name="Заголовок 1"/>
          <p:cNvSpPr txBox="1"/>
          <p:nvPr/>
        </p:nvSpPr>
        <p:spPr bwMode="auto">
          <a:xfrm>
            <a:off x="588371" y="310010"/>
            <a:ext cx="6888265" cy="364273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 marL="0" marR="0" indent="0" algn="l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 b="1" i="0" u="none" strike="noStrike" cap="none" spc="0">
                <a:solidFill>
                  <a:srgbClr val="000000"/>
                </a:solidFill>
                <a:latin typeface="Proxima Nova Rg"/>
                <a:ea typeface="+mn-ea"/>
                <a:cs typeface="+mn-cs"/>
              </a:defRPr>
            </a:lvl1pPr>
            <a:lvl2pPr marL="0" marR="0" indent="154305" algn="ctr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308610" algn="ctr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0" marR="0" indent="462915" algn="ctr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marR="0" indent="617220" algn="ctr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0" marR="0" indent="771525" algn="ctr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0" marR="0" indent="925830" algn="ctr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0" marR="0" indent="1080135" algn="ctr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0" marR="0" indent="1234440" algn="ctr" defTabSz="27860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8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800">
                <a:solidFill>
                  <a:srgbClr val="002060"/>
                </a:solidFill>
              </a:rPr>
              <a:t>Итоги Фестиваля</a:t>
            </a:r>
            <a:endParaRPr lang="ru-RU" sz="280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 l="0" t="25808" r="0" b="0"/>
          <a:stretch/>
        </p:blipFill>
        <p:spPr bwMode="auto">
          <a:xfrm>
            <a:off x="370961" y="855211"/>
            <a:ext cx="2650475" cy="13110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rcRect l="0" t="7122" r="0" b="5250"/>
          <a:stretch/>
        </p:blipFill>
        <p:spPr bwMode="auto">
          <a:xfrm>
            <a:off x="370960" y="3409515"/>
            <a:ext cx="2685336" cy="1566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1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Р7-Офис/2025.3.1.923</Application>
  <DocSecurity>0</DocSecurity>
  <PresentationFormat>Экран (16:9)</PresentationFormat>
  <Paragraphs>0</Paragraphs>
  <Slides>5</Slides>
  <Notes>5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Theme 1</vt:lpstr>
      <vt:lpstr>Slide 1</vt:lpstr>
      <vt:lpstr>Slide 2</vt:lpstr>
      <vt:lpstr>Slide 3</vt:lpstr>
      <vt:lpstr>Slide 4</vt:lpstr>
      <vt:lpstr>Slide 5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Насибуллина София Хаммятовна</dc:creator>
  <cp:keywords/>
  <dc:description/>
  <dc:identifier/>
  <dc:language/>
  <cp:lastModifiedBy>u74</cp:lastModifiedBy>
  <cp:revision>90</cp:revision>
  <dcterms:modified xsi:type="dcterms:W3CDTF">2026-04-24T07:14:55Z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1433657159</vt:i4>
  </property>
  <property fmtid="{D5CDD505-2E9C-101B-9397-08002B2CF9AE}" pid="3" name="_NewReviewCycle">
    <vt:lpwstr/>
  </property>
  <property fmtid="{D5CDD505-2E9C-101B-9397-08002B2CF9AE}" pid="4" name="_EmailSubject">
    <vt:lpwstr>Пописанное письмо</vt:lpwstr>
  </property>
  <property fmtid="{D5CDD505-2E9C-101B-9397-08002B2CF9AE}" pid="5" name="_AuthorEmail">
    <vt:lpwstr>Kuznetsova@nifi.ru</vt:lpwstr>
  </property>
  <property fmtid="{D5CDD505-2E9C-101B-9397-08002B2CF9AE}" pid="6" name="_AuthorEmailDisplayName">
    <vt:lpwstr>Кузнецова Мария Геннадьевна</vt:lpwstr>
  </property>
</Properties>
</file>