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64" r:id="rId4"/>
    <p:sldId id="265" r:id="rId5"/>
    <p:sldId id="266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348" y="14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1861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930449"/>
            <a:ext cx="6350680" cy="802572"/>
          </a:xfrm>
        </p:spPr>
        <p:txBody>
          <a:bodyPr>
            <a:noAutofit/>
          </a:bodyPr>
          <a:lstStyle/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просвещение детей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 Рязанская область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практики: ОГБУ ДПО «Рязанский институт развития образования» Чурикова Ирина Эдуардовна 8(4912)95-59-18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cfgriro@rambler.ru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828" y="1005608"/>
            <a:ext cx="5388391" cy="118516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</a:t>
            </a:r>
            <a:r>
              <a:rPr lang="ru-RU" dirty="0"/>
              <a:t>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CF1CEDE-4EA3-4D6D-AAD1-0F86597E3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0" y="221675"/>
            <a:ext cx="1300789" cy="1359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377" y="373886"/>
            <a:ext cx="908383" cy="1207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068" y="373886"/>
            <a:ext cx="2275026" cy="113751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1" y="1412103"/>
            <a:ext cx="5294637" cy="23699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R="12699" algn="ctr">
              <a:tabLst>
                <a:tab pos="808317" algn="l"/>
              </a:tabLst>
            </a:pPr>
            <a:r>
              <a:rPr lang="ru-RU" sz="1400" spc="25" dirty="0" smtClean="0">
                <a:solidFill>
                  <a:srgbClr val="1B4B8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Цель: формирование </a:t>
            </a:r>
            <a:r>
              <a:rPr lang="ru-RU" sz="1400" spc="25" dirty="0">
                <a:solidFill>
                  <a:srgbClr val="1B4B8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осознанного финансового поведения детей и молодежи через интерактивные </a:t>
            </a:r>
            <a:r>
              <a:rPr lang="ru-RU" sz="1400" spc="25" dirty="0" smtClean="0">
                <a:solidFill>
                  <a:srgbClr val="1B4B8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формы.</a:t>
            </a:r>
            <a:r>
              <a:rPr lang="ru-RU" spc="25" dirty="0">
                <a:solidFill>
                  <a:srgbClr val="1B4B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pc="25" dirty="0">
                <a:solidFill>
                  <a:srgbClr val="1B4B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pc="25" dirty="0" smtClean="0">
                <a:solidFill>
                  <a:srgbClr val="1B4B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pc="25" dirty="0" smtClean="0">
                <a:solidFill>
                  <a:srgbClr val="1B4B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Возрастная категория участников конкурса: </a:t>
            </a:r>
            <a:b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обучающиеся </a:t>
            </a:r>
            <a:r>
              <a:rPr lang="ru-RU" sz="1400" spc="2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1-4 классов; </a:t>
            </a: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5-9 </a:t>
            </a:r>
            <a:r>
              <a:rPr lang="ru-RU" sz="1400" spc="2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классов;  </a:t>
            </a: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10-11 </a:t>
            </a:r>
            <a:r>
              <a:rPr lang="ru-RU" sz="1400" spc="2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классов; </a:t>
            </a: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студентов </a:t>
            </a:r>
            <a:r>
              <a:rPr lang="ru-RU" sz="1400" spc="2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профессиональных образовательных </a:t>
            </a: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организаций.</a:t>
            </a:r>
            <a:r>
              <a:rPr lang="ru-RU" sz="1400" spc="2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spc="2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3610" y="137180"/>
            <a:ext cx="429306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Финансовый </a:t>
            </a:r>
            <a:r>
              <a:rPr lang="ru-RU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буктрейлер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470" y="833849"/>
            <a:ext cx="2380880" cy="19650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953592"/>
            <a:ext cx="1794495" cy="17825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172" y="1038029"/>
            <a:ext cx="5524790" cy="34861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R="14605" indent="457200" algn="ctr">
              <a:spcBef>
                <a:spcPts val="1200"/>
              </a:spcBef>
              <a:buNone/>
              <a:tabLst>
                <a:tab pos="540385" algn="l"/>
              </a:tabLst>
            </a:pPr>
            <a:r>
              <a:rPr lang="ru-RU" sz="12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Буктрейлер – своеобразная аннотация в </a:t>
            </a:r>
            <a:r>
              <a:rPr lang="ru-RU" sz="12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видеоформате</a:t>
            </a:r>
            <a:r>
              <a:rPr lang="ru-RU" sz="12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включает самые яркие и узнаваемые моменты книги (художественная постановка, слайд-шоу с иллюстрациями, текстовый ряд, мультфильм и т.д.);  в произвольной художественной форме, интересно и красочно рассказывает о литературном произведении; автор делится своими читательскими предпочтениями, побуждающими других к прочтению </a:t>
            </a:r>
            <a:r>
              <a:rPr lang="ru-RU" sz="1200" spc="2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книги.</a:t>
            </a:r>
          </a:p>
          <a:p>
            <a:pPr marR="14605" indent="457200" algn="ctr">
              <a:spcBef>
                <a:spcPts val="1200"/>
              </a:spcBef>
              <a:buNone/>
              <a:tabLst>
                <a:tab pos="540385" algn="l"/>
              </a:tabLst>
            </a:pPr>
            <a:r>
              <a:rPr lang="ru-RU" sz="1200" spc="2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Финансовый </a:t>
            </a:r>
            <a:r>
              <a:rPr lang="ru-RU" sz="12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буктрейлер</a:t>
            </a:r>
            <a:r>
              <a:rPr lang="ru-RU" sz="12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представлен в любом жанре: анимация, видеоклип, </a:t>
            </a:r>
            <a:r>
              <a:rPr lang="ru-RU" sz="12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видеоперформанс</a:t>
            </a:r>
            <a:r>
              <a:rPr lang="ru-RU" sz="12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sz="1200" spc="2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видеопостановка</a:t>
            </a:r>
            <a:r>
              <a:rPr lang="ru-RU" sz="1200" spc="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видеофильм, игровой ролик, компьютерная графика, короткометражный фильм, музыкальный клип, мультфильм, рекламный ролик, слайд-шоу и т.д.</a:t>
            </a:r>
          </a:p>
          <a:p>
            <a:pPr indent="0" algn="ct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вместе с литературными героями поднимают темы финансовой грамотности (мошенничество, личное финансовое планирование, предпринимательство), учатся анализировать, делать выводы.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40428" y="69496"/>
            <a:ext cx="427072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Финансовый </a:t>
            </a:r>
            <a:r>
              <a:rPr lang="ru-RU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буктрейлер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842" y="1065936"/>
            <a:ext cx="1333686" cy="11812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257" y="2658866"/>
            <a:ext cx="1333686" cy="112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975" y="1608937"/>
            <a:ext cx="1314633" cy="12765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6270206" y="4006649"/>
            <a:ext cx="2476643" cy="5840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R="12699" algn="ctr" hangingPunct="1">
              <a:tabLst>
                <a:tab pos="808317" algn="l"/>
              </a:tabLst>
            </a:pP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Работы победителей и призеров</a:t>
            </a:r>
            <a:b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92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262" y="95518"/>
            <a:ext cx="4423914" cy="4993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оминации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12366"/>
              </p:ext>
            </p:extLst>
          </p:nvPr>
        </p:nvGraphicFramePr>
        <p:xfrm>
          <a:off x="720499" y="4048754"/>
          <a:ext cx="7877176" cy="46177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1836089"/>
                <a:gridCol w="6041087"/>
              </a:tblGrid>
              <a:tr h="358296">
                <a:tc>
                  <a:txBody>
                    <a:bodyPr/>
                    <a:lstStyle/>
                    <a:p>
                      <a:pPr fontAlgn="base"/>
                      <a:r>
                        <a:rPr lang="ru-RU" sz="810" b="1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Личная свобода и финансовая независимость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1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Подберите литературные произведения, в которых можно найти ответы на вопрос: «Всегда ли «богатый» значит «свободный?» Проанализируйте поступки и взгляды литературных героев.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364522"/>
              </p:ext>
            </p:extLst>
          </p:nvPr>
        </p:nvGraphicFramePr>
        <p:xfrm>
          <a:off x="720499" y="690465"/>
          <a:ext cx="7877176" cy="32969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1836089"/>
                <a:gridCol w="6041087"/>
              </a:tblGrid>
              <a:tr h="561738">
                <a:tc>
                  <a:txBody>
                    <a:bodyPr/>
                    <a:lstStyle/>
                    <a:p>
                      <a:pPr marL="0" marR="0" lvl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Суперсила твоих карманных денег</a:t>
                      </a:r>
                      <a:endParaRPr lang="ru-RU" sz="900" b="0" i="0" u="none" strike="noStrike" cap="none" spc="0" baseline="0" dirty="0" smtClean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endParaRPr lang="ru-RU" sz="9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Подберите литературные произведения, в которых можно проанализировать</a:t>
                      </a:r>
                      <a:r>
                        <a:rPr lang="ru-RU" sz="900" b="1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</a:t>
                      </a:r>
                      <a:r>
                        <a:rPr lang="ru-RU" sz="9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как из маленьких карманных денег вырастить большую мечту. Основы накопления, планирования и отличия «хочу» от «надо». Например, в  стиле комикса или аниме. Герой получает «денежные супер способности»: визуализацию целей, силу воли для отказа от ненужных покупок. Враги — импульсивные траты и реклама.</a:t>
                      </a:r>
                    </a:p>
                    <a:p>
                      <a:endParaRPr lang="ru-RU" sz="9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Деньги любят счет: Кто кого контролирует?</a:t>
                      </a:r>
                      <a:endParaRPr lang="ru-RU" sz="900" b="0" i="0" u="none" strike="noStrike" cap="none" spc="0" baseline="0" dirty="0" smtClean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endParaRPr lang="ru-RU" sz="9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Кто главный — ты или твои деньги? Почему они всегда «куда-то деваются» и как взять это под контроль с помощью простого учёта. Проанализировать на примере литературных героев.</a:t>
                      </a:r>
                    </a:p>
                    <a:p>
                      <a:endParaRPr lang="ru-RU" sz="9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Финансовая самозащита: Как не стать денежным зомби</a:t>
                      </a:r>
                      <a:endParaRPr lang="ru-RU" sz="900" b="0" i="0" u="none" strike="noStrike" cap="none" spc="0" baseline="0" dirty="0" smtClean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endParaRPr lang="ru-RU" sz="9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На примере опыта героев литературных произведений рассмотреть их осознанное потребление, способы противостояния манипуляциям рекламы, маркетинговым уловкам («скидка!») и давлению окружающих («купи, как у всех»).</a:t>
                      </a:r>
                    </a:p>
                    <a:p>
                      <a:endParaRPr lang="ru-RU" sz="9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Твой первый миллион: Инструкция по применению.</a:t>
                      </a:r>
                      <a:endParaRPr lang="ru-RU" sz="900" b="0" i="0" u="none" strike="noStrike" cap="none" spc="0" baseline="0" dirty="0" smtClean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endParaRPr lang="ru-RU" sz="9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Не просто мечтать, а действовать. Обзор возможностей: от инвестирования и </a:t>
                      </a:r>
                      <a:r>
                        <a:rPr lang="ru-RU" sz="900" b="0" i="0" u="none" strike="noStrike" cap="none" spc="0" baseline="0" dirty="0" err="1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фриланса</a:t>
                      </a:r>
                      <a:r>
                        <a:rPr lang="ru-RU" sz="9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до создания своего </a:t>
                      </a:r>
                      <a:r>
                        <a:rPr lang="ru-RU" sz="900" b="0" i="0" u="none" strike="noStrike" cap="none" spc="0" baseline="0" dirty="0" err="1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стартапа</a:t>
                      </a:r>
                      <a:r>
                        <a:rPr lang="ru-RU" sz="9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. История успеха таких же молодых людей</a:t>
                      </a:r>
                      <a:endParaRPr lang="ru-RU" sz="9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b="1" i="0" u="none" strike="noStrike" cap="none" spc="0" baseline="0" dirty="0" err="1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Буктрейлер</a:t>
                      </a:r>
                      <a:r>
                        <a:rPr lang="ru-RU" sz="900" b="1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как </a:t>
                      </a:r>
                      <a:r>
                        <a:rPr lang="ru-RU" sz="900" b="1" i="0" u="none" strike="noStrike" cap="none" spc="0" baseline="0" dirty="0" err="1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геймплей</a:t>
                      </a:r>
                      <a:r>
                        <a:rPr lang="ru-RU" sz="900" b="1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стратегической игры</a:t>
                      </a:r>
                      <a:endParaRPr lang="ru-RU" sz="9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где герой вкладывает виртуальные деньги в разные активы и видит, как его «игровой капитал» растет. </a:t>
                      </a:r>
                    </a:p>
                    <a:p>
                      <a:endParaRPr lang="ru-RU" sz="9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b="1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Я сам обманываться рад…</a:t>
                      </a:r>
                      <a:endParaRPr lang="ru-RU" sz="9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Подберите литературные произведения, в которых литературный герой попался в ловушку мошенника. Какой жизненный урок из этой истории можно извлечь для себя?</a:t>
                      </a:r>
                    </a:p>
                    <a:p>
                      <a:endParaRPr lang="ru-RU" sz="9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4482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289" y="41786"/>
            <a:ext cx="6888265" cy="68272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ФИНАНСОВЫЙ БУКТРЕЙЛЕР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1925" y="797411"/>
            <a:ext cx="1079310" cy="1124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342858" y="1163437"/>
            <a:ext cx="4380237" cy="11125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R="12699" algn="ctr" hangingPunct="1">
              <a:tabLst>
                <a:tab pos="808317" algn="l"/>
              </a:tabLst>
            </a:pPr>
            <a:r>
              <a:rPr lang="ru-RU" sz="12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конкурс предоставляются работы согласно требованиям Положения о конкурсе. Конкурс носит межрегиональный характер и способствует формированию финансовой культуры подрастающего поколения. 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701846" y="2885437"/>
            <a:ext cx="3795518" cy="11125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R="12699" algn="ctr" hangingPunct="1">
              <a:tabLst>
                <a:tab pos="808317" algn="l"/>
              </a:tabLst>
            </a:pP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Более </a:t>
            </a:r>
            <a:r>
              <a:rPr lang="ru-RU" sz="1400" spc="2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</a:t>
            </a: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 из </a:t>
            </a:r>
            <a:r>
              <a:rPr lang="ru-RU" sz="1400" spc="2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spc="25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регионов                                Российской Федерации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789" y="854288"/>
            <a:ext cx="826941" cy="9972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336" y="2453723"/>
            <a:ext cx="892900" cy="9880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510" y="2453723"/>
            <a:ext cx="772850" cy="9052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278" y="3811746"/>
            <a:ext cx="1164559" cy="8693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Объект 6">
            <a:extLst>
              <a:ext uri="{FF2B5EF4-FFF2-40B4-BE49-F238E27FC236}">
                <a16:creationId xmlns="" xmlns:a16="http://schemas.microsoft.com/office/drawing/2014/main" id="{66B37FCC-373D-4B57-896C-F5A68E59E0EA}"/>
              </a:ext>
            </a:extLst>
          </p:cNvPr>
          <p:cNvSpPr txBox="1">
            <a:spLocks/>
          </p:cNvSpPr>
          <p:nvPr/>
        </p:nvSpPr>
        <p:spPr>
          <a:xfrm>
            <a:off x="6844491" y="1919544"/>
            <a:ext cx="975647" cy="234292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Липецкая </a:t>
            </a: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13" name="Объект 6">
            <a:extLst>
              <a:ext uri="{FF2B5EF4-FFF2-40B4-BE49-F238E27FC236}">
                <a16:creationId xmlns="" xmlns:a16="http://schemas.microsoft.com/office/drawing/2014/main" id="{66B37FCC-373D-4B57-896C-F5A68E59E0EA}"/>
              </a:ext>
            </a:extLst>
          </p:cNvPr>
          <p:cNvSpPr txBox="1">
            <a:spLocks/>
          </p:cNvSpPr>
          <p:nvPr/>
        </p:nvSpPr>
        <p:spPr>
          <a:xfrm>
            <a:off x="5375589" y="1981361"/>
            <a:ext cx="975647" cy="234292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Рязанская 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15" name="Объект 6">
            <a:extLst>
              <a:ext uri="{FF2B5EF4-FFF2-40B4-BE49-F238E27FC236}">
                <a16:creationId xmlns="" xmlns:a16="http://schemas.microsoft.com/office/drawing/2014/main" id="{66B37FCC-373D-4B57-896C-F5A68E59E0EA}"/>
              </a:ext>
            </a:extLst>
          </p:cNvPr>
          <p:cNvSpPr txBox="1">
            <a:spLocks/>
          </p:cNvSpPr>
          <p:nvPr/>
        </p:nvSpPr>
        <p:spPr>
          <a:xfrm>
            <a:off x="5466175" y="4743417"/>
            <a:ext cx="975647" cy="234292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Тюменская 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16" name="Объект 6">
            <a:extLst>
              <a:ext uri="{FF2B5EF4-FFF2-40B4-BE49-F238E27FC236}">
                <a16:creationId xmlns="" xmlns:a16="http://schemas.microsoft.com/office/drawing/2014/main" id="{66B37FCC-373D-4B57-896C-F5A68E59E0EA}"/>
              </a:ext>
            </a:extLst>
          </p:cNvPr>
          <p:cNvSpPr txBox="1">
            <a:spLocks/>
          </p:cNvSpPr>
          <p:nvPr/>
        </p:nvSpPr>
        <p:spPr>
          <a:xfrm>
            <a:off x="6996891" y="3420768"/>
            <a:ext cx="975647" cy="234292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Смоленская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="" xmlns:a16="http://schemas.microsoft.com/office/drawing/2014/main" id="{66B37FCC-373D-4B57-896C-F5A68E59E0EA}"/>
              </a:ext>
            </a:extLst>
          </p:cNvPr>
          <p:cNvSpPr txBox="1">
            <a:spLocks/>
          </p:cNvSpPr>
          <p:nvPr/>
        </p:nvSpPr>
        <p:spPr>
          <a:xfrm>
            <a:off x="5375588" y="3486150"/>
            <a:ext cx="975647" cy="234292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Тверская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814" y="3829334"/>
            <a:ext cx="866571" cy="9409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" name="Объект 6">
            <a:extLst>
              <a:ext uri="{FF2B5EF4-FFF2-40B4-BE49-F238E27FC236}">
                <a16:creationId xmlns="" xmlns:a16="http://schemas.microsoft.com/office/drawing/2014/main" id="{66B37FCC-373D-4B57-896C-F5A68E59E0EA}"/>
              </a:ext>
            </a:extLst>
          </p:cNvPr>
          <p:cNvSpPr txBox="1">
            <a:spLocks/>
          </p:cNvSpPr>
          <p:nvPr/>
        </p:nvSpPr>
        <p:spPr>
          <a:xfrm>
            <a:off x="7020789" y="4770262"/>
            <a:ext cx="975647" cy="234292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Саратовская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219" y="882278"/>
            <a:ext cx="784130" cy="9064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Объект 6">
            <a:extLst>
              <a:ext uri="{FF2B5EF4-FFF2-40B4-BE49-F238E27FC236}">
                <a16:creationId xmlns="" xmlns:a16="http://schemas.microsoft.com/office/drawing/2014/main" id="{66B37FCC-373D-4B57-896C-F5A68E59E0EA}"/>
              </a:ext>
            </a:extLst>
          </p:cNvPr>
          <p:cNvSpPr txBox="1">
            <a:spLocks/>
          </p:cNvSpPr>
          <p:nvPr/>
        </p:nvSpPr>
        <p:spPr>
          <a:xfrm>
            <a:off x="7972538" y="1864215"/>
            <a:ext cx="975647" cy="234292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Новосибирская 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4940" y="2383248"/>
            <a:ext cx="793245" cy="103595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Объект 6">
            <a:extLst>
              <a:ext uri="{FF2B5EF4-FFF2-40B4-BE49-F238E27FC236}">
                <a16:creationId xmlns="" xmlns:a16="http://schemas.microsoft.com/office/drawing/2014/main" id="{66B37FCC-373D-4B57-896C-F5A68E59E0EA}"/>
              </a:ext>
            </a:extLst>
          </p:cNvPr>
          <p:cNvSpPr txBox="1">
            <a:spLocks/>
          </p:cNvSpPr>
          <p:nvPr/>
        </p:nvSpPr>
        <p:spPr>
          <a:xfrm>
            <a:off x="8063738" y="3495024"/>
            <a:ext cx="975647" cy="234292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Орловская область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4400" y="3916545"/>
            <a:ext cx="984985" cy="7665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2" name="Объект 6">
            <a:extLst>
              <a:ext uri="{FF2B5EF4-FFF2-40B4-BE49-F238E27FC236}">
                <a16:creationId xmlns="" xmlns:a16="http://schemas.microsoft.com/office/drawing/2014/main" id="{66B37FCC-373D-4B57-896C-F5A68E59E0EA}"/>
              </a:ext>
            </a:extLst>
          </p:cNvPr>
          <p:cNvSpPr txBox="1">
            <a:spLocks/>
          </p:cNvSpPr>
          <p:nvPr/>
        </p:nvSpPr>
        <p:spPr>
          <a:xfrm>
            <a:off x="8029460" y="4697011"/>
            <a:ext cx="975647" cy="234292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Челябинская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114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480</Words>
  <Application>Microsoft Office PowerPoint</Application>
  <PresentationFormat>Экран (16:9)</PresentationFormat>
  <Paragraphs>47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Calibri</vt:lpstr>
      <vt:lpstr>Helvetica Neue</vt:lpstr>
      <vt:lpstr>Helvetica Neue Light</vt:lpstr>
      <vt:lpstr>Helvetica Neue Medium</vt:lpstr>
      <vt:lpstr>Proxima Nova Rg</vt:lpstr>
      <vt:lpstr>Tahoma</vt:lpstr>
      <vt:lpstr>Times New Roman</vt:lpstr>
      <vt:lpstr>White</vt:lpstr>
      <vt:lpstr>Финансовый буктрейлер </vt:lpstr>
      <vt:lpstr>Цель: формирование осознанного финансового поведения детей и молодежи через интерактивные формы.  Возрастная категория участников конкурса:  обучающиеся 1-4 классов;  5-9 классов;   10-11 классов;  студентов профессиональных образовательных организаций. </vt:lpstr>
      <vt:lpstr>Презентация PowerPoint</vt:lpstr>
      <vt:lpstr>Номинации</vt:lpstr>
      <vt:lpstr>ФИНАНСОВЫЙ БУКТРЕЙЛЕР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Учетная запись Майкрософт</cp:lastModifiedBy>
  <cp:revision>76</cp:revision>
  <dcterms:modified xsi:type="dcterms:W3CDTF">2026-04-10T09:37:54Z</dcterms:modified>
</cp:coreProperties>
</file>