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61" r:id="rId4"/>
    <p:sldId id="262" r:id="rId5"/>
    <p:sldId id="263" r:id="rId6"/>
  </p:sldIdLst>
  <p:sldSz cx="9144000" cy="5143500" type="screen16x9"/>
  <p:notesSz cx="6797675" cy="99282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0"/>
    <p:restoredTop sz="95407" autoAdjust="0"/>
  </p:normalViewPr>
  <p:slideViewPr>
    <p:cSldViewPr snapToGrid="0" snapToObjects="1" showGuides="1">
      <p:cViewPr varScale="1">
        <p:scale>
          <a:sx n="147" d="100"/>
          <a:sy n="147" d="100"/>
        </p:scale>
        <p:origin x="390" y="12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8" y="4715907"/>
            <a:ext cx="4984961" cy="4467701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84118" y="3782196"/>
            <a:ext cx="8361432" cy="1189867"/>
          </a:xfrm>
        </p:spPr>
        <p:txBody>
          <a:bodyPr>
            <a:noAutofit/>
          </a:bodyPr>
          <a:lstStyle/>
          <a:p>
            <a:r>
              <a:rPr lang="ru-RU" sz="1200" dirty="0"/>
              <a:t>Финансовое просвещение детей и молодежи </a:t>
            </a:r>
            <a:br>
              <a:rPr lang="ru-RU" sz="1200" dirty="0"/>
            </a:br>
            <a:r>
              <a:rPr lang="ru-RU" sz="1200" dirty="0"/>
              <a:t>Республика Башкортостан</a:t>
            </a:r>
          </a:p>
          <a:p>
            <a:r>
              <a:rPr lang="ru-RU" sz="1200" dirty="0"/>
              <a:t>Авторы практики: </a:t>
            </a:r>
            <a:br>
              <a:rPr lang="ru-RU" sz="1200" dirty="0"/>
            </a:br>
            <a:r>
              <a:rPr lang="ru-RU" sz="1200" dirty="0"/>
              <a:t>Галиева Л.Н. </a:t>
            </a:r>
            <a:r>
              <a:rPr lang="ru-RU" sz="1200" b="0" dirty="0"/>
              <a:t>(УФНС России по Республике Башкортостан), +</a:t>
            </a:r>
            <a:r>
              <a:rPr lang="ru-RU" sz="1200" b="0" dirty="0" smtClean="0"/>
              <a:t>79033522228</a:t>
            </a:r>
            <a:r>
              <a:rPr lang="ru-RU" sz="1200" b="0" dirty="0"/>
              <a:t>, l.galieva.r0200@tax.gov.ru,</a:t>
            </a:r>
            <a:br>
              <a:rPr lang="ru-RU" sz="1200" b="0" dirty="0"/>
            </a:br>
            <a:r>
              <a:rPr lang="ru-RU" sz="1200" dirty="0" err="1"/>
              <a:t>Ковлясова</a:t>
            </a:r>
            <a:r>
              <a:rPr lang="ru-RU" sz="1200" dirty="0"/>
              <a:t> Е.Р. </a:t>
            </a:r>
            <a:r>
              <a:rPr lang="ru-RU" sz="1200" b="0" dirty="0"/>
              <a:t>(Уфимский РМЦ), +79174078789, kovlyasova@mail.ru</a:t>
            </a:r>
          </a:p>
          <a:p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1892299"/>
            <a:ext cx="6699250" cy="720223"/>
          </a:xfrm>
        </p:spPr>
        <p:txBody>
          <a:bodyPr>
            <a:normAutofit fontScale="90000"/>
          </a:bodyPr>
          <a:lstStyle/>
          <a:p>
            <a:r>
              <a:rPr lang="ru-RU" dirty="0"/>
              <a:t>«Моя семья платит налоги вовремя»</a:t>
            </a:r>
            <a:br>
              <a:rPr lang="ru-RU" dirty="0"/>
            </a:br>
            <a:r>
              <a:rPr lang="ru-RU" b="0" dirty="0"/>
              <a:t>творческий конкурс по налоговой грамотности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04904B-CDB9-F6E0-C642-648791381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" y="171436"/>
            <a:ext cx="993725" cy="10535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172BAD-B474-B28E-BD88-AEF8064F3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332" y="3700210"/>
            <a:ext cx="1198745" cy="1060140"/>
          </a:xfrm>
        </p:spPr>
      </p:pic>
      <p:pic>
        <p:nvPicPr>
          <p:cNvPr id="4" name="Рисунок 3" descr="Kak-proverit-kontragenta-na-sajte-FNS.jpg">
            <a:extLst>
              <a:ext uri="{FF2B5EF4-FFF2-40B4-BE49-F238E27FC236}">
                <a16:creationId xmlns:a16="http://schemas.microsoft.com/office/drawing/2014/main" id="{64431978-26CD-E674-E328-B58F786ABF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9694" y="3896466"/>
            <a:ext cx="1025638" cy="76922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4E7788-4353-1DD6-F7D4-918228F2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82588"/>
            <a:ext cx="6888162" cy="682625"/>
          </a:xfrm>
        </p:spPr>
        <p:txBody>
          <a:bodyPr>
            <a:normAutofit/>
          </a:bodyPr>
          <a:lstStyle/>
          <a:p>
            <a:r>
              <a:rPr lang="ru-RU" dirty="0"/>
              <a:t>«Моя семья платит налоги вовремя»</a:t>
            </a:r>
            <a:br>
              <a:rPr lang="ru-RU" dirty="0"/>
            </a:br>
            <a:r>
              <a:rPr lang="ru-RU" b="0" dirty="0"/>
              <a:t>творческий конкурс по налоговой грамотности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/>
        </p:nvSpPr>
        <p:spPr>
          <a:xfrm>
            <a:off x="633413" y="828675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/>
        </p:nvSpPr>
        <p:spPr>
          <a:xfrm>
            <a:off x="785813" y="981075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3CAC60A-8F78-A3CA-428E-B55C40A763B9}"/>
              </a:ext>
            </a:extLst>
          </p:cNvPr>
          <p:cNvSpPr txBox="1">
            <a:spLocks/>
          </p:cNvSpPr>
          <p:nvPr/>
        </p:nvSpPr>
        <p:spPr>
          <a:xfrm>
            <a:off x="582472" y="1143000"/>
            <a:ext cx="6453186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dirty="0"/>
              <a:t>Организаторы: </a:t>
            </a:r>
            <a:br>
              <a:rPr lang="ru-RU" dirty="0"/>
            </a:br>
            <a:r>
              <a:rPr lang="ru-RU" dirty="0"/>
              <a:t>УФНС России по Республике </a:t>
            </a:r>
            <a:r>
              <a:rPr lang="ru-RU" dirty="0" smtClean="0"/>
              <a:t>Башкортостан;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Уфимский региональный методический центр по финансовой грамотности системы общего и профессионального образования ГАУ ДПО ИРО РБ</a:t>
            </a:r>
          </a:p>
          <a:p>
            <a:pPr hangingPunct="1"/>
            <a:r>
              <a:rPr lang="ru-RU" dirty="0"/>
              <a:t>Проводится ежегодно с 2024 года</a:t>
            </a:r>
          </a:p>
          <a:p>
            <a:pPr hangingPunct="1"/>
            <a:r>
              <a:rPr lang="ru-RU" dirty="0"/>
              <a:t>Порядка 5 000 участников</a:t>
            </a:r>
          </a:p>
          <a:p>
            <a:pPr hangingPunct="1"/>
            <a:r>
              <a:rPr lang="ru-RU" dirty="0"/>
              <a:t>Участники: дети от 7 до 18 лет, а также их родители</a:t>
            </a:r>
          </a:p>
          <a:p>
            <a:pPr hangingPunct="1"/>
            <a:r>
              <a:rPr lang="ru-RU" dirty="0"/>
              <a:t>Категории конкурса:</a:t>
            </a:r>
          </a:p>
          <a:p>
            <a:pPr marL="0" indent="0" hangingPunct="1">
              <a:buNone/>
            </a:pPr>
            <a:r>
              <a:rPr lang="ru-RU" dirty="0"/>
              <a:t>младшая – от 7 до 10 лет</a:t>
            </a:r>
          </a:p>
          <a:p>
            <a:pPr marL="0" indent="0" hangingPunct="1">
              <a:buNone/>
            </a:pPr>
            <a:r>
              <a:rPr lang="ru-RU" dirty="0"/>
              <a:t>средняя – от 11 до 13 лет</a:t>
            </a:r>
          </a:p>
          <a:p>
            <a:pPr marL="0" indent="0" hangingPunct="1">
              <a:buNone/>
            </a:pPr>
            <a:r>
              <a:rPr lang="ru-RU" dirty="0"/>
              <a:t>старшая – от 14 до 18 лет</a:t>
            </a:r>
          </a:p>
          <a:p>
            <a:pPr marL="0" indent="0" hangingPunct="1">
              <a:buNone/>
            </a:pPr>
            <a:endParaRPr lang="ru-RU" dirty="0"/>
          </a:p>
          <a:p>
            <a:pPr marL="0" indent="0" hangingPunct="1">
              <a:buNone/>
            </a:pPr>
            <a:endParaRPr lang="ru-RU" dirty="0"/>
          </a:p>
          <a:p>
            <a:pPr hangingPunct="1"/>
            <a:endParaRPr lang="ru-RU" dirty="0"/>
          </a:p>
          <a:p>
            <a:pPr hangingPunct="1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046571-F759-9F48-D068-2D767E669C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945" t="20710" r="17223" b="18888"/>
          <a:stretch>
            <a:fillRect/>
          </a:stretch>
        </p:blipFill>
        <p:spPr>
          <a:xfrm>
            <a:off x="2939270" y="2947988"/>
            <a:ext cx="3386713" cy="174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96E6C-8414-6B67-A30E-E4C517412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ECC9C4E-4E3B-EEDA-C92A-6557E0574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332" y="3700210"/>
            <a:ext cx="1198745" cy="1060140"/>
          </a:xfrm>
        </p:spPr>
      </p:pic>
      <p:pic>
        <p:nvPicPr>
          <p:cNvPr id="4" name="Рисунок 3" descr="Kak-proverit-kontragenta-na-sajte-FNS.jpg">
            <a:extLst>
              <a:ext uri="{FF2B5EF4-FFF2-40B4-BE49-F238E27FC236}">
                <a16:creationId xmlns:a16="http://schemas.microsoft.com/office/drawing/2014/main" id="{40D7647A-407F-7490-E321-23E5ED9BB4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9694" y="3896466"/>
            <a:ext cx="1025638" cy="76922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3E8D553-A7EE-D8F8-C153-7FE75D87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82588"/>
            <a:ext cx="6888162" cy="682625"/>
          </a:xfrm>
        </p:spPr>
        <p:txBody>
          <a:bodyPr>
            <a:normAutofit/>
          </a:bodyPr>
          <a:lstStyle/>
          <a:p>
            <a:r>
              <a:rPr lang="ru-RU" dirty="0"/>
              <a:t>«Моя семья платит налоги вовремя»</a:t>
            </a:r>
            <a:br>
              <a:rPr lang="ru-RU" dirty="0"/>
            </a:br>
            <a:r>
              <a:rPr lang="ru-RU" b="0" dirty="0"/>
              <a:t>творческий конкурс по налоговой грамотности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C3155584-5A14-C43A-A76C-B015E693E462}"/>
              </a:ext>
            </a:extLst>
          </p:cNvPr>
          <p:cNvSpPr txBox="1">
            <a:spLocks/>
          </p:cNvSpPr>
          <p:nvPr/>
        </p:nvSpPr>
        <p:spPr>
          <a:xfrm>
            <a:off x="633414" y="1065213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b="1" dirty="0"/>
              <a:t>Цели: </a:t>
            </a:r>
          </a:p>
          <a:p>
            <a:pPr hangingPunct="1"/>
            <a:r>
              <a:rPr lang="ru-RU" dirty="0"/>
              <a:t>привлечь внимание юного поколения к значимости уплаты налогов и пополнения бюджета </a:t>
            </a:r>
          </a:p>
          <a:p>
            <a:pPr hangingPunct="1"/>
            <a:r>
              <a:rPr lang="ru-RU" dirty="0"/>
              <a:t>воспитать налоговое правосознание подрастающего поколения россиян </a:t>
            </a:r>
          </a:p>
          <a:p>
            <a:pPr hangingPunct="1"/>
            <a:r>
              <a:rPr lang="ru-RU" dirty="0"/>
              <a:t>сформировать положительное отношение молодежи к налоговой политике государства</a:t>
            </a:r>
          </a:p>
          <a:p>
            <a:pPr marL="0" indent="0" hangingPunct="1">
              <a:buNone/>
            </a:pPr>
            <a:r>
              <a:rPr lang="ru-RU" b="1" dirty="0"/>
              <a:t>Задачи: </a:t>
            </a:r>
          </a:p>
          <a:p>
            <a:pPr hangingPunct="1"/>
            <a:r>
              <a:rPr lang="ru-RU" dirty="0"/>
              <a:t>раскрыть творческую индивидуальность и развить воображение обучающихся </a:t>
            </a:r>
          </a:p>
          <a:p>
            <a:pPr hangingPunct="1"/>
            <a:r>
              <a:rPr lang="ru-RU" dirty="0"/>
              <a:t>повысить уровень финансовой и налоговой грамотности обучающихся</a:t>
            </a:r>
          </a:p>
          <a:p>
            <a:pPr marL="0" indent="0" hangingPunct="1">
              <a:buNone/>
            </a:pPr>
            <a:r>
              <a:rPr lang="ru-RU" b="1" dirty="0"/>
              <a:t>Номинации: </a:t>
            </a:r>
          </a:p>
          <a:p>
            <a:pPr hangingPunct="1"/>
            <a:r>
              <a:rPr lang="ru-RU" dirty="0"/>
              <a:t>конкурс </a:t>
            </a:r>
            <a:r>
              <a:rPr lang="ru-RU" b="1" dirty="0"/>
              <a:t>рисунков</a:t>
            </a:r>
            <a:r>
              <a:rPr lang="ru-RU" dirty="0"/>
              <a:t>  для школьников младшей и средней возрастных категорий и их родителей</a:t>
            </a:r>
          </a:p>
          <a:p>
            <a:pPr hangingPunct="1"/>
            <a:r>
              <a:rPr lang="ru-RU" dirty="0"/>
              <a:t>конкурс </a:t>
            </a:r>
            <a:r>
              <a:rPr lang="ru-RU" b="1" dirty="0"/>
              <a:t>сочинений</a:t>
            </a:r>
            <a:r>
              <a:rPr lang="ru-RU" dirty="0"/>
              <a:t> для школьников средней и старшей возрастных категорий и их родителей</a:t>
            </a:r>
          </a:p>
          <a:p>
            <a:pPr hangingPunct="1"/>
            <a:endParaRPr lang="ru-RU" dirty="0"/>
          </a:p>
          <a:p>
            <a:pPr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5242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22409-4CD2-D617-96CF-18DCB956A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8089294E-AE9F-ABCC-0E03-9DEDB64CF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332" y="3700210"/>
            <a:ext cx="1198745" cy="1060140"/>
          </a:xfrm>
        </p:spPr>
      </p:pic>
      <p:pic>
        <p:nvPicPr>
          <p:cNvPr id="4" name="Рисунок 3" descr="Kak-proverit-kontragenta-na-sajte-FNS.jpg">
            <a:extLst>
              <a:ext uri="{FF2B5EF4-FFF2-40B4-BE49-F238E27FC236}">
                <a16:creationId xmlns:a16="http://schemas.microsoft.com/office/drawing/2014/main" id="{0C6F98B7-F2B7-1ED6-E063-E9C9B3676E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9694" y="3896466"/>
            <a:ext cx="1025638" cy="76922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BA05258-8D6A-A737-EC78-7F7C7A0D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82588"/>
            <a:ext cx="6888162" cy="682625"/>
          </a:xfrm>
        </p:spPr>
        <p:txBody>
          <a:bodyPr>
            <a:normAutofit/>
          </a:bodyPr>
          <a:lstStyle/>
          <a:p>
            <a:r>
              <a:rPr lang="ru-RU" dirty="0"/>
              <a:t>«Моя семья платит налоги вовремя»</a:t>
            </a:r>
            <a:br>
              <a:rPr lang="ru-RU" dirty="0"/>
            </a:br>
            <a:r>
              <a:rPr lang="ru-RU" b="0" dirty="0"/>
              <a:t>творческий конкурс по налоговой грамотности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41E83DB-C71A-C037-4EF9-BFD95EC10C13}"/>
              </a:ext>
            </a:extLst>
          </p:cNvPr>
          <p:cNvSpPr txBox="1">
            <a:spLocks/>
          </p:cNvSpPr>
          <p:nvPr/>
        </p:nvSpPr>
        <p:spPr>
          <a:xfrm>
            <a:off x="347662" y="1177988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dirty="0"/>
              <a:t>Информирование и анонсы о старте конкурса:</a:t>
            </a:r>
          </a:p>
          <a:p>
            <a:pPr hangingPunct="1">
              <a:buFont typeface="Wingdings" panose="05000000000000000000" pitchFamily="2" charset="2"/>
              <a:buChar char="ü"/>
            </a:pPr>
            <a:r>
              <a:rPr lang="ru-RU" dirty="0"/>
              <a:t>в рамках совещаний в отделах образования </a:t>
            </a:r>
            <a:r>
              <a:rPr lang="ru-RU" smtClean="0"/>
              <a:t>администраций </a:t>
            </a:r>
            <a:br>
              <a:rPr lang="ru-RU" smtClean="0"/>
            </a:br>
            <a:r>
              <a:rPr lang="ru-RU" smtClean="0"/>
              <a:t>муниципальных </a:t>
            </a:r>
            <a:r>
              <a:rPr lang="ru-RU" dirty="0"/>
              <a:t>районов </a:t>
            </a:r>
            <a:r>
              <a:rPr lang="ru-RU" dirty="0" smtClean="0"/>
              <a:t>и городских округов Республики </a:t>
            </a:r>
            <a:r>
              <a:rPr lang="ru-RU" dirty="0"/>
              <a:t>Башкортостан</a:t>
            </a:r>
          </a:p>
          <a:p>
            <a:pPr hangingPunct="1">
              <a:buFont typeface="Wingdings" panose="05000000000000000000" pitchFamily="2" charset="2"/>
              <a:buChar char="ü"/>
            </a:pPr>
            <a:r>
              <a:rPr lang="ru-RU" dirty="0"/>
              <a:t>на педагогических советах в школах</a:t>
            </a:r>
          </a:p>
          <a:p>
            <a:pPr hangingPunct="1">
              <a:buFont typeface="Wingdings" panose="05000000000000000000" pitchFamily="2" charset="2"/>
              <a:buChar char="ü"/>
            </a:pPr>
            <a:r>
              <a:rPr lang="ru-RU" dirty="0"/>
              <a:t>на классных часах в школах и на родительских собраниях</a:t>
            </a:r>
          </a:p>
          <a:p>
            <a:pPr hangingPunct="1">
              <a:buFont typeface="Wingdings" panose="05000000000000000000" pitchFamily="2" charset="2"/>
              <a:buChar char="ü"/>
            </a:pPr>
            <a:r>
              <a:rPr lang="ru-RU" dirty="0"/>
              <a:t>на сайтах  и страницах общеобразовательных организаций </a:t>
            </a:r>
          </a:p>
          <a:p>
            <a:pPr hangingPunct="1">
              <a:buFont typeface="Wingdings" panose="05000000000000000000" pitchFamily="2" charset="2"/>
              <a:buChar char="ü"/>
            </a:pPr>
            <a:r>
              <a:rPr lang="ru-RU" dirty="0"/>
              <a:t>в школьных (в том числе родительских) чатах</a:t>
            </a:r>
          </a:p>
          <a:p>
            <a:pPr marL="0" indent="0" hangingPunct="1">
              <a:buNone/>
            </a:pPr>
            <a:endParaRPr lang="ru-RU" dirty="0"/>
          </a:p>
          <a:p>
            <a:pPr hangingPunct="1"/>
            <a:r>
              <a:rPr lang="ru-RU" dirty="0" smtClean="0"/>
              <a:t>Назначение </a:t>
            </a:r>
            <a:r>
              <a:rPr lang="ru-RU" dirty="0"/>
              <a:t>сотрудника общеобразовательной организации, </a:t>
            </a:r>
            <a:br>
              <a:rPr lang="ru-RU" dirty="0"/>
            </a:br>
            <a:r>
              <a:rPr lang="ru-RU" dirty="0"/>
              <a:t>ответственного за сбор, учет и направление конкурсных работ </a:t>
            </a:r>
            <a:br>
              <a:rPr lang="ru-RU" dirty="0"/>
            </a:br>
            <a:r>
              <a:rPr lang="ru-RU" dirty="0"/>
              <a:t>в территориальные органы ФНС России по Республике Башкортостан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633A32-0603-8F27-1425-D7EACFC035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500" t="22933" r="19306" b="15062"/>
          <a:stretch>
            <a:fillRect/>
          </a:stretch>
        </p:blipFill>
        <p:spPr>
          <a:xfrm>
            <a:off x="5454651" y="1261469"/>
            <a:ext cx="3179450" cy="1754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7850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38AD3-D886-B95C-75DD-62D1267C9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5B4F729-7DD5-2F58-FC48-F72E4434A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332" y="3700210"/>
            <a:ext cx="1198745" cy="1060140"/>
          </a:xfrm>
        </p:spPr>
      </p:pic>
      <p:pic>
        <p:nvPicPr>
          <p:cNvPr id="4" name="Рисунок 3" descr="Kak-proverit-kontragenta-na-sajte-FNS.jpg">
            <a:extLst>
              <a:ext uri="{FF2B5EF4-FFF2-40B4-BE49-F238E27FC236}">
                <a16:creationId xmlns:a16="http://schemas.microsoft.com/office/drawing/2014/main" id="{C01C6197-B13D-01DF-EC35-06852252E8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9694" y="3896466"/>
            <a:ext cx="1025638" cy="76922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51BDFE9-48E3-67B0-986A-4714AAED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82588"/>
            <a:ext cx="6888162" cy="682625"/>
          </a:xfrm>
        </p:spPr>
        <p:txBody>
          <a:bodyPr>
            <a:normAutofit/>
          </a:bodyPr>
          <a:lstStyle/>
          <a:p>
            <a:r>
              <a:rPr lang="ru-RU" dirty="0"/>
              <a:t>«Моя семья платит налоги вовремя»</a:t>
            </a:r>
            <a:br>
              <a:rPr lang="ru-RU" dirty="0"/>
            </a:br>
            <a:r>
              <a:rPr lang="ru-RU" b="0" dirty="0"/>
              <a:t>творческий конкурс по налоговой грамотности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75A5891-A3B5-1AA3-D7AB-0CCE89965802}"/>
              </a:ext>
            </a:extLst>
          </p:cNvPr>
          <p:cNvSpPr txBox="1">
            <a:spLocks/>
          </p:cNvSpPr>
          <p:nvPr/>
        </p:nvSpPr>
        <p:spPr>
          <a:xfrm>
            <a:off x="423863" y="1267445"/>
            <a:ext cx="5138737" cy="2039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dirty="0"/>
              <a:t>Победители приглашаются на награждение в Налоговые инспекции в соответствии с территориальной принадлежностью общеобразовательных организаций</a:t>
            </a:r>
          </a:p>
          <a:p>
            <a:pPr marL="0" indent="0" hangingPunct="1">
              <a:buNone/>
            </a:pPr>
            <a:endParaRPr lang="ru-RU" dirty="0"/>
          </a:p>
          <a:p>
            <a:pPr hangingPunct="1"/>
            <a:r>
              <a:rPr lang="ru-RU" dirty="0" smtClean="0"/>
              <a:t>По </a:t>
            </a:r>
            <a:r>
              <a:rPr lang="ru-RU" dirty="0"/>
              <a:t>итогам конкурса награждаются педагогические работники, </a:t>
            </a:r>
            <a:br>
              <a:rPr lang="ru-RU" dirty="0"/>
            </a:br>
            <a:r>
              <a:rPr lang="ru-RU" dirty="0"/>
              <a:t>чьи ученики проявляют наибольшую активность и показывают наилучшие результаты в рамках конкурса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91EC3E-6E71-7E5A-2D47-E71A9E3F69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931" t="24198" r="23871" b="16667"/>
          <a:stretch>
            <a:fillRect/>
          </a:stretch>
        </p:blipFill>
        <p:spPr>
          <a:xfrm>
            <a:off x="5912962" y="1185863"/>
            <a:ext cx="2639101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8DC011-07FA-3B90-936A-18855963AA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223" t="32249" r="16527" b="13827"/>
          <a:stretch>
            <a:fillRect/>
          </a:stretch>
        </p:blipFill>
        <p:spPr>
          <a:xfrm>
            <a:off x="1222931" y="2862925"/>
            <a:ext cx="4514850" cy="20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987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354</Words>
  <Application>Microsoft Office PowerPoint</Application>
  <PresentationFormat>Экран (16:9)</PresentationFormat>
  <Paragraphs>38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Helvetica Neue</vt:lpstr>
      <vt:lpstr>Helvetica Neue Light</vt:lpstr>
      <vt:lpstr>Helvetica Neue Medium</vt:lpstr>
      <vt:lpstr>Proxima Nova Rg</vt:lpstr>
      <vt:lpstr>Wingdings</vt:lpstr>
      <vt:lpstr>White</vt:lpstr>
      <vt:lpstr>«Моя семья платит налоги вовремя» творческий конкурс по налоговой грамотности</vt:lpstr>
      <vt:lpstr>«Моя семья платит налоги вовремя» творческий конкурс по налоговой грамотности</vt:lpstr>
      <vt:lpstr>«Моя семья платит налоги вовремя» творческий конкурс по налоговой грамотности</vt:lpstr>
      <vt:lpstr>«Моя семья платит налоги вовремя» творческий конкурс по налоговой грамотности</vt:lpstr>
      <vt:lpstr>«Моя семья платит налоги вовремя» творческий конкурс по налоговой грамотности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Шагиева Айгуль Алмазовна</cp:lastModifiedBy>
  <cp:revision>71</cp:revision>
  <cp:lastPrinted>2026-04-23T07:35:13Z</cp:lastPrinted>
  <dcterms:modified xsi:type="dcterms:W3CDTF">2026-04-23T07:35:57Z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