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5" r:id="rId4"/>
    <p:sldId id="266" r:id="rId5"/>
    <p:sldId id="268" r:id="rId6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384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4118" y="3782196"/>
            <a:ext cx="8361432" cy="1189867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 </a:t>
            </a:r>
            <a:br>
              <a:rPr lang="ru-RU" sz="1200" dirty="0"/>
            </a:br>
            <a:r>
              <a:rPr lang="ru-RU" sz="1200" dirty="0"/>
              <a:t>Республика Башкортостан</a:t>
            </a:r>
          </a:p>
          <a:p>
            <a:r>
              <a:rPr lang="ru-RU" sz="1200" dirty="0"/>
              <a:t>Автор практики: </a:t>
            </a:r>
            <a:br>
              <a:rPr lang="ru-RU" sz="1200" dirty="0"/>
            </a:br>
            <a:r>
              <a:rPr lang="ru-RU" sz="1200" dirty="0" err="1"/>
              <a:t>Байбурина</a:t>
            </a:r>
            <a:r>
              <a:rPr lang="ru-RU" sz="1200" dirty="0"/>
              <a:t> Р.Р. </a:t>
            </a:r>
            <a:r>
              <a:rPr lang="ru-RU" sz="1200" b="0" dirty="0"/>
              <a:t>(ГБУ РБ Белебеевский МЦ «Семья» отделение социальный приют для детей и подростков</a:t>
            </a:r>
            <a:br>
              <a:rPr lang="ru-RU" sz="1200" b="0" dirty="0"/>
            </a:br>
            <a:r>
              <a:rPr lang="ru-RU" sz="1200" b="0" dirty="0"/>
              <a:t>в Альшеевском районе), +79373136800, </a:t>
            </a:r>
            <a:r>
              <a:rPr lang="en-US" sz="1200" b="0" dirty="0"/>
              <a:t>rafisabajburina@gmail.com</a:t>
            </a:r>
            <a:br>
              <a:rPr lang="ru-RU" sz="1200" b="0" dirty="0"/>
            </a:b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558999"/>
            <a:ext cx="7575550" cy="1053524"/>
          </a:xfrm>
        </p:spPr>
        <p:txBody>
          <a:bodyPr>
            <a:normAutofit fontScale="90000"/>
          </a:bodyPr>
          <a:lstStyle/>
          <a:p>
            <a:r>
              <a:rPr lang="ru-RU" dirty="0"/>
              <a:t>«Маленький экономист»</a:t>
            </a:r>
            <a:br>
              <a:rPr lang="ru-RU" dirty="0"/>
            </a:br>
            <a:r>
              <a:rPr lang="ru-RU" b="0" dirty="0"/>
              <a:t>просветительская программа для детей и подростков,</a:t>
            </a:r>
            <a:br>
              <a:rPr lang="ru-RU" b="0" dirty="0"/>
            </a:br>
            <a:r>
              <a:rPr lang="ru-RU" b="0" dirty="0"/>
              <a:t>оказавшихся в трудной жизненной ситуации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4904B-CDB9-F6E0-C642-64879138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" y="171436"/>
            <a:ext cx="993725" cy="10535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/>
        </p:nvSpPr>
        <p:spPr>
          <a:xfrm>
            <a:off x="633413" y="8286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/>
        </p:nvSpPr>
        <p:spPr>
          <a:xfrm>
            <a:off x="785813" y="9810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6F94D6-D674-F4BC-F6A5-F822575F884E}"/>
              </a:ext>
            </a:extLst>
          </p:cNvPr>
          <p:cNvSpPr txBox="1">
            <a:spLocks/>
          </p:cNvSpPr>
          <p:nvPr/>
        </p:nvSpPr>
        <p:spPr>
          <a:xfrm>
            <a:off x="582472" y="362451"/>
            <a:ext cx="7575550" cy="72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 fontScale="90000" lnSpcReduction="10000"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«Маленький экономист»</a:t>
            </a:r>
            <a:br>
              <a:rPr lang="ru-RU" dirty="0"/>
            </a:br>
            <a:r>
              <a:rPr lang="ru-RU" b="0" dirty="0"/>
              <a:t>просветительская программа для детей и подростков,</a:t>
            </a:r>
            <a:br>
              <a:rPr lang="ru-RU" b="0" dirty="0"/>
            </a:br>
            <a:r>
              <a:rPr lang="ru-RU" b="0" dirty="0"/>
              <a:t>оказавшихся в трудной жизненной ситуации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8F39E2-E5F6-C14E-B9CC-EBFEF9178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6" y="3881050"/>
            <a:ext cx="2063573" cy="749657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BF002911-781D-FEB2-6769-62961D872F0F}"/>
              </a:ext>
            </a:extLst>
          </p:cNvPr>
          <p:cNvSpPr txBox="1">
            <a:spLocks/>
          </p:cNvSpPr>
          <p:nvPr/>
        </p:nvSpPr>
        <p:spPr>
          <a:xfrm>
            <a:off x="430071" y="1428267"/>
            <a:ext cx="6453186" cy="306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/>
              <a:t>Организаторы: </a:t>
            </a:r>
            <a:br>
              <a:rPr lang="ru-RU" dirty="0"/>
            </a:br>
            <a:r>
              <a:rPr lang="ru-RU" dirty="0"/>
              <a:t>ГБУ РБ Белебеевский МЦ «Семья» </a:t>
            </a:r>
            <a:br>
              <a:rPr lang="ru-RU" dirty="0"/>
            </a:br>
            <a:r>
              <a:rPr lang="ru-RU" dirty="0"/>
              <a:t>отделение  социальный приют </a:t>
            </a:r>
            <a:br>
              <a:rPr lang="ru-RU" dirty="0"/>
            </a:br>
            <a:r>
              <a:rPr lang="ru-RU" dirty="0"/>
              <a:t>для детей и подростков в Альшеевском районе</a:t>
            </a:r>
          </a:p>
          <a:p>
            <a:pPr hangingPunct="1"/>
            <a:r>
              <a:rPr lang="ru-RU" dirty="0"/>
              <a:t>Просвещение детей и подростков, </a:t>
            </a:r>
            <a:br>
              <a:rPr lang="ru-RU" dirty="0"/>
            </a:br>
            <a:r>
              <a:rPr lang="ru-RU" dirty="0"/>
              <a:t>оказавшихся в трудной жизненной ситуации, </a:t>
            </a:r>
            <a:br>
              <a:rPr lang="ru-RU" dirty="0"/>
            </a:br>
            <a:r>
              <a:rPr lang="ru-RU" dirty="0"/>
              <a:t>по вопросам планирования личного и семейного бюджета, </a:t>
            </a:r>
            <a:br>
              <a:rPr lang="ru-RU" dirty="0"/>
            </a:br>
            <a:r>
              <a:rPr lang="ru-RU" dirty="0"/>
              <a:t>знакомство с продуктами банков,</a:t>
            </a:r>
            <a:br>
              <a:rPr lang="ru-RU" dirty="0"/>
            </a:br>
            <a:r>
              <a:rPr lang="ru-RU" dirty="0"/>
              <a:t>инструментами управления финансами, </a:t>
            </a:r>
            <a:br>
              <a:rPr lang="ru-RU" dirty="0"/>
            </a:br>
            <a:r>
              <a:rPr lang="ru-RU" dirty="0"/>
              <a:t>финансовая грамотность, зашита от мошенников</a:t>
            </a:r>
          </a:p>
          <a:p>
            <a:pPr hangingPunct="1"/>
            <a:r>
              <a:rPr lang="ru-RU" dirty="0"/>
              <a:t>Срок реализации 6 месяцев, занятия 2 раза в месяц</a:t>
            </a:r>
          </a:p>
          <a:p>
            <a:pPr hangingPunct="1"/>
            <a:r>
              <a:rPr lang="ru-RU" dirty="0"/>
              <a:t>Участники: воспитанники социального приюта (дети и подростки)</a:t>
            </a:r>
          </a:p>
          <a:p>
            <a:pPr marL="0" indent="0" hangingPunct="1">
              <a:buNone/>
            </a:pPr>
            <a:endParaRPr lang="ru-RU" dirty="0"/>
          </a:p>
          <a:p>
            <a:pPr marL="0" indent="0" hangingPunct="1">
              <a:buNone/>
            </a:pPr>
            <a:endParaRPr lang="ru-RU" dirty="0"/>
          </a:p>
          <a:p>
            <a:pPr hangingPunct="1"/>
            <a:endParaRPr lang="ru-RU" dirty="0"/>
          </a:p>
          <a:p>
            <a:pPr hangingPunct="1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089CA7-1BA7-4460-41E1-4FD3DB48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08" t="22840" r="28938" b="9970"/>
          <a:stretch>
            <a:fillRect/>
          </a:stretch>
        </p:blipFill>
        <p:spPr>
          <a:xfrm>
            <a:off x="4962851" y="1160430"/>
            <a:ext cx="3725608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C306-B9F2-44C4-2310-1C2AFB87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09E92D98-D4CD-EB45-DAE2-201E99424EE8}"/>
              </a:ext>
            </a:extLst>
          </p:cNvPr>
          <p:cNvSpPr>
            <a:spLocks noGrp="1"/>
          </p:cNvSpPr>
          <p:nvPr/>
        </p:nvSpPr>
        <p:spPr>
          <a:xfrm>
            <a:off x="633413" y="8286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F46D110-4877-EA0C-B62A-9667893CD1AA}"/>
              </a:ext>
            </a:extLst>
          </p:cNvPr>
          <p:cNvSpPr>
            <a:spLocks noGrp="1"/>
          </p:cNvSpPr>
          <p:nvPr/>
        </p:nvSpPr>
        <p:spPr>
          <a:xfrm>
            <a:off x="785813" y="9810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EE04A8-4484-667F-3EFE-79560F22330D}"/>
              </a:ext>
            </a:extLst>
          </p:cNvPr>
          <p:cNvSpPr txBox="1">
            <a:spLocks/>
          </p:cNvSpPr>
          <p:nvPr/>
        </p:nvSpPr>
        <p:spPr>
          <a:xfrm>
            <a:off x="582472" y="362451"/>
            <a:ext cx="7575550" cy="72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90000" lnSpcReduction="10000"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«Маленький экономист»</a:t>
            </a:r>
            <a:br>
              <a:rPr lang="ru-RU" dirty="0"/>
            </a:br>
            <a:r>
              <a:rPr lang="ru-RU" b="0" dirty="0"/>
              <a:t>просветительская программа для детей и подростков,</a:t>
            </a:r>
            <a:br>
              <a:rPr lang="ru-RU" b="0" dirty="0"/>
            </a:br>
            <a:r>
              <a:rPr lang="ru-RU" b="0" dirty="0"/>
              <a:t>оказавшихся в трудной жизненной ситуации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CE7666-6DCC-0936-17A8-52AAA3291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6" y="3881050"/>
            <a:ext cx="2063573" cy="74965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236BFFF-2BBA-7BB8-D7FB-620C17A6AAAE}"/>
              </a:ext>
            </a:extLst>
          </p:cNvPr>
          <p:cNvSpPr txBox="1">
            <a:spLocks/>
          </p:cNvSpPr>
          <p:nvPr/>
        </p:nvSpPr>
        <p:spPr>
          <a:xfrm>
            <a:off x="430071" y="116837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b="1" dirty="0"/>
              <a:t>Цели: </a:t>
            </a:r>
          </a:p>
          <a:p>
            <a:pPr hangingPunct="1"/>
            <a:r>
              <a:rPr lang="ru-RU" dirty="0"/>
              <a:t>формирование у учащихся готовности принимать ответственные и обоснованные решения </a:t>
            </a:r>
            <a:br>
              <a:rPr lang="ru-RU" dirty="0"/>
            </a:br>
            <a:r>
              <a:rPr lang="ru-RU" dirty="0"/>
              <a:t>в области управления личными финансами, способности реализовать эти решения</a:t>
            </a:r>
          </a:p>
          <a:p>
            <a:pPr hangingPunct="1"/>
            <a:r>
              <a:rPr lang="ru-RU" dirty="0"/>
              <a:t>создание комфортных условий, способствующих формированию коммуникативных компетенций</a:t>
            </a:r>
          </a:p>
          <a:p>
            <a:pPr marL="0" indent="0" hangingPunct="1">
              <a:buNone/>
            </a:pPr>
            <a:r>
              <a:rPr lang="ru-RU" b="1" dirty="0"/>
              <a:t>Задачи: </a:t>
            </a:r>
          </a:p>
          <a:p>
            <a:pPr hangingPunct="1"/>
            <a:r>
              <a:rPr lang="ru-RU" dirty="0"/>
              <a:t>освоить систему знаний о финансовых институтах современного общества </a:t>
            </a:r>
            <a:br>
              <a:rPr lang="ru-RU" dirty="0"/>
            </a:br>
            <a:r>
              <a:rPr lang="ru-RU" dirty="0"/>
              <a:t>и инструментах управления личными финансами</a:t>
            </a:r>
          </a:p>
          <a:p>
            <a:pPr hangingPunct="1"/>
            <a:r>
              <a:rPr lang="ru-RU" dirty="0"/>
              <a:t>овладеть умением получать и критически осмысливать экономическую информацию, </a:t>
            </a:r>
            <a:br>
              <a:rPr lang="ru-RU" dirty="0"/>
            </a:br>
            <a:r>
              <a:rPr lang="ru-RU" dirty="0"/>
              <a:t>анализировать, систематизировать полученные данные</a:t>
            </a:r>
          </a:p>
          <a:p>
            <a:pPr hangingPunct="1"/>
            <a:r>
              <a:rPr lang="ru-RU" dirty="0"/>
              <a:t>формировать опыт применения знаний о финансовых институтах для эффективной самореализации </a:t>
            </a:r>
            <a:br>
              <a:rPr lang="ru-RU" dirty="0"/>
            </a:br>
            <a:r>
              <a:rPr lang="ru-RU" dirty="0"/>
              <a:t>в сфере управления личными финансами</a:t>
            </a:r>
          </a:p>
          <a:p>
            <a:pPr hangingPunct="1"/>
            <a:r>
              <a:rPr lang="ru-RU" dirty="0"/>
              <a:t>формировать основы культуры и индивидуального стиля экономического поведения, </a:t>
            </a:r>
            <a:br>
              <a:rPr lang="ru-RU" dirty="0"/>
            </a:br>
            <a:r>
              <a:rPr lang="ru-RU" dirty="0"/>
              <a:t>ценностей деловой этики</a:t>
            </a: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064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012BD-0F96-D77E-4A93-AB1925AF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D17C8FF7-AD17-936C-0F83-1176F7DFCB47}"/>
              </a:ext>
            </a:extLst>
          </p:cNvPr>
          <p:cNvSpPr>
            <a:spLocks noGrp="1"/>
          </p:cNvSpPr>
          <p:nvPr/>
        </p:nvSpPr>
        <p:spPr>
          <a:xfrm>
            <a:off x="633413" y="8286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7C00E0E-E0E0-4E9A-8A07-78D7F6CD85D0}"/>
              </a:ext>
            </a:extLst>
          </p:cNvPr>
          <p:cNvSpPr>
            <a:spLocks noGrp="1"/>
          </p:cNvSpPr>
          <p:nvPr/>
        </p:nvSpPr>
        <p:spPr>
          <a:xfrm>
            <a:off x="785813" y="9810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BF05FC-80B5-FAE2-04E1-36A1BF35755E}"/>
              </a:ext>
            </a:extLst>
          </p:cNvPr>
          <p:cNvSpPr txBox="1">
            <a:spLocks/>
          </p:cNvSpPr>
          <p:nvPr/>
        </p:nvSpPr>
        <p:spPr>
          <a:xfrm>
            <a:off x="481012" y="305081"/>
            <a:ext cx="7575550" cy="72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 fontScale="90000" lnSpcReduction="10000"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«Маленький экономист»</a:t>
            </a:r>
            <a:br>
              <a:rPr lang="ru-RU" dirty="0"/>
            </a:br>
            <a:r>
              <a:rPr lang="ru-RU" b="0" dirty="0"/>
              <a:t>просветительская программа для детей и подростков,</a:t>
            </a:r>
            <a:br>
              <a:rPr lang="ru-RU" b="0" dirty="0"/>
            </a:br>
            <a:r>
              <a:rPr lang="ru-RU" b="0" dirty="0"/>
              <a:t>оказавшихся в трудной жизненной ситуации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866BE3-BC01-046F-EDEF-5B4970BB2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6" y="3881050"/>
            <a:ext cx="2063573" cy="749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CD03AD-CD21-F4D1-FB24-79326468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3" t="13148" r="20000" b="9970"/>
          <a:stretch>
            <a:fillRect/>
          </a:stretch>
        </p:blipFill>
        <p:spPr>
          <a:xfrm>
            <a:off x="5030928" y="1633151"/>
            <a:ext cx="3688549" cy="208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32E4603C-A4C0-AD98-E04E-FFC4DAB83095}"/>
              </a:ext>
            </a:extLst>
          </p:cNvPr>
          <p:cNvSpPr txBox="1">
            <a:spLocks/>
          </p:cNvSpPr>
          <p:nvPr/>
        </p:nvSpPr>
        <p:spPr>
          <a:xfrm>
            <a:off x="431659" y="1082674"/>
            <a:ext cx="7877175" cy="38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b="1" dirty="0"/>
              <a:t>Ожидаемый результат: </a:t>
            </a:r>
          </a:p>
          <a:p>
            <a:pPr hangingPunct="1"/>
            <a:r>
              <a:rPr lang="ru-RU" dirty="0"/>
              <a:t>осознание себя как члена семьи, общества и государства</a:t>
            </a:r>
          </a:p>
          <a:p>
            <a:pPr hangingPunct="1"/>
            <a:r>
              <a:rPr lang="ru-RU" dirty="0"/>
              <a:t>понимание экономических проблем семьи </a:t>
            </a:r>
            <a:br>
              <a:rPr lang="ru-RU" dirty="0"/>
            </a:br>
            <a:r>
              <a:rPr lang="ru-RU" dirty="0"/>
              <a:t>и участие в их обсуждении</a:t>
            </a:r>
          </a:p>
          <a:p>
            <a:pPr hangingPunct="1"/>
            <a:r>
              <a:rPr lang="ru-RU" dirty="0"/>
              <a:t>понимание финансовых связей семьи и государства</a:t>
            </a:r>
          </a:p>
          <a:p>
            <a:pPr hangingPunct="1"/>
            <a:r>
              <a:rPr lang="ru-RU" dirty="0"/>
              <a:t>овладение начальными навыками адаптации </a:t>
            </a:r>
            <a:br>
              <a:rPr lang="ru-RU" dirty="0"/>
            </a:br>
            <a:r>
              <a:rPr lang="ru-RU" dirty="0"/>
              <a:t>в мире финансовых отношений:</a:t>
            </a:r>
            <a:br>
              <a:rPr lang="ru-RU" dirty="0"/>
            </a:br>
            <a:r>
              <a:rPr lang="ru-RU" dirty="0"/>
              <a:t>сопоставление доходов и расходов, расчёт процентов, </a:t>
            </a:r>
            <a:br>
              <a:rPr lang="ru-RU" dirty="0"/>
            </a:br>
            <a:r>
              <a:rPr lang="ru-RU" dirty="0"/>
              <a:t>сопоставление доходности вложений на простых примерах</a:t>
            </a:r>
          </a:p>
          <a:p>
            <a:pPr hangingPunct="1"/>
            <a:r>
              <a:rPr lang="ru-RU" dirty="0"/>
              <a:t>развитие самостоятельности </a:t>
            </a:r>
            <a:br>
              <a:rPr lang="ru-RU" dirty="0"/>
            </a:br>
            <a:r>
              <a:rPr lang="ru-RU" dirty="0"/>
              <a:t>и личной ответственности за свои поступки</a:t>
            </a:r>
          </a:p>
          <a:p>
            <a:pPr hangingPunct="1"/>
            <a:r>
              <a:rPr lang="ru-RU" dirty="0"/>
              <a:t>планирование собственного бюджета, </a:t>
            </a:r>
            <a:br>
              <a:rPr lang="ru-RU" dirty="0"/>
            </a:br>
            <a:r>
              <a:rPr lang="ru-RU" dirty="0"/>
              <a:t>предложение вариантов собственного заработка</a:t>
            </a:r>
          </a:p>
          <a:p>
            <a:pPr hangingPunct="1"/>
            <a:r>
              <a:rPr lang="ru-RU" dirty="0"/>
              <a:t>развитие навыков сотрудничества с взрослыми и сверстниками </a:t>
            </a:r>
            <a:br>
              <a:rPr lang="ru-RU" dirty="0"/>
            </a:br>
            <a:r>
              <a:rPr lang="ru-RU" dirty="0"/>
              <a:t>в разных игровых и реальных экономических ситуациях </a:t>
            </a:r>
          </a:p>
          <a:p>
            <a:pPr hangingPunct="1"/>
            <a:r>
              <a:rPr lang="ru-RU" dirty="0"/>
              <a:t>участие в принятии решений о семейном бюджете</a:t>
            </a:r>
          </a:p>
        </p:txBody>
      </p:sp>
    </p:spTree>
    <p:extLst>
      <p:ext uri="{BB962C8B-B14F-4D97-AF65-F5344CB8AC3E}">
        <p14:creationId xmlns:p14="http://schemas.microsoft.com/office/powerpoint/2010/main" val="31666391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C4A8-DDAE-CE86-8111-D5BB7386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D35A56EE-46DC-02CF-CFB9-C1B0E9E5E937}"/>
              </a:ext>
            </a:extLst>
          </p:cNvPr>
          <p:cNvSpPr>
            <a:spLocks noGrp="1"/>
          </p:cNvSpPr>
          <p:nvPr/>
        </p:nvSpPr>
        <p:spPr>
          <a:xfrm>
            <a:off x="633413" y="8286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D2037B7-C722-EB6B-AF9E-39C236E6ACF3}"/>
              </a:ext>
            </a:extLst>
          </p:cNvPr>
          <p:cNvSpPr>
            <a:spLocks noGrp="1"/>
          </p:cNvSpPr>
          <p:nvPr/>
        </p:nvSpPr>
        <p:spPr>
          <a:xfrm>
            <a:off x="785813" y="9810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F1E08C-79B0-17D2-41BD-A3D1A79999D6}"/>
              </a:ext>
            </a:extLst>
          </p:cNvPr>
          <p:cNvSpPr txBox="1">
            <a:spLocks/>
          </p:cNvSpPr>
          <p:nvPr/>
        </p:nvSpPr>
        <p:spPr>
          <a:xfrm>
            <a:off x="481012" y="316163"/>
            <a:ext cx="7575550" cy="72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 fontScale="90000" lnSpcReduction="10000"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«Маленький экономист»</a:t>
            </a:r>
            <a:br>
              <a:rPr lang="ru-RU" dirty="0"/>
            </a:br>
            <a:r>
              <a:rPr lang="ru-RU" b="0" dirty="0"/>
              <a:t>просветительская программа для детей и подростков,</a:t>
            </a:r>
            <a:br>
              <a:rPr lang="ru-RU" b="0" dirty="0"/>
            </a:br>
            <a:r>
              <a:rPr lang="ru-RU" b="0" dirty="0"/>
              <a:t>оказавшихся в трудной жизненной ситуации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6D1E8F-8A77-BCAB-F834-8777ACDBB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6" y="3881050"/>
            <a:ext cx="2063573" cy="7496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0B9DD-AE5E-10A1-46AA-B54283D6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13" t="13148" r="28937" b="12054"/>
          <a:stretch>
            <a:fillRect/>
          </a:stretch>
        </p:blipFill>
        <p:spPr>
          <a:xfrm>
            <a:off x="5232542" y="1382123"/>
            <a:ext cx="3328987" cy="24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86EAF866-97B4-303A-7119-C9412BDFB8BC}"/>
              </a:ext>
            </a:extLst>
          </p:cNvPr>
          <p:cNvSpPr txBox="1">
            <a:spLocks/>
          </p:cNvSpPr>
          <p:nvPr/>
        </p:nvSpPr>
        <p:spPr>
          <a:xfrm>
            <a:off x="430071" y="1068077"/>
            <a:ext cx="4802471" cy="3765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b="1" dirty="0"/>
              <a:t>Программа успешно реализована</a:t>
            </a:r>
            <a:br>
              <a:rPr lang="ru-RU" b="1" dirty="0"/>
            </a:br>
            <a:r>
              <a:rPr lang="ru-RU" b="1" dirty="0"/>
              <a:t>в 2025 году ее прошли 20 детей и подростков</a:t>
            </a:r>
          </a:p>
          <a:p>
            <a:pPr hangingPunct="1"/>
            <a:r>
              <a:rPr lang="ru-RU" dirty="0"/>
              <a:t>познакомились с историей возникновения денег</a:t>
            </a:r>
          </a:p>
          <a:p>
            <a:pPr hangingPunct="1"/>
            <a:r>
              <a:rPr lang="ru-RU" dirty="0"/>
              <a:t>узнали  об экономическом положении страны</a:t>
            </a:r>
          </a:p>
          <a:p>
            <a:pPr hangingPunct="1"/>
            <a:r>
              <a:rPr lang="ru-RU" dirty="0"/>
              <a:t>освоили азы ведения семейного бюджета</a:t>
            </a:r>
          </a:p>
          <a:p>
            <a:pPr hangingPunct="1"/>
            <a:r>
              <a:rPr lang="ru-RU" dirty="0"/>
              <a:t>вместе с воспитателем рассмотрели </a:t>
            </a:r>
            <a:br>
              <a:rPr lang="ru-RU" dirty="0"/>
            </a:br>
            <a:r>
              <a:rPr lang="ru-RU" dirty="0"/>
              <a:t>разные варианты будущего заработка</a:t>
            </a:r>
          </a:p>
          <a:p>
            <a:pPr hangingPunct="1"/>
            <a:r>
              <a:rPr lang="ru-RU" dirty="0"/>
              <a:t>изготовили на мастер-классах копилки, кошельки в качестве сувениров и способа заработать на карманные расходы их продажей</a:t>
            </a:r>
          </a:p>
          <a:p>
            <a:pPr hangingPunct="1"/>
            <a:r>
              <a:rPr lang="ru-RU" dirty="0"/>
              <a:t> играли в игры по финансовой грамотности от Банка России, «Монополия», «Миллионер», «Играем в магазин» и др.</a:t>
            </a:r>
          </a:p>
          <a:p>
            <a:pPr hangingPunct="1"/>
            <a:r>
              <a:rPr lang="ru-RU" dirty="0"/>
              <a:t>побывали на экскурсиях на предприятиях и в банках</a:t>
            </a:r>
          </a:p>
          <a:p>
            <a:pPr hangingPunct="1"/>
            <a:r>
              <a:rPr lang="ru-RU" dirty="0"/>
              <a:t>смотрели видеоролики о мошенниках, участвовали в профилактических беседах по профилактике финансового мошенничества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8110445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501</Words>
  <Application>Microsoft Office PowerPoint</Application>
  <PresentationFormat>Экран (16:9)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Proxima Nova Rg</vt:lpstr>
      <vt:lpstr>White</vt:lpstr>
      <vt:lpstr>«Маленький экономист» просветительская программа для детей и подростков, оказавшихся в трудной жизненной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Валиева Светлана Масхутовна</cp:lastModifiedBy>
  <cp:revision>87</cp:revision>
  <cp:lastPrinted>2026-03-26T14:26:31Z</cp:lastPrinted>
  <dcterms:modified xsi:type="dcterms:W3CDTF">2026-04-21T12:36:31Z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