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_rels/presentation.xml.rels" ContentType="application/vnd.openxmlformats-package.relationships+xml"/>
  <Override PartName="/ppt/media/image12.png" ContentType="image/png"/>
  <Override PartName="/ppt/media/image3.png" ContentType="image/png"/>
  <Override PartName="/ppt/media/image16.png" ContentType="image/png"/>
  <Override PartName="/ppt/media/image15.png" ContentType="image/png"/>
  <Override PartName="/ppt/media/image5.jpeg" ContentType="image/jpeg"/>
  <Override PartName="/ppt/media/image14.png" ContentType="image/png"/>
  <Override PartName="/ppt/media/image1.jpeg" ContentType="image/jpeg"/>
  <Override PartName="/ppt/media/image2.jpeg" ContentType="image/jpeg"/>
  <Override PartName="/ppt/media/image9.jpeg" ContentType="image/jpeg"/>
  <Override PartName="/ppt/media/image4.jpeg" ContentType="image/jpeg"/>
  <Override PartName="/ppt/media/image6.jpeg" ContentType="image/jpeg"/>
  <Override PartName="/ppt/media/image13.png" ContentType="image/png"/>
  <Override PartName="/ppt/media/image8.jpeg" ContentType="image/jpeg"/>
  <Override PartName="/ppt/media/image11.jpeg" ContentType="image/jpeg"/>
  <Override PartName="/ppt/media/image10.jpeg" ContentType="image/jpeg"/>
  <Override PartName="/ppt/media/image7.jpeg" ContentType="image/jpeg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</p:sldMasterIdLst>
  <p:sldIdLst>
    <p:sldId id="256" r:id="rId12"/>
    <p:sldId id="257" r:id="rId13"/>
    <p:sldId id="258" r:id="rId14"/>
    <p:sldId id="259" r:id="rId15"/>
  </p:sldIdLst>
  <p:sldSz cx="9144000" cy="51435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A1AD7B7-781B-45A3-B1C6-3BD60914B422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F8FA260-064D-43EF-85AE-B70C84C81AC6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8BC8864-9C00-4093-A7AC-260354EE8210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2AB231F-BAC2-4954-9DB0-6777D001743E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7F4F91D1-41D6-4DE8-A94D-5E230EC3CF98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8DA0612-8FB1-4B80-8D46-49476018E034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99537E5-BAF8-4C54-8A55-27C74AA08AF5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CBE9E738-8164-4227-88D9-9FB027EA8DE8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CA5136D-ED38-493A-B8F6-E6DB52C7604A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jpeg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10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jpe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jpeg"/><Relationship Id="rId3" Type="http://schemas.openxmlformats.org/officeDocument/2006/relationships/image" Target="../media/image7.jpeg"/><Relationship Id="rId4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jpe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jpe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jpeg"/><Relationship Id="rId3" Type="http://schemas.openxmlformats.org/officeDocument/2006/relationships/image" Target="../media/image10.jpeg"/><Relationship Id="rId4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1" name="Рисунок 4" descr=""/>
          <p:cNvPicPr/>
          <p:nvPr/>
        </p:nvPicPr>
        <p:blipFill>
          <a:blip r:embed="rId3"/>
          <a:srcRect l="0" t="20134" r="0" b="0"/>
          <a:stretch/>
        </p:blipFill>
        <p:spPr>
          <a:xfrm>
            <a:off x="0" y="1035720"/>
            <a:ext cx="9143280" cy="410724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6" descr=""/>
          <p:cNvPicPr/>
          <p:nvPr/>
        </p:nvPicPr>
        <p:blipFill>
          <a:blip r:embed="rId4"/>
          <a:stretch/>
        </p:blipFill>
        <p:spPr>
          <a:xfrm>
            <a:off x="6942600" y="322200"/>
            <a:ext cx="1910520" cy="4820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520" cy="68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39" name="Рисунок 5" descr=""/>
          <p:cNvPicPr/>
          <p:nvPr/>
        </p:nvPicPr>
        <p:blipFill>
          <a:blip r:embed="rId3"/>
          <a:stretch/>
        </p:blipFill>
        <p:spPr>
          <a:xfrm>
            <a:off x="1440" y="-1440"/>
            <a:ext cx="9145800" cy="5144040"/>
          </a:xfrm>
          <a:prstGeom prst="rect">
            <a:avLst/>
          </a:prstGeom>
          <a:ln w="0"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sldNum" idx="9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04764D2F-8A69-4D40-BDD0-07B3EDAD28D0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520" cy="68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33240" y="1181160"/>
            <a:ext cx="7876440" cy="348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Num" idx="1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27E21430-0BF7-431F-BC59-74973ADE38CA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14" name="Рисунок 5" descr=""/>
          <p:cNvPicPr/>
          <p:nvPr/>
        </p:nvPicPr>
        <p:blipFill>
          <a:blip r:embed="rId3"/>
          <a:stretch/>
        </p:blipFill>
        <p:spPr>
          <a:xfrm>
            <a:off x="-14040" y="2520"/>
            <a:ext cx="9157320" cy="5150520"/>
          </a:xfrm>
          <a:prstGeom prst="rect">
            <a:avLst/>
          </a:prstGeom>
          <a:ln w="0">
            <a:noFill/>
          </a:ln>
        </p:spPr>
      </p:pic>
      <p:sp>
        <p:nvSpPr>
          <p:cNvPr id="15" name="PlaceHolder 1"/>
          <p:cNvSpPr>
            <a:spLocks noGrp="1"/>
          </p:cNvSpPr>
          <p:nvPr>
            <p:ph type="sldNum" idx="2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6B549C54-38B0-4B5D-9185-3FB6F44A5260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17" name="Рисунок 5" descr=""/>
          <p:cNvPicPr/>
          <p:nvPr/>
        </p:nvPicPr>
        <p:blipFill>
          <a:blip r:embed="rId3"/>
          <a:stretch/>
        </p:blipFill>
        <p:spPr>
          <a:xfrm>
            <a:off x="-2880" y="-720"/>
            <a:ext cx="9146160" cy="5144400"/>
          </a:xfrm>
          <a:prstGeom prst="rect">
            <a:avLst/>
          </a:prstGeom>
          <a:ln w="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sldNum" idx="3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ACBF4BC5-735A-4FA0-AF36-F63B1BC93CF2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20" name="Рисунок 2" descr=""/>
          <p:cNvPicPr/>
          <p:nvPr/>
        </p:nvPicPr>
        <p:blipFill>
          <a:blip r:embed="rId3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ln w="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sldNum" idx="4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603A5FEC-D85B-4FFC-95F3-C06A5C777706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23" name="Рисунок 2" descr=""/>
          <p:cNvPicPr/>
          <p:nvPr/>
        </p:nvPicPr>
        <p:blipFill>
          <a:blip r:embed="rId3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ln w="0">
            <a:noFill/>
          </a:ln>
        </p:spPr>
      </p:pic>
      <p:sp>
        <p:nvSpPr>
          <p:cNvPr id="24" name="PlaceHolder 1"/>
          <p:cNvSpPr>
            <a:spLocks noGrp="1"/>
          </p:cNvSpPr>
          <p:nvPr>
            <p:ph type="sldNum" idx="5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CCE53552-E9DC-4F0C-AB83-C16E0B415118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26" name="Рисунок 2" descr=""/>
          <p:cNvPicPr/>
          <p:nvPr/>
        </p:nvPicPr>
        <p:blipFill>
          <a:blip r:embed="rId3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ln w="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sldNum" idx="6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9C6DEDA8-4653-48BE-8400-702F4B9A5044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31" name="Рисунок 2" descr=""/>
          <p:cNvPicPr/>
          <p:nvPr/>
        </p:nvPicPr>
        <p:blipFill>
          <a:blip r:embed="rId3"/>
          <a:stretch/>
        </p:blipFill>
        <p:spPr>
          <a:xfrm>
            <a:off x="0" y="0"/>
            <a:ext cx="9143280" cy="5142960"/>
          </a:xfrm>
          <a:prstGeom prst="rect">
            <a:avLst/>
          </a:prstGeom>
          <a:ln w="0">
            <a:noFill/>
          </a:ln>
        </p:spPr>
      </p:pic>
      <p:sp>
        <p:nvSpPr>
          <p:cNvPr id="32" name="PlaceHolder 1"/>
          <p:cNvSpPr>
            <a:spLocks noGrp="1"/>
          </p:cNvSpPr>
          <p:nvPr>
            <p:ph type="sldNum" idx="7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EE62955E-7DAA-4FD2-AA95-0C9ABAA7A81A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4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36" name="Рисунок 5" descr=""/>
          <p:cNvPicPr/>
          <p:nvPr/>
        </p:nvPicPr>
        <p:blipFill>
          <a:blip r:embed="rId3"/>
          <a:stretch/>
        </p:blipFill>
        <p:spPr>
          <a:xfrm>
            <a:off x="1440" y="-7560"/>
            <a:ext cx="9141840" cy="5154840"/>
          </a:xfrm>
          <a:prstGeom prst="rect">
            <a:avLst/>
          </a:prstGeom>
          <a:ln w="0">
            <a:noFill/>
          </a:ln>
        </p:spPr>
      </p:pic>
      <p:sp>
        <p:nvSpPr>
          <p:cNvPr id="37" name="PlaceHolder 1"/>
          <p:cNvSpPr>
            <a:spLocks noGrp="1"/>
          </p:cNvSpPr>
          <p:nvPr>
            <p:ph type="sldNum" idx="8"/>
          </p:nvPr>
        </p:nvSpPr>
        <p:spPr>
          <a:xfrm>
            <a:off x="8710200" y="4667400"/>
            <a:ext cx="214200" cy="22644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05C0AA29-A251-4AE3-91A8-2A0F05CBCE8C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2.png"/><Relationship Id="rId3" Type="http://schemas.openxmlformats.org/officeDocument/2006/relationships/image" Target="../media/image12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"/>
          <p:cNvSpPr/>
          <p:nvPr/>
        </p:nvSpPr>
        <p:spPr>
          <a:xfrm>
            <a:off x="1254600" y="3722040"/>
            <a:ext cx="4378320" cy="63432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321840">
              <a:lnSpc>
                <a:spcPct val="100000"/>
              </a:lnSpc>
              <a:tabLst>
                <a:tab algn="l" pos="0"/>
              </a:tabLst>
            </a:pPr>
            <a:endParaRPr b="0" lang="ru-RU" sz="1080" spc="-1" strike="noStrike">
              <a:solidFill>
                <a:srgbClr val="ffffff"/>
              </a:solidFill>
              <a:latin typeface="Helvetica Neue Medium"/>
              <a:ea typeface="Helvetica Neue Medium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/>
          </p:nvPr>
        </p:nvSpPr>
        <p:spPr>
          <a:xfrm>
            <a:off x="360000" y="4093200"/>
            <a:ext cx="6397920" cy="105048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 defTabSz="278640">
              <a:lnSpc>
                <a:spcPct val="100000"/>
              </a:lnSpc>
              <a:spcAft>
                <a:spcPts val="400"/>
              </a:spcAft>
              <a:buNone/>
              <a:tabLst>
                <a:tab algn="l" pos="0"/>
              </a:tabLst>
            </a:pPr>
            <a:r>
              <a:rPr b="1" lang="ru-RU" sz="12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Специальный проект со СМИ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indent="0" defTabSz="278640">
              <a:lnSpc>
                <a:spcPct val="100000"/>
              </a:lnSpc>
              <a:spcAft>
                <a:spcPts val="400"/>
              </a:spcAft>
              <a:buNone/>
              <a:tabLst>
                <a:tab algn="l" pos="0"/>
              </a:tabLst>
            </a:pPr>
            <a:r>
              <a:rPr b="1" lang="ru-RU" sz="12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Тамбовская область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indent="0" defTabSz="278640">
              <a:lnSpc>
                <a:spcPct val="100000"/>
              </a:lnSpc>
              <a:spcAft>
                <a:spcPts val="400"/>
              </a:spcAft>
              <a:buNone/>
              <a:tabLst>
                <a:tab algn="l" pos="0"/>
              </a:tabLst>
            </a:pPr>
            <a:r>
              <a:rPr b="1" lang="ru-RU" sz="12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Автор практики: Отделение по Тамбовской области ГУ Банка России по ЦФО, Алябьева Светлана Анатольевна, контактные данные (8(905)122-97-39, 68</a:t>
            </a:r>
            <a:r>
              <a:rPr b="1" lang="en-US" sz="12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media@cbr.ru</a:t>
            </a:r>
            <a:r>
              <a:rPr b="1" lang="ru-RU" sz="12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)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title"/>
          </p:nvPr>
        </p:nvSpPr>
        <p:spPr>
          <a:xfrm>
            <a:off x="1590840" y="1427400"/>
            <a:ext cx="3984120" cy="1184400"/>
          </a:xfrm>
          <a:prstGeom prst="rect">
            <a:avLst/>
          </a:prstGeom>
          <a:solidFill>
            <a:schemeClr val="lt1"/>
          </a:solidFill>
          <a:ln w="12600">
            <a:noFill/>
          </a:ln>
        </p:spPr>
        <p:txBody>
          <a:bodyPr lIns="360000" rIns="180000" tIns="0" bIns="36000" anchor="b">
            <a:normAutofit fontScale="81111"/>
          </a:bodyPr>
          <a:p>
            <a:pPr indent="0" defTabSz="27864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000000"/>
                </a:solidFill>
                <a:latin typeface="Proxima Nova Rg"/>
                <a:ea typeface="Helvetica Neue Medium"/>
              </a:rPr>
              <a:t>Цикл просветительских программ по финансовой грамотности «Классный проект»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TextBox 5"/>
          <p:cNvSpPr/>
          <p:nvPr/>
        </p:nvSpPr>
        <p:spPr>
          <a:xfrm>
            <a:off x="105840" y="144720"/>
            <a:ext cx="2297520" cy="954720"/>
          </a:xfrm>
          <a:prstGeom prst="rect">
            <a:avLst/>
          </a:prstGeom>
          <a:noFill/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50760" rIns="50760" tIns="50760" bIns="50760" anchor="ctr">
            <a:spAutoFit/>
          </a:bodyPr>
          <a:p>
            <a:pPr algn="ctr" defTabSz="825480"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Helvetica Neue"/>
                <a:ea typeface="Helvetica Neue"/>
              </a:rPr>
              <a:t>Место для логотипа региона и (или) региональной программы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520" cy="68184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 defTabSz="27864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 u="sng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Суть и результаты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Скругленный прямоугольник 5"/>
          <p:cNvSpPr/>
          <p:nvPr/>
        </p:nvSpPr>
        <p:spPr>
          <a:xfrm>
            <a:off x="4956840" y="1296720"/>
            <a:ext cx="3745080" cy="108072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1600" spc="-1" strike="noStrike">
                <a:solidFill>
                  <a:srgbClr val="ffffff"/>
                </a:solidFill>
                <a:latin typeface="Helvetica Neue"/>
                <a:ea typeface="Helvetica Neue"/>
              </a:rPr>
              <a:t>подготовлено </a:t>
            </a:r>
            <a:r>
              <a:rPr b="1" lang="ru-RU" sz="16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роликов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32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12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Финансовых тем для детей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" name="Скругленный прямоугольник 6"/>
          <p:cNvSpPr/>
          <p:nvPr/>
        </p:nvSpPr>
        <p:spPr>
          <a:xfrm>
            <a:off x="4956840" y="3021840"/>
            <a:ext cx="3745080" cy="108072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16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суммарный охват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32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10К+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просмотров по всем роликам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Прямоугольник 7"/>
          <p:cNvSpPr/>
          <p:nvPr/>
        </p:nvSpPr>
        <p:spPr>
          <a:xfrm>
            <a:off x="483480" y="897840"/>
            <a:ext cx="390492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321840">
              <a:lnSpc>
                <a:spcPct val="100000"/>
              </a:lnSpc>
              <a:tabLst>
                <a:tab algn="l" pos="0"/>
              </a:tabLst>
            </a:pPr>
            <a:r>
              <a:rPr b="1" lang="ru-RU" sz="1170" spc="-1" strike="noStrike">
                <a:solidFill>
                  <a:srgbClr val="000000"/>
                </a:solidFill>
                <a:latin typeface="Helvetica Neue"/>
                <a:ea typeface="Helvetica Neue"/>
              </a:rPr>
              <a:t>Уникальная видеосерия для детей</a:t>
            </a: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r>
              <a:rPr b="0" lang="ru-RU" sz="1170" spc="-1" strike="noStrike">
                <a:solidFill>
                  <a:srgbClr val="000000"/>
                </a:solidFill>
                <a:latin typeface="Helvetica Neue"/>
                <a:ea typeface="Helvetica Neue"/>
              </a:rPr>
              <a:t>Проект представляет собой серию скетчей, показывающих бытовые финансовые ситуации, понятные детям. Такой формат помогает внедрять знания ненавязчиво и эффективно.</a:t>
            </a: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Прямоугольник 8"/>
          <p:cNvSpPr/>
          <p:nvPr/>
        </p:nvSpPr>
        <p:spPr>
          <a:xfrm>
            <a:off x="504000" y="2217960"/>
            <a:ext cx="388440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321840">
              <a:lnSpc>
                <a:spcPct val="100000"/>
              </a:lnSpc>
              <a:tabLst>
                <a:tab algn="l" pos="0"/>
              </a:tabLst>
            </a:pPr>
            <a:r>
              <a:rPr b="1" lang="ru-RU" sz="1170" spc="-1" strike="noStrike">
                <a:solidFill>
                  <a:srgbClr val="000000"/>
                </a:solidFill>
                <a:latin typeface="Helvetica Neue"/>
                <a:ea typeface="Helvetica Neue"/>
              </a:rPr>
              <a:t>Роли экспертов и детей в съемках</a:t>
            </a: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r>
              <a:rPr b="0" lang="ru-RU" sz="1170" spc="-1" strike="noStrike">
                <a:solidFill>
                  <a:srgbClr val="000000"/>
                </a:solidFill>
                <a:latin typeface="Helvetica Neue"/>
                <a:ea typeface="Helvetica Neue"/>
              </a:rPr>
              <a:t>Записи ведутся с разделением ролей: эксперты Банка России разъясняют финансовые понятия, а дети воспроизводят жизненные ситуации, делая контент живым и доступным.</a:t>
            </a: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Прямоугольник 9"/>
          <p:cNvSpPr/>
          <p:nvPr/>
        </p:nvSpPr>
        <p:spPr>
          <a:xfrm>
            <a:off x="483480" y="3538440"/>
            <a:ext cx="393480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321840">
              <a:lnSpc>
                <a:spcPct val="100000"/>
              </a:lnSpc>
              <a:tabLst>
                <a:tab algn="l" pos="0"/>
              </a:tabLst>
            </a:pPr>
            <a:r>
              <a:rPr b="1" lang="ru-RU" sz="1170" spc="-1" strike="noStrike">
                <a:solidFill>
                  <a:srgbClr val="000000"/>
                </a:solidFill>
                <a:latin typeface="Helvetica Neue"/>
                <a:ea typeface="Helvetica Neue"/>
              </a:rPr>
              <a:t>Доступность сложных тем</a:t>
            </a: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r>
              <a:rPr b="0" lang="ru-RU" sz="1170" spc="-1" strike="noStrike">
                <a:solidFill>
                  <a:srgbClr val="000000"/>
                </a:solidFill>
                <a:latin typeface="Helvetica Neue"/>
                <a:ea typeface="Helvetica Neue"/>
              </a:rPr>
              <a:t>Формат видео позволяет раскрывать непростые темы финансов через наглядные примеры, адаптированные под восприятие младшей аудитории, что повышает качество образовательного воздействия.</a:t>
            </a:r>
            <a:endParaRPr b="0" lang="ru-RU" sz="11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520" cy="40428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 defTabSz="27864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rgbClr val="000000"/>
                </a:solidFill>
                <a:latin typeface="Proxima Nova Rg"/>
                <a:ea typeface="Helvetica Neue Medium"/>
              </a:rPr>
              <a:t>Примеры ситуаций в скетч-роликах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Скругленный прямоугольник 5"/>
          <p:cNvSpPr/>
          <p:nvPr/>
        </p:nvSpPr>
        <p:spPr>
          <a:xfrm>
            <a:off x="319680" y="946440"/>
            <a:ext cx="1853640" cy="33692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algn="ctr" defTabSz="825480">
              <a:lnSpc>
                <a:spcPct val="100000"/>
              </a:lnSpc>
              <a:tabLst>
                <a:tab algn="l" pos="0"/>
              </a:tabLst>
            </a:pPr>
            <a:endParaRPr b="0" lang="ru-RU" sz="3200" spc="-1" strike="noStrike">
              <a:solidFill>
                <a:srgbClr val="ffffff"/>
              </a:solidFill>
              <a:latin typeface="Helvetica Neue Medium"/>
              <a:ea typeface="Helvetica Neue Medium"/>
            </a:endParaRPr>
          </a:p>
        </p:txBody>
      </p:sp>
      <p:sp>
        <p:nvSpPr>
          <p:cNvPr id="53" name="Скругленный прямоугольник 7"/>
          <p:cNvSpPr/>
          <p:nvPr/>
        </p:nvSpPr>
        <p:spPr>
          <a:xfrm>
            <a:off x="2486520" y="892440"/>
            <a:ext cx="1853640" cy="33692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algn="ctr" defTabSz="825480">
              <a:lnSpc>
                <a:spcPct val="100000"/>
              </a:lnSpc>
              <a:tabLst>
                <a:tab algn="l" pos="0"/>
              </a:tabLst>
            </a:pPr>
            <a:endParaRPr b="0" lang="ru-RU" sz="3200" spc="-1" strike="noStrike">
              <a:solidFill>
                <a:srgbClr val="ffffff"/>
              </a:solidFill>
              <a:latin typeface="Helvetica Neue Medium"/>
              <a:ea typeface="Helvetica Neue Medium"/>
            </a:endParaRPr>
          </a:p>
        </p:txBody>
      </p:sp>
      <p:sp>
        <p:nvSpPr>
          <p:cNvPr id="54" name="Скругленный прямоугольник 8"/>
          <p:cNvSpPr/>
          <p:nvPr/>
        </p:nvSpPr>
        <p:spPr>
          <a:xfrm>
            <a:off x="4663800" y="933120"/>
            <a:ext cx="1853640" cy="33692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algn="ctr" defTabSz="825480">
              <a:lnSpc>
                <a:spcPct val="100000"/>
              </a:lnSpc>
              <a:tabLst>
                <a:tab algn="l" pos="0"/>
              </a:tabLst>
            </a:pPr>
            <a:endParaRPr b="0" lang="ru-RU" sz="3200" spc="-1" strike="noStrike">
              <a:solidFill>
                <a:srgbClr val="ffffff"/>
              </a:solidFill>
              <a:latin typeface="Helvetica Neue Medium"/>
              <a:ea typeface="Helvetica Neue Medium"/>
            </a:endParaRPr>
          </a:p>
        </p:txBody>
      </p:sp>
      <p:sp>
        <p:nvSpPr>
          <p:cNvPr id="55" name="Скругленный прямоугольник 9"/>
          <p:cNvSpPr/>
          <p:nvPr/>
        </p:nvSpPr>
        <p:spPr>
          <a:xfrm>
            <a:off x="6841080" y="946440"/>
            <a:ext cx="1853640" cy="33692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algn="ctr" defTabSz="825480">
              <a:lnSpc>
                <a:spcPct val="100000"/>
              </a:lnSpc>
              <a:tabLst>
                <a:tab algn="l" pos="0"/>
              </a:tabLst>
            </a:pPr>
            <a:endParaRPr b="0" lang="ru-RU" sz="3200" spc="-1" strike="noStrike">
              <a:solidFill>
                <a:srgbClr val="ffffff"/>
              </a:solidFill>
              <a:latin typeface="Helvetica Neue Medium"/>
              <a:ea typeface="Helvetica Neue Medium"/>
            </a:endParaRPr>
          </a:p>
        </p:txBody>
      </p:sp>
      <p:pic>
        <p:nvPicPr>
          <p:cNvPr id="56" name="Image 9" descr="preencoded.png"/>
          <p:cNvPicPr/>
          <p:nvPr/>
        </p:nvPicPr>
        <p:blipFill>
          <a:blip r:embed="rId1"/>
          <a:srcRect l="77754" t="24665" r="14063" b="63895"/>
          <a:stretch/>
        </p:blipFill>
        <p:spPr>
          <a:xfrm>
            <a:off x="442080" y="1112400"/>
            <a:ext cx="747360" cy="587520"/>
          </a:xfrm>
          <a:prstGeom prst="rect">
            <a:avLst/>
          </a:prstGeom>
          <a:ln w="0">
            <a:noFill/>
          </a:ln>
        </p:spPr>
      </p:pic>
      <p:pic>
        <p:nvPicPr>
          <p:cNvPr id="57" name="Image 9" descr="preencoded.png"/>
          <p:cNvPicPr/>
          <p:nvPr/>
        </p:nvPicPr>
        <p:blipFill>
          <a:blip r:embed="rId2"/>
          <a:srcRect l="77754" t="24665" r="14063" b="63895"/>
          <a:stretch/>
        </p:blipFill>
        <p:spPr>
          <a:xfrm>
            <a:off x="4737960" y="1067040"/>
            <a:ext cx="747360" cy="587520"/>
          </a:xfrm>
          <a:prstGeom prst="rect">
            <a:avLst/>
          </a:prstGeom>
          <a:ln w="0">
            <a:noFill/>
          </a:ln>
        </p:spPr>
      </p:pic>
      <p:pic>
        <p:nvPicPr>
          <p:cNvPr id="58" name="Image 9" descr="preencoded.png"/>
          <p:cNvPicPr/>
          <p:nvPr/>
        </p:nvPicPr>
        <p:blipFill>
          <a:blip r:embed="rId3"/>
          <a:srcRect l="77754" t="24665" r="14063" b="63895"/>
          <a:stretch/>
        </p:blipFill>
        <p:spPr>
          <a:xfrm>
            <a:off x="2590920" y="1046520"/>
            <a:ext cx="747360" cy="587520"/>
          </a:xfrm>
          <a:prstGeom prst="rect">
            <a:avLst/>
          </a:prstGeom>
          <a:ln w="0">
            <a:noFill/>
          </a:ln>
        </p:spPr>
      </p:pic>
      <p:pic>
        <p:nvPicPr>
          <p:cNvPr id="59" name="Image 9" descr="preencoded.png"/>
          <p:cNvPicPr/>
          <p:nvPr/>
        </p:nvPicPr>
        <p:blipFill>
          <a:blip r:embed="rId4"/>
          <a:srcRect l="77754" t="24665" r="14063" b="63895"/>
          <a:stretch/>
        </p:blipFill>
        <p:spPr>
          <a:xfrm>
            <a:off x="6963480" y="1112400"/>
            <a:ext cx="747360" cy="587520"/>
          </a:xfrm>
          <a:prstGeom prst="rect">
            <a:avLst/>
          </a:prstGeom>
          <a:ln w="0">
            <a:noFill/>
          </a:ln>
        </p:spPr>
      </p:pic>
      <p:pic>
        <p:nvPicPr>
          <p:cNvPr id="60" name="Image 10" descr="preencoded.png"/>
          <p:cNvPicPr/>
          <p:nvPr/>
        </p:nvPicPr>
        <p:blipFill>
          <a:blip r:embed="rId5"/>
          <a:stretch/>
        </p:blipFill>
        <p:spPr>
          <a:xfrm>
            <a:off x="7195320" y="1233360"/>
            <a:ext cx="217800" cy="217800"/>
          </a:xfrm>
          <a:prstGeom prst="rect">
            <a:avLst/>
          </a:prstGeom>
          <a:ln w="0">
            <a:noFill/>
          </a:ln>
        </p:spPr>
      </p:pic>
      <p:pic>
        <p:nvPicPr>
          <p:cNvPr id="61" name="Image 6" descr="preencoded.png"/>
          <p:cNvPicPr/>
          <p:nvPr/>
        </p:nvPicPr>
        <p:blipFill>
          <a:blip r:embed="rId6"/>
          <a:stretch/>
        </p:blipFill>
        <p:spPr>
          <a:xfrm>
            <a:off x="4967640" y="1188720"/>
            <a:ext cx="197280" cy="225360"/>
          </a:xfrm>
          <a:prstGeom prst="rect">
            <a:avLst/>
          </a:prstGeom>
          <a:ln w="0">
            <a:noFill/>
          </a:ln>
        </p:spPr>
      </p:pic>
      <p:pic>
        <p:nvPicPr>
          <p:cNvPr id="62" name="Image 2" descr="preencoded.png"/>
          <p:cNvPicPr/>
          <p:nvPr/>
        </p:nvPicPr>
        <p:blipFill>
          <a:blip r:embed="rId7"/>
          <a:stretch/>
        </p:blipFill>
        <p:spPr>
          <a:xfrm>
            <a:off x="664200" y="1261080"/>
            <a:ext cx="217800" cy="193320"/>
          </a:xfrm>
          <a:prstGeom prst="rect">
            <a:avLst/>
          </a:prstGeom>
          <a:ln w="0">
            <a:noFill/>
          </a:ln>
        </p:spPr>
      </p:pic>
      <p:pic>
        <p:nvPicPr>
          <p:cNvPr id="63" name="Image 4" descr="preencoded.png"/>
          <p:cNvPicPr/>
          <p:nvPr/>
        </p:nvPicPr>
        <p:blipFill>
          <a:blip r:embed="rId8"/>
          <a:stretch/>
        </p:blipFill>
        <p:spPr>
          <a:xfrm>
            <a:off x="2821320" y="1186560"/>
            <a:ext cx="217800" cy="193320"/>
          </a:xfrm>
          <a:prstGeom prst="rect">
            <a:avLst/>
          </a:prstGeom>
          <a:ln w="0">
            <a:noFill/>
          </a:ln>
        </p:spPr>
      </p:pic>
      <p:sp>
        <p:nvSpPr>
          <p:cNvPr id="64" name="Text 2"/>
          <p:cNvSpPr/>
          <p:nvPr/>
        </p:nvSpPr>
        <p:spPr>
          <a:xfrm>
            <a:off x="501480" y="1865520"/>
            <a:ext cx="1428120" cy="258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r>
              <a:rPr b="1" lang="en-US" sz="1100" spc="-1" strike="noStrike">
                <a:solidFill>
                  <a:srgbClr val="000000"/>
                </a:solidFill>
                <a:latin typeface="Arial"/>
                <a:ea typeface="Arial"/>
              </a:rPr>
              <a:t>Первая банковская карта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000000"/>
                </a:solidFill>
                <a:latin typeface="Arial"/>
                <a:ea typeface="Arial"/>
              </a:rPr>
              <a:t>Рассматриваются основные правила использования и безопасность первой банковской карты для детей.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endParaRPr b="0" lang="ru-RU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Text 3"/>
          <p:cNvSpPr/>
          <p:nvPr/>
        </p:nvSpPr>
        <p:spPr>
          <a:xfrm>
            <a:off x="2724840" y="1830240"/>
            <a:ext cx="1428120" cy="258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r>
              <a:rPr b="1" lang="en-US" sz="1100" spc="-1" strike="noStrike">
                <a:solidFill>
                  <a:srgbClr val="000000"/>
                </a:solidFill>
                <a:latin typeface="Arial"/>
                <a:ea typeface="Arial"/>
              </a:rPr>
              <a:t>Распознавание подлинности банкнот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000000"/>
                </a:solidFill>
                <a:latin typeface="Arial"/>
                <a:ea typeface="Arial"/>
              </a:rPr>
              <a:t>Объясняется, как определить настоящие деньги и выявить признаки подделки в повседневных ситуациях.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endParaRPr b="0" lang="ru-RU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Text 4"/>
          <p:cNvSpPr/>
          <p:nvPr/>
        </p:nvSpPr>
        <p:spPr>
          <a:xfrm>
            <a:off x="4876560" y="1824120"/>
            <a:ext cx="1428120" cy="258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r>
              <a:rPr b="1" lang="en-US" sz="1100" spc="-1" strike="noStrike">
                <a:solidFill>
                  <a:srgbClr val="000000"/>
                </a:solidFill>
                <a:latin typeface="Arial"/>
                <a:ea typeface="Arial"/>
              </a:rPr>
              <a:t>Мошеннические схемы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000000"/>
                </a:solidFill>
                <a:latin typeface="Arial"/>
                <a:ea typeface="Arial"/>
              </a:rPr>
              <a:t>Детям демонстрируются типичные уловки мошенников и способы их предотвращения при общении с незнакомыми людьми.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endParaRPr b="0" lang="ru-RU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Text 6"/>
          <p:cNvSpPr/>
          <p:nvPr/>
        </p:nvSpPr>
        <p:spPr>
          <a:xfrm>
            <a:off x="7053840" y="1813680"/>
            <a:ext cx="1428120" cy="258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r>
              <a:rPr b="1" lang="en-US" sz="1100" spc="-1" strike="noStrike">
                <a:solidFill>
                  <a:srgbClr val="000000"/>
                </a:solidFill>
                <a:latin typeface="Arial"/>
                <a:ea typeface="Arial"/>
              </a:rPr>
              <a:t>Денежно-кредитная политика</a:t>
            </a: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000000"/>
                </a:solidFill>
                <a:latin typeface="Arial"/>
                <a:ea typeface="Arial"/>
              </a:rPr>
              <a:t>Проект </a:t>
            </a:r>
            <a:r>
              <a:rPr b="1" lang="ru-RU" sz="900" spc="-1" strike="noStrike">
                <a:solidFill>
                  <a:srgbClr val="000000"/>
                </a:solidFill>
                <a:latin typeface="Arial"/>
                <a:ea typeface="Arial"/>
              </a:rPr>
              <a:t>понятным языком </a:t>
            </a:r>
            <a:r>
              <a:rPr b="1" lang="en-US" sz="900" spc="-1" strike="noStrike">
                <a:solidFill>
                  <a:srgbClr val="000000"/>
                </a:solidFill>
                <a:latin typeface="Arial"/>
                <a:ea typeface="Arial"/>
              </a:rPr>
              <a:t>знакомит детей с базовыми понятиями денежного регулирования и роли Центрального банка в экономике.</a:t>
            </a:r>
            <a:endParaRPr b="0" lang="ru-RU" sz="900" spc="-1" strike="noStrike">
              <a:solidFill>
                <a:srgbClr val="000000"/>
              </a:solidFill>
              <a:latin typeface="Arial"/>
            </a:endParaRPr>
          </a:p>
          <a:p>
            <a:pPr defTabSz="321840">
              <a:lnSpc>
                <a:spcPct val="100000"/>
              </a:lnSpc>
              <a:tabLst>
                <a:tab algn="l" pos="0"/>
              </a:tabLst>
            </a:pPr>
            <a:endParaRPr b="0" lang="ru-RU" sz="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520" cy="27360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 defTabSz="27864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 u="sng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Анализ и перспективы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Скругленный прямоугольник 4"/>
          <p:cNvSpPr/>
          <p:nvPr/>
        </p:nvSpPr>
        <p:spPr>
          <a:xfrm>
            <a:off x="540000" y="1440000"/>
            <a:ext cx="3745080" cy="108072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1600" spc="-1" strike="noStrike">
                <a:solidFill>
                  <a:srgbClr val="ffffff"/>
                </a:solidFill>
                <a:latin typeface="Helvetica Neue"/>
                <a:ea typeface="Helvetica Neue"/>
              </a:rPr>
              <a:t>Усвоение материала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32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62% </a:t>
            </a:r>
            <a:r>
              <a:rPr b="1" lang="en-US" sz="14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vs 15% </a:t>
            </a:r>
            <a:r>
              <a:rPr b="1" lang="ru-RU" sz="14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лекции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по результатам тестирования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Скругленный прямоугольник 5"/>
          <p:cNvSpPr/>
          <p:nvPr/>
        </p:nvSpPr>
        <p:spPr>
          <a:xfrm>
            <a:off x="4894920" y="1440000"/>
            <a:ext cx="3745080" cy="108072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16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вовлеченность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32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89%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0" lang="ru-RU" sz="1600" spc="-1" strike="noStrike">
                <a:solidFill>
                  <a:srgbClr val="ffffff"/>
                </a:solidFill>
                <a:latin typeface="Helvetica Neue Medium"/>
                <a:ea typeface="Helvetica Neue Medium"/>
              </a:rPr>
              <a:t>досматривают ролик до конца</a:t>
            </a:r>
            <a:endParaRPr b="0" lang="ru-RU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Заголовок 1"/>
          <p:cNvSpPr/>
          <p:nvPr/>
        </p:nvSpPr>
        <p:spPr>
          <a:xfrm>
            <a:off x="483480" y="889560"/>
            <a:ext cx="7922160" cy="273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27864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rgbClr val="000000"/>
                </a:solidFill>
                <a:latin typeface="Proxima Nova Rg"/>
                <a:ea typeface="Helvetica Neue Medium"/>
              </a:rPr>
              <a:t>Скетч-ролики с участием детей повышают усвоение материала в 4 раза по сравнению с классическими лекциями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Заголовок 1"/>
          <p:cNvSpPr/>
          <p:nvPr/>
        </p:nvSpPr>
        <p:spPr>
          <a:xfrm>
            <a:off x="483480" y="2682360"/>
            <a:ext cx="7856640" cy="2736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27864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rgbClr val="000000"/>
                </a:solidFill>
                <a:latin typeface="Proxima Nova Rg"/>
                <a:ea typeface="Helvetica Neue Medium"/>
              </a:rPr>
              <a:t>Модель легко масштабируется на другие регионы через детские медиашколы и региональное ТВ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27864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Скругленный прямоугольник 12"/>
          <p:cNvSpPr/>
          <p:nvPr/>
        </p:nvSpPr>
        <p:spPr>
          <a:xfrm>
            <a:off x="483480" y="3240000"/>
            <a:ext cx="2523960" cy="70992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rgbClr val="ffffff"/>
                </a:solidFill>
                <a:latin typeface="Helvetica Neue"/>
                <a:ea typeface="Helvetica Neue"/>
              </a:rPr>
              <a:t>Детские организации в сфере журналистики в любом регионе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Скругленный прямоугольник 15"/>
          <p:cNvSpPr/>
          <p:nvPr/>
        </p:nvSpPr>
        <p:spPr>
          <a:xfrm>
            <a:off x="3305520" y="3013560"/>
            <a:ext cx="2523960" cy="94644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rgbClr val="ffffff"/>
                </a:solidFill>
                <a:latin typeface="Helvetica Neue"/>
                <a:ea typeface="Helvetica Neue"/>
              </a:rPr>
              <a:t>Размещение роликов на региональных телеканалах и иных площадках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Скругленный прямоугольник 16"/>
          <p:cNvSpPr/>
          <p:nvPr/>
        </p:nvSpPr>
        <p:spPr>
          <a:xfrm>
            <a:off x="6296040" y="3240000"/>
            <a:ext cx="2523960" cy="70992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rgbClr val="ffffff"/>
                </a:solidFill>
                <a:latin typeface="Helvetica Neue"/>
                <a:ea typeface="Helvetica Neue"/>
              </a:rPr>
              <a:t>Показ в школах в рамках уроков финансовой грамотности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Скругленный прямоугольник 17"/>
          <p:cNvSpPr/>
          <p:nvPr/>
        </p:nvSpPr>
        <p:spPr>
          <a:xfrm>
            <a:off x="1197000" y="4039920"/>
            <a:ext cx="6773400" cy="4734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0" rIns="0" tIns="0" bIns="0" anchor="ctr">
            <a:spAutoFit/>
          </a:bodyPr>
          <a:p>
            <a:pPr algn="ctr" defTabSz="825480">
              <a:lnSpc>
                <a:spcPct val="100000"/>
              </a:lnSpc>
              <a:tabLst>
                <a:tab algn="l" pos="0"/>
              </a:tabLst>
            </a:pPr>
            <a:r>
              <a:rPr b="1" lang="ru-RU" sz="1400" spc="-1" strike="noStrike">
                <a:solidFill>
                  <a:srgbClr val="ffffff"/>
                </a:solidFill>
                <a:latin typeface="Helvetica Neue"/>
                <a:ea typeface="Helvetica Neue"/>
              </a:rPr>
              <a:t>Долгосрочный проект – </a:t>
            </a:r>
            <a:br>
              <a:rPr sz="1400"/>
            </a:br>
            <a:r>
              <a:rPr b="1" lang="ru-RU" sz="1400" spc="-1" strike="noStrike">
                <a:solidFill>
                  <a:srgbClr val="ffffff"/>
                </a:solidFill>
                <a:latin typeface="Helvetica Neue"/>
                <a:ea typeface="Helvetica Neue"/>
              </a:rPr>
              <a:t>возможность постоянного пополнения библиотеки роликов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1204</TotalTime>
  <Application>LibreOffice/24.2.5.2$Linux_X86_64 LibreOffice_project/bffef4ea93e59bebbeaf7f431bb02b1a39ee8a59</Application>
  <AppVersion>15.0000</AppVersion>
  <Words>242</Words>
  <Paragraphs>39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Насибуллина София Хаммятовна</dc:creator>
  <dc:description/>
  <dc:language>ru-RU</dc:language>
  <cp:lastModifiedBy/>
  <cp:lastPrinted>2026-03-26T14:26:31Z</cp:lastPrinted>
  <dcterms:modified xsi:type="dcterms:W3CDTF">2026-04-29T09:23:58Z</dcterms:modified>
  <cp:revision>69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Экран (16:9)</vt:lpwstr>
  </property>
  <property fmtid="{D5CDD505-2E9C-101B-9397-08002B2CF9AE}" pid="4" name="Slides">
    <vt:i4>4</vt:i4>
  </property>
  <property fmtid="{D5CDD505-2E9C-101B-9397-08002B2CF9AE}" pid="5" name="_NewReviewCycle">
    <vt:lpwstr/>
  </property>
</Properties>
</file>