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2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6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3.xml.rels" ContentType="application/vnd.openxmlformats-package.relationships+xml"/>
  <Override PartName="/ppt/slideMasters/slideMaster14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presProps.xml" ContentType="application/vnd.openxmlformats-officedocument.presentationml.presProps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17.xml" ContentType="application/vnd.openxmlformats-officedocument.theme+xml"/>
  <Override PartName="/ppt/theme/theme16.xml" ContentType="application/vnd.openxmlformats-officedocument.theme+xml"/>
  <Override PartName="/ppt/theme/theme6.xml" ContentType="application/vnd.openxmlformats-officedocument.theme+xml"/>
  <Override PartName="/ppt/theme/theme15.xml" ContentType="application/vnd.openxmlformats-officedocument.theme+xml"/>
  <Override PartName="/ppt/theme/theme5.xml" ContentType="application/vnd.openxmlformats-officedocument.theme+xml"/>
  <Override PartName="/ppt/theme/theme14.xml" ContentType="application/vnd.openxmlformats-officedocument.theme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theme13.xml" ContentType="application/vnd.openxmlformats-officedocument.theme+xml"/>
  <Override PartName="/ppt/_rels/presentation.xml.rels" ContentType="application/vnd.openxmlformats-package.relationships+xml"/>
  <Override PartName="/ppt/media/image12.png" ContentType="image/png"/>
  <Override PartName="/ppt/media/image3.png" ContentType="image/png"/>
  <Override PartName="/ppt/media/image8.jpeg" ContentType="image/jpeg"/>
  <Override PartName="/ppt/media/image11.jpeg" ContentType="image/jpeg"/>
  <Override PartName="/ppt/media/image18.jpeg" ContentType="image/jpeg"/>
  <Override PartName="/ppt/media/image17.jpeg" ContentType="image/jpeg"/>
  <Override PartName="/ppt/media/image14.png" ContentType="image/png"/>
  <Override PartName="/ppt/media/image16.jpeg" ContentType="image/jpeg"/>
  <Override PartName="/ppt/media/image15.jpeg" ContentType="image/jpeg"/>
  <Override PartName="/ppt/media/image1.jpeg" ContentType="image/jpeg"/>
  <Override PartName="/ppt/media/image2.jpeg" ContentType="image/jpeg"/>
  <Override PartName="/ppt/media/image9.jpeg" ContentType="image/jpeg"/>
  <Override PartName="/ppt/media/image4.jpeg" ContentType="image/jpeg"/>
  <Override PartName="/ppt/media/image5.jpeg" ContentType="image/jpeg"/>
  <Override PartName="/ppt/media/image7.jpeg" ContentType="image/jpeg"/>
  <Override PartName="/ppt/media/image10.jpeg" ContentType="image/jpeg"/>
  <Override PartName="/ppt/media/image6.jpeg" ContentType="image/jpeg"/>
  <Override PartName="/ppt/media/image13.png" ContentType="image/png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0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1.xml" ContentType="application/vnd.openxmlformats-officedocument.presentationml.slide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680" r:id="rId18"/>
  </p:sldMasterIdLst>
  <p:sldIdLst>
    <p:sldId id="256" r:id="rId19"/>
    <p:sldId id="257" r:id="rId20"/>
    <p:sldId id="258" r:id="rId21"/>
    <p:sldId id="259" r:id="rId22"/>
  </p:sldIdLst>
  <p:sldSz cx="9144000" cy="51435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" Target="slides/slide1.xml"/><Relationship Id="rId20" Type="http://schemas.openxmlformats.org/officeDocument/2006/relationships/slide" Target="slides/slide2.xml"/><Relationship Id="rId21" Type="http://schemas.openxmlformats.org/officeDocument/2006/relationships/slide" Target="slides/slide3.xml"/><Relationship Id="rId22" Type="http://schemas.openxmlformats.org/officeDocument/2006/relationships/slide" Target="slides/slide4.xml"/><Relationship Id="rId2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33240" y="99000"/>
            <a:ext cx="688680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33240" y="1181160"/>
            <a:ext cx="7875720" cy="348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E2BABCDC-B711-43F7-B4C1-C979D526A08D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0"/>
          </p:nvPr>
        </p:nvSpPr>
        <p:spPr/>
        <p:txBody>
          <a:bodyPr/>
          <a:p>
            <a:fld id="{0CB43C84-97E6-49D0-9365-332C9F157FE3}" type="slidenum">
              <a:t>&lt;#&gt;</a:t>
            </a:fld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13C3D138-E0D8-41FE-9403-F70DE5B1EED6}" type="slidenum">
              <a:t>&lt;#&gt;</a:t>
            </a:fld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BDFC8C26-66D0-47F4-A035-4DDB419D8E55}" type="slidenum">
              <a:t>&lt;#&gt;</a:t>
            </a:fld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3"/>
          </p:nvPr>
        </p:nvSpPr>
        <p:spPr/>
        <p:txBody>
          <a:bodyPr/>
          <a:p>
            <a:fld id="{DE4097D0-353D-4AD8-8ABA-0E4648A7B23B}" type="slidenum">
              <a:t>&lt;#&gt;</a:t>
            </a:fld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82A9928A-B932-400B-B505-0C7EDA2C138D}" type="slidenum">
              <a:t>&lt;#&gt;</a:t>
            </a:fld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CAE6574C-8AE7-45ED-80EE-0B9F9EC3A886}" type="slidenum">
              <a:t>&lt;#&gt;</a:t>
            </a:fld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Заголовок и подзаголовок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33240" y="99000"/>
            <a:ext cx="688680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subTitle"/>
          </p:nvPr>
        </p:nvSpPr>
        <p:spPr>
          <a:xfrm>
            <a:off x="633240" y="1181160"/>
            <a:ext cx="7875720" cy="348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0D604608-8021-40F8-A8A1-97D90EEDFC7A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33240" y="99000"/>
            <a:ext cx="688680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633240" y="1181160"/>
            <a:ext cx="7875720" cy="348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D3F6DAC-9B19-4289-A96D-5CD1A827A696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5BAB75F-6D90-40D4-8BF2-E63354BC2540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33240" y="99000"/>
            <a:ext cx="688680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subTitle"/>
          </p:nvPr>
        </p:nvSpPr>
        <p:spPr>
          <a:xfrm>
            <a:off x="633240" y="1181160"/>
            <a:ext cx="7875720" cy="348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"/>
          </p:nvPr>
        </p:nvSpPr>
        <p:spPr/>
        <p:txBody>
          <a:bodyPr/>
          <a:p>
            <a:fld id="{EF71F581-3D7D-4DB5-B5AA-C4E62B65B7CB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ычный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48E9531-59FD-49F5-8493-9C4D934EC01C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Обычны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33240" y="99000"/>
            <a:ext cx="688680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subTitle"/>
          </p:nvPr>
        </p:nvSpPr>
        <p:spPr>
          <a:xfrm>
            <a:off x="633240" y="1181160"/>
            <a:ext cx="7875720" cy="348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B10AD62-CB89-47C3-BCF7-0AD303A6DEA9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Обыч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33240" y="99000"/>
            <a:ext cx="688680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33240" y="1181160"/>
            <a:ext cx="7875720" cy="348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C21A0A7E-6F6D-4784-B092-A4739E63FE7F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A4A9F7EB-4FE4-4FC9-AA51-6199C514B3B5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image" Target="../media/image1.jpeg"/><Relationship Id="rId3" Type="http://schemas.openxmlformats.org/officeDocument/2006/relationships/image" Target="../media/image5.jpeg"/><Relationship Id="rId4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image" Target="../media/image1.jpeg"/><Relationship Id="rId3" Type="http://schemas.openxmlformats.org/officeDocument/2006/relationships/image" Target="../media/image6.jpeg"/><Relationship Id="rId4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image" Target="../media/image1.jpeg"/><Relationship Id="rId3" Type="http://schemas.openxmlformats.org/officeDocument/2006/relationships/image" Target="../media/image7.jpeg"/><Relationship Id="rId4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image" Target="../media/image1.jpeg"/><Relationship Id="rId3" Type="http://schemas.openxmlformats.org/officeDocument/2006/relationships/image" Target="../media/image8.jpeg"/><Relationship Id="rId4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image" Target="../media/image1.jpeg"/><Relationship Id="rId3" Type="http://schemas.openxmlformats.org/officeDocument/2006/relationships/image" Target="../media/image9.jpeg"/><Relationship Id="rId4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image" Target="../media/image1.jpeg"/><Relationship Id="rId3" Type="http://schemas.openxmlformats.org/officeDocument/2006/relationships/image" Target="../media/image10.jpeg"/><Relationship Id="rId4" Type="http://schemas.openxmlformats.org/officeDocument/2006/relationships/slideLayout" Target="../slideLayouts/slideLayout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image" Target="../media/image1.jpeg"/><Relationship Id="rId3" Type="http://schemas.openxmlformats.org/officeDocument/2006/relationships/image" Target="../media/image11.jpeg"/><Relationship Id="rId4" Type="http://schemas.openxmlformats.org/officeDocument/2006/relationships/slideLayout" Target="../slideLayouts/slideLayout16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17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image" Target="../media/image1.jpeg"/><Relationship Id="rId3" Type="http://schemas.openxmlformats.org/officeDocument/2006/relationships/image" Target="../media/image4.jpeg"/><Relationship Id="rId4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160" cy="5149080"/>
          </a:xfrm>
          <a:prstGeom prst="rect">
            <a:avLst/>
          </a:prstGeom>
          <a:ln w="0">
            <a:noFill/>
          </a:ln>
        </p:spPr>
      </p:pic>
      <p:pic>
        <p:nvPicPr>
          <p:cNvPr id="1" name="Рисунок 4" descr=""/>
          <p:cNvPicPr/>
          <p:nvPr/>
        </p:nvPicPr>
        <p:blipFill>
          <a:blip r:embed="rId3"/>
          <a:srcRect l="0" t="20134" r="0" b="0"/>
          <a:stretch/>
        </p:blipFill>
        <p:spPr>
          <a:xfrm>
            <a:off x="0" y="1035720"/>
            <a:ext cx="9142560" cy="4106520"/>
          </a:xfrm>
          <a:prstGeom prst="rect">
            <a:avLst/>
          </a:prstGeom>
          <a:ln w="0">
            <a:noFill/>
          </a:ln>
        </p:spPr>
      </p:pic>
      <p:pic>
        <p:nvPicPr>
          <p:cNvPr id="2" name="Рисунок 6" descr=""/>
          <p:cNvPicPr/>
          <p:nvPr/>
        </p:nvPicPr>
        <p:blipFill>
          <a:blip r:embed="rId4"/>
          <a:stretch/>
        </p:blipFill>
        <p:spPr>
          <a:xfrm>
            <a:off x="6942600" y="322200"/>
            <a:ext cx="1909800" cy="48132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633240" y="99000"/>
            <a:ext cx="688680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5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160" cy="5149080"/>
          </a:xfrm>
          <a:prstGeom prst="rect">
            <a:avLst/>
          </a:prstGeom>
          <a:ln w="0">
            <a:noFill/>
          </a:ln>
        </p:spPr>
      </p:pic>
      <p:pic>
        <p:nvPicPr>
          <p:cNvPr id="37" name="Рисунок 5" descr=""/>
          <p:cNvPicPr/>
          <p:nvPr/>
        </p:nvPicPr>
        <p:blipFill>
          <a:blip r:embed="rId3"/>
          <a:stretch/>
        </p:blipFill>
        <p:spPr>
          <a:xfrm>
            <a:off x="-2880" y="-720"/>
            <a:ext cx="9145440" cy="5143680"/>
          </a:xfrm>
          <a:prstGeom prst="rect">
            <a:avLst/>
          </a:prstGeom>
          <a:ln w="0">
            <a:noFill/>
          </a:ln>
        </p:spPr>
      </p:pic>
      <p:sp>
        <p:nvSpPr>
          <p:cNvPr id="38" name="PlaceHolder 1"/>
          <p:cNvSpPr>
            <a:spLocks noGrp="1"/>
          </p:cNvSpPr>
          <p:nvPr>
            <p:ph type="sldNum" idx="9"/>
          </p:nvPr>
        </p:nvSpPr>
        <p:spPr>
          <a:xfrm>
            <a:off x="8710200" y="4667400"/>
            <a:ext cx="213480" cy="22572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A9D1C30F-331A-4ACC-A9BD-06353CFF9077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4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160" cy="5149080"/>
          </a:xfrm>
          <a:prstGeom prst="rect">
            <a:avLst/>
          </a:prstGeom>
          <a:ln w="0">
            <a:noFill/>
          </a:ln>
        </p:spPr>
      </p:pic>
      <p:pic>
        <p:nvPicPr>
          <p:cNvPr id="40" name="Рисунок 2" descr=""/>
          <p:cNvPicPr/>
          <p:nvPr/>
        </p:nvPicPr>
        <p:blipFill>
          <a:blip r:embed="rId3"/>
          <a:stretch/>
        </p:blipFill>
        <p:spPr>
          <a:xfrm>
            <a:off x="0" y="0"/>
            <a:ext cx="9142560" cy="5142240"/>
          </a:xfrm>
          <a:prstGeom prst="rect">
            <a:avLst/>
          </a:prstGeom>
          <a:ln w="0">
            <a:noFill/>
          </a:ln>
        </p:spPr>
      </p:pic>
      <p:sp>
        <p:nvSpPr>
          <p:cNvPr id="41" name="PlaceHolder 1"/>
          <p:cNvSpPr>
            <a:spLocks noGrp="1"/>
          </p:cNvSpPr>
          <p:nvPr>
            <p:ph type="sldNum" idx="10"/>
          </p:nvPr>
        </p:nvSpPr>
        <p:spPr>
          <a:xfrm>
            <a:off x="8710200" y="4667400"/>
            <a:ext cx="213480" cy="22572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92E6050B-F60E-4402-A989-715714517044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4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160" cy="5149080"/>
          </a:xfrm>
          <a:prstGeom prst="rect">
            <a:avLst/>
          </a:prstGeom>
          <a:ln w="0">
            <a:noFill/>
          </a:ln>
        </p:spPr>
      </p:pic>
      <p:pic>
        <p:nvPicPr>
          <p:cNvPr id="43" name="Рисунок 2" descr=""/>
          <p:cNvPicPr/>
          <p:nvPr/>
        </p:nvPicPr>
        <p:blipFill>
          <a:blip r:embed="rId3"/>
          <a:stretch/>
        </p:blipFill>
        <p:spPr>
          <a:xfrm>
            <a:off x="0" y="0"/>
            <a:ext cx="9142560" cy="5142240"/>
          </a:xfrm>
          <a:prstGeom prst="rect">
            <a:avLst/>
          </a:prstGeom>
          <a:ln w="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sldNum" idx="11"/>
          </p:nvPr>
        </p:nvSpPr>
        <p:spPr>
          <a:xfrm>
            <a:off x="8710200" y="4667400"/>
            <a:ext cx="213480" cy="22572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35075554-0E52-4A99-9D42-D2E1DCD38DF5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4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160" cy="5149080"/>
          </a:xfrm>
          <a:prstGeom prst="rect">
            <a:avLst/>
          </a:prstGeom>
          <a:ln w="0">
            <a:noFill/>
          </a:ln>
        </p:spPr>
      </p:pic>
      <p:pic>
        <p:nvPicPr>
          <p:cNvPr id="46" name="Рисунок 2" descr=""/>
          <p:cNvPicPr/>
          <p:nvPr/>
        </p:nvPicPr>
        <p:blipFill>
          <a:blip r:embed="rId3"/>
          <a:stretch/>
        </p:blipFill>
        <p:spPr>
          <a:xfrm>
            <a:off x="0" y="0"/>
            <a:ext cx="9142560" cy="5142240"/>
          </a:xfrm>
          <a:prstGeom prst="rect">
            <a:avLst/>
          </a:prstGeom>
          <a:ln w="0">
            <a:noFill/>
          </a:ln>
        </p:spPr>
      </p:pic>
      <p:sp>
        <p:nvSpPr>
          <p:cNvPr id="47" name="PlaceHolder 1"/>
          <p:cNvSpPr>
            <a:spLocks noGrp="1"/>
          </p:cNvSpPr>
          <p:nvPr>
            <p:ph type="sldNum" idx="12"/>
          </p:nvPr>
        </p:nvSpPr>
        <p:spPr>
          <a:xfrm>
            <a:off x="8710200" y="4667400"/>
            <a:ext cx="213480" cy="22572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C036BE45-DB7C-49FC-8714-28D6A3DF2EA1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Для правки структуры щёлкните мышью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Второй уровень структуры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Третий уровень структуры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Четвёртый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Helvetica Neue Medium"/>
              </a:rPr>
              <a:t>Пятый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Helvetica Neue Medium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Helvetica Neue Medium"/>
              </a:rPr>
              <a:t>Шестой уровень структуры</a:t>
            </a:r>
            <a:endParaRPr b="0" lang="ru-RU" sz="2000" spc="-1" strike="noStrike">
              <a:solidFill>
                <a:schemeClr val="dk1"/>
              </a:solidFill>
              <a:latin typeface="Helvetica Neue Medium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Helvetica Neue Medium"/>
              </a:rPr>
              <a:t>Седьмой уровень структуры</a:t>
            </a:r>
            <a:endParaRPr b="0" lang="ru-RU" sz="2000" spc="-1" strike="noStrike">
              <a:solidFill>
                <a:schemeClr val="dk1"/>
              </a:solidFill>
              <a:latin typeface="Helvetica Neue Medium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4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160" cy="5149080"/>
          </a:xfrm>
          <a:prstGeom prst="rect">
            <a:avLst/>
          </a:prstGeom>
          <a:ln w="0">
            <a:noFill/>
          </a:ln>
        </p:spPr>
      </p:pic>
      <p:pic>
        <p:nvPicPr>
          <p:cNvPr id="51" name="Рисунок 2" descr=""/>
          <p:cNvPicPr/>
          <p:nvPr/>
        </p:nvPicPr>
        <p:blipFill>
          <a:blip r:embed="rId3"/>
          <a:stretch/>
        </p:blipFill>
        <p:spPr>
          <a:xfrm>
            <a:off x="0" y="0"/>
            <a:ext cx="9142560" cy="5142240"/>
          </a:xfrm>
          <a:prstGeom prst="rect">
            <a:avLst/>
          </a:prstGeom>
          <a:ln w="0">
            <a:noFill/>
          </a:ln>
        </p:spPr>
      </p:pic>
      <p:sp>
        <p:nvSpPr>
          <p:cNvPr id="52" name="PlaceHolder 1"/>
          <p:cNvSpPr>
            <a:spLocks noGrp="1"/>
          </p:cNvSpPr>
          <p:nvPr>
            <p:ph type="sldNum" idx="13"/>
          </p:nvPr>
        </p:nvSpPr>
        <p:spPr>
          <a:xfrm>
            <a:off x="8710200" y="4667400"/>
            <a:ext cx="213480" cy="22572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4E269CB3-E838-4D05-9A23-BA97437CE0F3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Для правки структуры щёлкните мышью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Второй уровень структуры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Третий уровень структуры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Четвёртый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Helvetica Neue Medium"/>
              </a:rPr>
              <a:t>Пятый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Helvetica Neue Medium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Helvetica Neue Medium"/>
              </a:rPr>
              <a:t>Шестой уровень структуры</a:t>
            </a:r>
            <a:endParaRPr b="0" lang="ru-RU" sz="2000" spc="-1" strike="noStrike">
              <a:solidFill>
                <a:schemeClr val="dk1"/>
              </a:solidFill>
              <a:latin typeface="Helvetica Neue Medium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Helvetica Neue Medium"/>
              </a:rPr>
              <a:t>Седьмой уровень структуры</a:t>
            </a:r>
            <a:endParaRPr b="0" lang="ru-RU" sz="2000" spc="-1" strike="noStrike">
              <a:solidFill>
                <a:schemeClr val="dk1"/>
              </a:solidFill>
              <a:latin typeface="Helvetica Neue Medium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160" cy="5149080"/>
          </a:xfrm>
          <a:prstGeom prst="rect">
            <a:avLst/>
          </a:prstGeom>
          <a:ln w="0">
            <a:noFill/>
          </a:ln>
        </p:spPr>
      </p:pic>
      <p:pic>
        <p:nvPicPr>
          <p:cNvPr id="56" name="Рисунок 5" descr=""/>
          <p:cNvPicPr/>
          <p:nvPr/>
        </p:nvPicPr>
        <p:blipFill>
          <a:blip r:embed="rId3"/>
          <a:stretch/>
        </p:blipFill>
        <p:spPr>
          <a:xfrm>
            <a:off x="1440" y="-7560"/>
            <a:ext cx="9141120" cy="5154120"/>
          </a:xfrm>
          <a:prstGeom prst="rect">
            <a:avLst/>
          </a:prstGeom>
          <a:ln w="0">
            <a:noFill/>
          </a:ln>
        </p:spPr>
      </p:pic>
      <p:sp>
        <p:nvSpPr>
          <p:cNvPr id="57" name="PlaceHolder 1"/>
          <p:cNvSpPr>
            <a:spLocks noGrp="1"/>
          </p:cNvSpPr>
          <p:nvPr>
            <p:ph type="sldNum" idx="14"/>
          </p:nvPr>
        </p:nvSpPr>
        <p:spPr>
          <a:xfrm>
            <a:off x="8710200" y="4667400"/>
            <a:ext cx="213480" cy="22572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9A628DD2-0AD7-4C45-9F9A-4EE64FEB6D58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7" r:id="rId4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160" cy="5149080"/>
          </a:xfrm>
          <a:prstGeom prst="rect">
            <a:avLst/>
          </a:prstGeom>
          <a:ln w="0">
            <a:noFill/>
          </a:ln>
        </p:spPr>
      </p:pic>
      <p:pic>
        <p:nvPicPr>
          <p:cNvPr id="59" name="Рисунок 5" descr=""/>
          <p:cNvPicPr/>
          <p:nvPr/>
        </p:nvPicPr>
        <p:blipFill>
          <a:blip r:embed="rId3"/>
          <a:stretch/>
        </p:blipFill>
        <p:spPr>
          <a:xfrm>
            <a:off x="1440" y="-1440"/>
            <a:ext cx="9145080" cy="5143320"/>
          </a:xfrm>
          <a:prstGeom prst="rect">
            <a:avLst/>
          </a:prstGeom>
          <a:ln w="0">
            <a:noFill/>
          </a:ln>
        </p:spPr>
      </p:pic>
      <p:sp>
        <p:nvSpPr>
          <p:cNvPr id="60" name="PlaceHolder 1"/>
          <p:cNvSpPr>
            <a:spLocks noGrp="1"/>
          </p:cNvSpPr>
          <p:nvPr>
            <p:ph type="sldNum" idx="15"/>
          </p:nvPr>
        </p:nvSpPr>
        <p:spPr>
          <a:xfrm>
            <a:off x="8710200" y="4667400"/>
            <a:ext cx="213480" cy="22572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06067AE7-F515-4861-BBA0-8598A18A46CA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9" r:id="rId4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880" cy="5149800"/>
          </a:xfrm>
          <a:prstGeom prst="rect">
            <a:avLst/>
          </a:prstGeom>
          <a:ln w="0">
            <a:noFill/>
          </a:ln>
        </p:spPr>
      </p:pic>
      <p:pic>
        <p:nvPicPr>
          <p:cNvPr id="62" name="Рисунок 4" descr=""/>
          <p:cNvPicPr/>
          <p:nvPr/>
        </p:nvPicPr>
        <p:blipFill>
          <a:blip r:embed="rId3"/>
          <a:srcRect l="0" t="20134" r="0" b="0"/>
          <a:stretch/>
        </p:blipFill>
        <p:spPr>
          <a:xfrm>
            <a:off x="0" y="1035720"/>
            <a:ext cx="9143280" cy="4107240"/>
          </a:xfrm>
          <a:prstGeom prst="rect">
            <a:avLst/>
          </a:prstGeom>
          <a:ln w="0">
            <a:noFill/>
          </a:ln>
        </p:spPr>
      </p:pic>
      <p:pic>
        <p:nvPicPr>
          <p:cNvPr id="63" name="Рисунок 6" descr=""/>
          <p:cNvPicPr/>
          <p:nvPr/>
        </p:nvPicPr>
        <p:blipFill>
          <a:blip r:embed="rId4"/>
          <a:stretch/>
        </p:blipFill>
        <p:spPr>
          <a:xfrm>
            <a:off x="6942600" y="322200"/>
            <a:ext cx="1910520" cy="482040"/>
          </a:xfrm>
          <a:prstGeom prst="rect">
            <a:avLst/>
          </a:prstGeom>
          <a:ln w="0">
            <a:noFill/>
          </a:ln>
        </p:spPr>
      </p:pic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33240" y="99000"/>
            <a:ext cx="688680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Для правки структуры щёлкните мышью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Второй уровень структуры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Третий уровень структуры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Четвёртый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Helvetica Neue Medium"/>
              </a:rPr>
              <a:t>Пятый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Helvetica Neue Medium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Helvetica Neue Medium"/>
              </a:rPr>
              <a:t>Шестой уровень структуры</a:t>
            </a:r>
            <a:endParaRPr b="0" lang="ru-RU" sz="2000" spc="-1" strike="noStrike">
              <a:solidFill>
                <a:schemeClr val="dk1"/>
              </a:solidFill>
              <a:latin typeface="Helvetica Neue Medium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Helvetica Neue Medium"/>
              </a:rPr>
              <a:t>Седьмой уровень структуры</a:t>
            </a:r>
            <a:endParaRPr b="0" lang="ru-RU" sz="2000" spc="-1" strike="noStrike">
              <a:solidFill>
                <a:schemeClr val="dk1"/>
              </a:solidFill>
              <a:latin typeface="Helvetica Neue Medium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1" r:id="rId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160" cy="5149080"/>
          </a:xfrm>
          <a:prstGeom prst="rect">
            <a:avLst/>
          </a:prstGeom>
          <a:ln w="0"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sldNum" idx="1"/>
          </p:nvPr>
        </p:nvSpPr>
        <p:spPr>
          <a:xfrm>
            <a:off x="8710200" y="4667400"/>
            <a:ext cx="213480" cy="22572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E4DCEFF7-4C55-4ADE-8252-ADF8A6E0B52C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160" cy="5149080"/>
          </a:xfrm>
          <a:prstGeom prst="rect">
            <a:avLst/>
          </a:prstGeom>
          <a:ln w="0">
            <a:noFill/>
          </a:ln>
        </p:spPr>
      </p:pic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33240" y="99000"/>
            <a:ext cx="688680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ldNum" idx="2"/>
          </p:nvPr>
        </p:nvSpPr>
        <p:spPr>
          <a:xfrm>
            <a:off x="8710200" y="4667400"/>
            <a:ext cx="213480" cy="22572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5DC94E36-40A2-423E-8DD9-B799BBC9AFEC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160" cy="5149080"/>
          </a:xfrm>
          <a:prstGeom prst="rect">
            <a:avLst/>
          </a:prstGeom>
          <a:ln w="0">
            <a:noFill/>
          </a:ln>
        </p:spPr>
      </p:pic>
      <p:sp>
        <p:nvSpPr>
          <p:cNvPr id="14" name="PlaceHolder 1"/>
          <p:cNvSpPr>
            <a:spLocks noGrp="1"/>
          </p:cNvSpPr>
          <p:nvPr>
            <p:ph type="sldNum" idx="3"/>
          </p:nvPr>
        </p:nvSpPr>
        <p:spPr>
          <a:xfrm>
            <a:off x="8710200" y="4667400"/>
            <a:ext cx="213480" cy="22572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AAD611FB-35CD-4F50-9C71-E0989E4FD571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160" cy="5149080"/>
          </a:xfrm>
          <a:prstGeom prst="rect">
            <a:avLst/>
          </a:prstGeom>
          <a:ln w="0">
            <a:noFill/>
          </a:ln>
        </p:spPr>
      </p:pic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33240" y="99000"/>
            <a:ext cx="688680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sldNum" idx="4"/>
          </p:nvPr>
        </p:nvSpPr>
        <p:spPr>
          <a:xfrm>
            <a:off x="8710200" y="4667400"/>
            <a:ext cx="213480" cy="22572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8F472183-2472-4B3E-AA06-62FDCFC86608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160" cy="5149080"/>
          </a:xfrm>
          <a:prstGeom prst="rect">
            <a:avLst/>
          </a:prstGeom>
          <a:ln w="0">
            <a:noFill/>
          </a:ln>
        </p:spPr>
      </p:pic>
      <p:sp>
        <p:nvSpPr>
          <p:cNvPr id="21" name="PlaceHolder 1"/>
          <p:cNvSpPr>
            <a:spLocks noGrp="1"/>
          </p:cNvSpPr>
          <p:nvPr>
            <p:ph type="sldNum" idx="5"/>
          </p:nvPr>
        </p:nvSpPr>
        <p:spPr>
          <a:xfrm>
            <a:off x="8710200" y="4667400"/>
            <a:ext cx="213480" cy="22572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E5171E9A-948E-4B9F-9F52-BD18DD297E71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160" cy="5149080"/>
          </a:xfrm>
          <a:prstGeom prst="rect">
            <a:avLst/>
          </a:prstGeom>
          <a:ln w="0">
            <a:noFill/>
          </a:ln>
        </p:spPr>
      </p:pic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33240" y="99000"/>
            <a:ext cx="688680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sldNum" idx="6"/>
          </p:nvPr>
        </p:nvSpPr>
        <p:spPr>
          <a:xfrm>
            <a:off x="8710200" y="4667400"/>
            <a:ext cx="213480" cy="22572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81B06488-3C91-4130-B208-4EF5F0D08892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3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160" cy="5149080"/>
          </a:xfrm>
          <a:prstGeom prst="rect">
            <a:avLst/>
          </a:prstGeom>
          <a:ln w="0">
            <a:noFill/>
          </a:ln>
        </p:spPr>
      </p:pic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33240" y="99000"/>
            <a:ext cx="688680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633240" y="1181160"/>
            <a:ext cx="7875720" cy="348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Для правки структуры щёлкните мышью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Второй уровень структуры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Третий уровень структуры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Четвёртый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Пятый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Шестой уровень структуры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Helvetica Neue Medium"/>
              </a:rPr>
              <a:t>Седьмой уровень структуры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sldNum" idx="7"/>
          </p:nvPr>
        </p:nvSpPr>
        <p:spPr>
          <a:xfrm>
            <a:off x="8710200" y="4667400"/>
            <a:ext cx="213480" cy="22572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3E272E12-3E2B-478A-B70F-F1505360E879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3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5" descr=""/>
          <p:cNvPicPr/>
          <p:nvPr/>
        </p:nvPicPr>
        <p:blipFill>
          <a:blip r:embed="rId2"/>
          <a:stretch/>
        </p:blipFill>
        <p:spPr>
          <a:xfrm>
            <a:off x="-7200" y="0"/>
            <a:ext cx="9155160" cy="5149080"/>
          </a:xfrm>
          <a:prstGeom prst="rect">
            <a:avLst/>
          </a:prstGeom>
          <a:ln w="0">
            <a:noFill/>
          </a:ln>
        </p:spPr>
      </p:pic>
      <p:pic>
        <p:nvPicPr>
          <p:cNvPr id="34" name="Рисунок 5" descr=""/>
          <p:cNvPicPr/>
          <p:nvPr/>
        </p:nvPicPr>
        <p:blipFill>
          <a:blip r:embed="rId3"/>
          <a:stretch/>
        </p:blipFill>
        <p:spPr>
          <a:xfrm>
            <a:off x="-14040" y="2520"/>
            <a:ext cx="9156600" cy="5149800"/>
          </a:xfrm>
          <a:prstGeom prst="rect">
            <a:avLst/>
          </a:prstGeom>
          <a:ln w="0">
            <a:noFill/>
          </a:ln>
        </p:spPr>
      </p:pic>
      <p:sp>
        <p:nvSpPr>
          <p:cNvPr id="35" name="PlaceHolder 1"/>
          <p:cNvSpPr>
            <a:spLocks noGrp="1"/>
          </p:cNvSpPr>
          <p:nvPr>
            <p:ph type="sldNum" idx="8"/>
          </p:nvPr>
        </p:nvSpPr>
        <p:spPr>
          <a:xfrm>
            <a:off x="8710200" y="4667400"/>
            <a:ext cx="213480" cy="225720"/>
          </a:xfrm>
          <a:prstGeom prst="rect">
            <a:avLst/>
          </a:prstGeom>
          <a:noFill/>
          <a:ln w="12600">
            <a:noFill/>
          </a:ln>
        </p:spPr>
        <p:txBody>
          <a:bodyPr lIns="50760" rIns="50760" tIns="50760" bIns="50760" anchor="t">
            <a:noAutofit/>
          </a:bodyPr>
          <a:lstStyle>
            <a:lvl1pPr indent="0" algn="ctr" defTabSz="321840">
              <a:lnSpc>
                <a:spcPct val="100000"/>
              </a:lnSpc>
              <a:buNone/>
              <a:tabLst>
                <a:tab algn="l" pos="0"/>
              </a:tabLst>
              <a:def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defRPr>
            </a:lvl1pPr>
          </a:lstStyle>
          <a:p>
            <a:pPr indent="0" algn="ctr" defTabSz="321840">
              <a:lnSpc>
                <a:spcPct val="100000"/>
              </a:lnSpc>
              <a:buNone/>
              <a:tabLst>
                <a:tab algn="l" pos="0"/>
              </a:tabLst>
            </a:pPr>
            <a:fld id="{BE769020-42E1-48F6-B435-D2B1586A1858}" type="slidenum">
              <a:rPr b="0" lang="ru-RU" sz="810" spc="-1" strike="noStrike">
                <a:solidFill>
                  <a:srgbClr val="000000"/>
                </a:solidFill>
                <a:latin typeface="Helvetica Neue Light"/>
                <a:ea typeface="Helvetica Neue Light"/>
              </a:rPr>
              <a:t>&lt;номер&gt;</a:t>
            </a:fld>
            <a:endParaRPr b="0" lang="ru-RU" sz="81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hyperlink" Target="mailto:post@mfc35.tambov.gov.ru" TargetMode="External"/><Relationship Id="rId3" Type="http://schemas.openxmlformats.org/officeDocument/2006/relationships/slideLayout" Target="../slideLayouts/slideLayout1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jpeg"/><Relationship Id="rId4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image" Target="../media/image18.jpeg"/><Relationship Id="rId6" Type="http://schemas.openxmlformats.org/officeDocument/2006/relationships/slideLayout" Target="../slideLayouts/slideLayout8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Рисунок 63" descr=""/>
          <p:cNvPicPr/>
          <p:nvPr/>
        </p:nvPicPr>
        <p:blipFill>
          <a:blip r:embed="rId1"/>
          <a:stretch/>
        </p:blipFill>
        <p:spPr>
          <a:xfrm>
            <a:off x="360000" y="108360"/>
            <a:ext cx="933840" cy="1255680"/>
          </a:xfrm>
          <a:prstGeom prst="rect">
            <a:avLst/>
          </a:prstGeom>
          <a:ln w="0">
            <a:noFill/>
          </a:ln>
        </p:spPr>
      </p:pic>
      <p:sp>
        <p:nvSpPr>
          <p:cNvPr id="69" name="PlaceHolder 3"/>
          <p:cNvSpPr/>
          <p:nvPr/>
        </p:nvSpPr>
        <p:spPr>
          <a:xfrm>
            <a:off x="1620000" y="975960"/>
            <a:ext cx="3983400" cy="1183680"/>
          </a:xfrm>
          <a:prstGeom prst="rect">
            <a:avLst/>
          </a:prstGeom>
          <a:solidFill>
            <a:schemeClr val="lt1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360000" rIns="180000" tIns="0" bIns="36000" anchor="b">
            <a:normAutofit fontScale="62222"/>
          </a:bodyPr>
          <a:p>
            <a:pPr defTabSz="278640">
              <a:lnSpc>
                <a:spcPct val="100000"/>
              </a:lnSpc>
              <a:tabLst>
                <a:tab algn="l" pos="0"/>
              </a:tabLst>
            </a:pPr>
            <a:r>
              <a:rPr b="1" lang="ru-RU" sz="2400" spc="-1" strike="noStrike">
                <a:solidFill>
                  <a:srgbClr val="000000"/>
                </a:solidFill>
                <a:latin typeface="Proxima Nova Rg"/>
                <a:ea typeface="Helvetica Neue Medium"/>
              </a:rPr>
              <a:t>ПОВЫШЕНИЕ ФИНАНСОВОЙ ГРАМОТНОСТИ ГРАЖДАН ПОЖИЛОГО ВОЗРАСТА ЖЕРДЕВСКОГО МУНИЦИПАЛЬНОГО ОКРУГА 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4"/>
          <p:cNvSpPr/>
          <p:nvPr/>
        </p:nvSpPr>
        <p:spPr>
          <a:xfrm>
            <a:off x="408600" y="4094640"/>
            <a:ext cx="6611040" cy="801000"/>
          </a:xfrm>
          <a:prstGeom prst="rect">
            <a:avLst/>
          </a:prstGeom>
          <a:noFill/>
          <a:ln w="1260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278640">
              <a:lnSpc>
                <a:spcPct val="100000"/>
              </a:lnSpc>
              <a:spcAft>
                <a:spcPts val="400"/>
              </a:spcAft>
              <a:tabLst>
                <a:tab algn="l" pos="0"/>
              </a:tabLst>
            </a:pPr>
            <a:r>
              <a:rPr b="1" lang="ru-RU" sz="1000" spc="-1" strike="noStrike">
                <a:solidFill>
                  <a:srgbClr val="000000"/>
                </a:solidFill>
                <a:latin typeface="Proxima Nova Rg"/>
                <a:ea typeface="Helvetica Neue"/>
              </a:rPr>
              <a:t>Направление практики: Специальные проекты для людей старшего поколения 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defTabSz="278640">
              <a:lnSpc>
                <a:spcPct val="100000"/>
              </a:lnSpc>
              <a:spcAft>
                <a:spcPts val="400"/>
              </a:spcAft>
              <a:tabLst>
                <a:tab algn="l" pos="0"/>
              </a:tabLst>
            </a:pPr>
            <a:r>
              <a:rPr b="1" lang="ru-RU" sz="1000" spc="-1" strike="noStrike">
                <a:solidFill>
                  <a:srgbClr val="000000"/>
                </a:solidFill>
                <a:latin typeface="Proxima Nova Rg"/>
                <a:ea typeface="Helvetica Neue"/>
              </a:rPr>
              <a:t>Наименование субъекта: Тамбовская область  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defTabSz="278640">
              <a:lnSpc>
                <a:spcPct val="100000"/>
              </a:lnSpc>
              <a:spcAft>
                <a:spcPts val="400"/>
              </a:spcAft>
              <a:tabLst>
                <a:tab algn="l" pos="0"/>
              </a:tabLst>
            </a:pPr>
            <a:r>
              <a:rPr b="1" lang="ru-RU" sz="1000" spc="-1" strike="noStrike">
                <a:solidFill>
                  <a:srgbClr val="000000"/>
                </a:solidFill>
                <a:latin typeface="Proxima Nova Rg"/>
                <a:ea typeface="Helvetica Neue"/>
              </a:rPr>
              <a:t>Автор практики: Жердевское муниципальное казенное учреждение  «Многофункциональный центр предоставления государственных и муниципальных услуг»,   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defTabSz="278640">
              <a:lnSpc>
                <a:spcPct val="100000"/>
              </a:lnSpc>
              <a:spcAft>
                <a:spcPts val="400"/>
              </a:spcAft>
              <a:tabLst>
                <a:tab algn="l" pos="0"/>
              </a:tabLst>
            </a:pPr>
            <a:r>
              <a:rPr b="1" lang="ru-RU" sz="1000" spc="-1" strike="noStrike">
                <a:solidFill>
                  <a:srgbClr val="000000"/>
                </a:solidFill>
                <a:latin typeface="Proxima Nova Rg"/>
                <a:ea typeface="Helvetica Neue"/>
              </a:rPr>
              <a:t>Кокорева Ирина Александровна, +7(47535) 52053, </a:t>
            </a:r>
            <a:r>
              <a:rPr b="1" lang="ru-RU" sz="1000" spc="-1" strike="noStrike">
                <a:solidFill>
                  <a:srgbClr val="33b5ba"/>
                </a:solidFill>
                <a:latin typeface="Proxima Nova Rg"/>
                <a:ea typeface="Helvetica Neue"/>
                <a:hlinkClick r:id="rId2"/>
              </a:rPr>
              <a:t>post@mfc35.tambov.gov.ru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  <a:p>
            <a:pPr algn="ctr" defTabSz="27864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defTabSz="27864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ru-RU" sz="1200" spc="-1" strike="noStrike">
                <a:solidFill>
                  <a:srgbClr val="000000"/>
                </a:solidFill>
                <a:latin typeface="Proxima Nova Rg"/>
                <a:ea typeface="Helvetica Neue"/>
              </a:rPr>
              <a:t> 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defTabSz="27864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/>
          </p:nvPr>
        </p:nvSpPr>
        <p:spPr>
          <a:xfrm>
            <a:off x="-144000" y="1692720"/>
            <a:ext cx="9287280" cy="3484800"/>
          </a:xfrm>
          <a:prstGeom prst="rect">
            <a:avLst/>
          </a:prstGeom>
          <a:noFill/>
          <a:ln w="12600">
            <a:noFill/>
          </a:ln>
        </p:spPr>
        <p:txBody>
          <a:bodyPr lIns="0" rIns="0" tIns="0" bIns="0" anchor="t">
            <a:noAutofit/>
          </a:bodyPr>
          <a:p>
            <a:pPr marL="432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1300" spc="-1" strike="noStrike">
              <a:solidFill>
                <a:schemeClr val="dk1"/>
              </a:solidFill>
              <a:latin typeface="Helvetica Neue Medium"/>
            </a:endParaRPr>
          </a:p>
          <a:p>
            <a:pPr marL="432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1300" spc="-1" strike="noStrike">
              <a:solidFill>
                <a:schemeClr val="dk1"/>
              </a:solidFill>
              <a:latin typeface="Helvetica Neue Medium"/>
            </a:endParaRPr>
          </a:p>
          <a:p>
            <a:pPr marL="432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1300" spc="-1" strike="noStrike">
              <a:solidFill>
                <a:schemeClr val="dk1"/>
              </a:solidFill>
              <a:latin typeface="Helvetica Neue Medium"/>
            </a:endParaRPr>
          </a:p>
          <a:p>
            <a:pPr marL="432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ЗАДАЧИ: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  <a:p>
            <a:pPr marL="432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     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1. Организация курса обучающих занятий-практик по финансовой грамотности для граждан пожилого возраста.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  <a:p>
            <a:pPr marL="432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     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2. Формирование у участников обучения основных принципов и правил принятия решений по использованию финансовых продуктов, услуг и осознание финансовой ответственности за принимаемые решения и степени их влияния на уровень личного благосостояния.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  <a:p>
            <a:pPr marL="432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     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3. Информирование граждан пожилого возраста по различным вопросам финансовой грамотности, «профилактики» финансового мошенничества.</a:t>
            </a:r>
            <a:endParaRPr b="0" lang="ru-RU" sz="1800" spc="-1" strike="noStrike">
              <a:solidFill>
                <a:schemeClr val="dk1"/>
              </a:solidFill>
              <a:latin typeface="Helvetica Neue Medium"/>
            </a:endParaRPr>
          </a:p>
          <a:p>
            <a:pPr marL="432000"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1300" spc="-1" strike="noStrike">
              <a:solidFill>
                <a:schemeClr val="dk1"/>
              </a:solidFill>
              <a:latin typeface="Helvetica Neue Medium"/>
            </a:endParaRPr>
          </a:p>
        </p:txBody>
      </p:sp>
      <p:pic>
        <p:nvPicPr>
          <p:cNvPr id="72" name="Рисунок 67" descr=""/>
          <p:cNvPicPr/>
          <p:nvPr/>
        </p:nvPicPr>
        <p:blipFill>
          <a:blip r:embed="rId1"/>
          <a:stretch/>
        </p:blipFill>
        <p:spPr>
          <a:xfrm>
            <a:off x="36000" y="36000"/>
            <a:ext cx="937080" cy="863280"/>
          </a:xfrm>
          <a:prstGeom prst="rect">
            <a:avLst/>
          </a:prstGeom>
          <a:ln w="0">
            <a:noFill/>
          </a:ln>
        </p:spPr>
      </p:pic>
      <p:pic>
        <p:nvPicPr>
          <p:cNvPr id="73" name="Рисунок 15" descr=""/>
          <p:cNvPicPr/>
          <p:nvPr/>
        </p:nvPicPr>
        <p:blipFill>
          <a:blip r:embed="rId2"/>
          <a:srcRect l="0" t="14950" r="-2940" b="66315"/>
          <a:stretch/>
        </p:blipFill>
        <p:spPr>
          <a:xfrm>
            <a:off x="-360000" y="704880"/>
            <a:ext cx="9899280" cy="1814400"/>
          </a:xfrm>
          <a:prstGeom prst="rect">
            <a:avLst/>
          </a:prstGeom>
          <a:ln w="0">
            <a:noFill/>
          </a:ln>
        </p:spPr>
      </p:pic>
      <p:sp>
        <p:nvSpPr>
          <p:cNvPr id="74" name="Прямоугольник 69"/>
          <p:cNvSpPr/>
          <p:nvPr/>
        </p:nvSpPr>
        <p:spPr>
          <a:xfrm>
            <a:off x="720000" y="943200"/>
            <a:ext cx="7919280" cy="128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1" lang="ru-RU" sz="1700" spc="-1" strike="noStrike">
                <a:solidFill>
                  <a:srgbClr val="ffffff"/>
                </a:solidFill>
                <a:latin typeface="Calibri"/>
                <a:ea typeface="DejaVu Sans"/>
              </a:rPr>
              <a:t>ЦЕЛЬ - повышение уровня финансовой грамотности граждан пожилого возраста (пенсионеров, предпенсионеров), преодоление неуверенности и непонимания современных финансовых технологий, формирование основных принципов и правил принятия решений по использованию финансовых продуктов и услуг</a:t>
            </a:r>
            <a:endParaRPr b="0" lang="ru-RU" sz="17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Рисунок 70" descr=""/>
          <p:cNvPicPr/>
          <p:nvPr/>
        </p:nvPicPr>
        <p:blipFill>
          <a:blip r:embed="rId1"/>
          <a:stretch/>
        </p:blipFill>
        <p:spPr>
          <a:xfrm>
            <a:off x="36360" y="36000"/>
            <a:ext cx="1222920" cy="1126800"/>
          </a:xfrm>
          <a:prstGeom prst="rect">
            <a:avLst/>
          </a:prstGeom>
          <a:ln w="0">
            <a:noFill/>
          </a:ln>
        </p:spPr>
      </p:pic>
      <p:pic>
        <p:nvPicPr>
          <p:cNvPr id="76" name="Рисунок 1" descr=""/>
          <p:cNvPicPr/>
          <p:nvPr/>
        </p:nvPicPr>
        <p:blipFill>
          <a:blip r:embed="rId2"/>
          <a:srcRect l="0" t="14950" r="-2940" b="66315"/>
          <a:stretch/>
        </p:blipFill>
        <p:spPr>
          <a:xfrm>
            <a:off x="720000" y="180000"/>
            <a:ext cx="7199280" cy="899280"/>
          </a:xfrm>
          <a:prstGeom prst="rect">
            <a:avLst/>
          </a:prstGeom>
          <a:ln w="0">
            <a:noFill/>
          </a:ln>
        </p:spPr>
      </p:pic>
      <p:sp>
        <p:nvSpPr>
          <p:cNvPr id="77" name="Прямоугольник 72"/>
          <p:cNvSpPr/>
          <p:nvPr/>
        </p:nvSpPr>
        <p:spPr>
          <a:xfrm>
            <a:off x="1440000" y="360000"/>
            <a:ext cx="5939280" cy="93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2800" spc="-1" strike="noStrike">
                <a:solidFill>
                  <a:srgbClr val="ffffff"/>
                </a:solidFill>
                <a:latin typeface="Calibri"/>
                <a:ea typeface="DejaVu Sans"/>
              </a:rPr>
              <a:t>ЭТАПЫ РЕАЛИЗАЦИИ ПРАКТИКИ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Прямоугольник 73"/>
          <p:cNvSpPr/>
          <p:nvPr/>
        </p:nvSpPr>
        <p:spPr>
          <a:xfrm>
            <a:off x="990360" y="1260000"/>
            <a:ext cx="8152920" cy="123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 defTabSz="914400">
              <a:lnSpc>
                <a:spcPct val="100000"/>
              </a:lnSpc>
            </a:pPr>
            <a:r>
              <a:rPr b="1" lang="ru-RU" sz="1800" spc="-1" strike="noStrike">
                <a:solidFill>
                  <a:schemeClr val="dk1"/>
                </a:solidFill>
                <a:latin typeface="Calibri"/>
                <a:ea typeface="DejaVu Sans"/>
              </a:rPr>
              <a:t>Мониторинг востребованности практики у населения Жердевского муниципального округа.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1" lang="ru-RU" sz="1800" spc="-1" strike="noStrike">
                <a:solidFill>
                  <a:schemeClr val="dk1"/>
                </a:solidFill>
                <a:latin typeface="Calibri"/>
                <a:ea typeface="DejaVu Sans"/>
              </a:rPr>
              <a:t>Прохождение специалистами МФЦ обучения в специализированной организации.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Овал 74"/>
          <p:cNvSpPr/>
          <p:nvPr/>
        </p:nvSpPr>
        <p:spPr>
          <a:xfrm>
            <a:off x="252000" y="1188000"/>
            <a:ext cx="539280" cy="539280"/>
          </a:xfrm>
          <a:prstGeom prst="ellipse">
            <a:avLst/>
          </a:prstGeom>
          <a:solidFill>
            <a:srgbClr val="50200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ffffff"/>
              </a:solidFill>
              <a:latin typeface="Arial"/>
              <a:ea typeface="Helvetica Neue Medium"/>
            </a:endParaRPr>
          </a:p>
        </p:txBody>
      </p:sp>
      <p:sp>
        <p:nvSpPr>
          <p:cNvPr id="80" name="Овал 75"/>
          <p:cNvSpPr/>
          <p:nvPr/>
        </p:nvSpPr>
        <p:spPr>
          <a:xfrm>
            <a:off x="252000" y="1980000"/>
            <a:ext cx="539280" cy="539280"/>
          </a:xfrm>
          <a:prstGeom prst="ellipse">
            <a:avLst/>
          </a:prstGeom>
          <a:solidFill>
            <a:srgbClr val="50200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ffffff"/>
              </a:solidFill>
              <a:latin typeface="Arial"/>
              <a:ea typeface="Helvetica Neue Medium"/>
            </a:endParaRPr>
          </a:p>
        </p:txBody>
      </p:sp>
      <p:sp>
        <p:nvSpPr>
          <p:cNvPr id="81" name="Овал 76"/>
          <p:cNvSpPr/>
          <p:nvPr/>
        </p:nvSpPr>
        <p:spPr>
          <a:xfrm>
            <a:off x="252000" y="2736000"/>
            <a:ext cx="539280" cy="539280"/>
          </a:xfrm>
          <a:prstGeom prst="ellipse">
            <a:avLst/>
          </a:prstGeom>
          <a:solidFill>
            <a:srgbClr val="50200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ffffff"/>
              </a:solidFill>
              <a:latin typeface="Arial"/>
              <a:ea typeface="Helvetica Neue Medium"/>
            </a:endParaRPr>
          </a:p>
        </p:txBody>
      </p:sp>
      <p:sp>
        <p:nvSpPr>
          <p:cNvPr id="82" name="Овал 77"/>
          <p:cNvSpPr/>
          <p:nvPr/>
        </p:nvSpPr>
        <p:spPr>
          <a:xfrm>
            <a:off x="252000" y="3492000"/>
            <a:ext cx="539280" cy="539280"/>
          </a:xfrm>
          <a:prstGeom prst="ellipse">
            <a:avLst/>
          </a:prstGeom>
          <a:solidFill>
            <a:srgbClr val="50200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ffffff"/>
              </a:solidFill>
              <a:latin typeface="Arial"/>
              <a:ea typeface="Helvetica Neue Medium"/>
            </a:endParaRPr>
          </a:p>
        </p:txBody>
      </p:sp>
      <p:sp>
        <p:nvSpPr>
          <p:cNvPr id="83" name="Овал 78"/>
          <p:cNvSpPr/>
          <p:nvPr/>
        </p:nvSpPr>
        <p:spPr>
          <a:xfrm>
            <a:off x="252000" y="4140000"/>
            <a:ext cx="539280" cy="539280"/>
          </a:xfrm>
          <a:prstGeom prst="ellipse">
            <a:avLst/>
          </a:prstGeom>
          <a:solidFill>
            <a:srgbClr val="50200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ffffff"/>
              </a:solidFill>
              <a:latin typeface="Arial"/>
              <a:ea typeface="Helvetica Neue Medium"/>
            </a:endParaRPr>
          </a:p>
        </p:txBody>
      </p:sp>
      <p:sp>
        <p:nvSpPr>
          <p:cNvPr id="84" name="Прямая соединительная линия 79"/>
          <p:cNvSpPr/>
          <p:nvPr/>
        </p:nvSpPr>
        <p:spPr>
          <a:xfrm>
            <a:off x="504000" y="1008000"/>
            <a:ext cx="360" cy="3960000"/>
          </a:xfrm>
          <a:prstGeom prst="line">
            <a:avLst/>
          </a:prstGeom>
          <a:ln w="36000">
            <a:solidFill>
              <a:srgbClr val="50200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  <a:ea typeface="Helvetica Neue Medium"/>
            </a:endParaRPr>
          </a:p>
        </p:txBody>
      </p:sp>
      <p:sp>
        <p:nvSpPr>
          <p:cNvPr id="85" name="Прямоугольник 1"/>
          <p:cNvSpPr/>
          <p:nvPr/>
        </p:nvSpPr>
        <p:spPr>
          <a:xfrm>
            <a:off x="1007640" y="1908000"/>
            <a:ext cx="7055640" cy="2832840"/>
          </a:xfrm>
          <a:custGeom>
            <a:avLst/>
            <a:gdLst>
              <a:gd name="textAreaLeft" fmla="*/ 0 w 7055640"/>
              <a:gd name="textAreaRight" fmla="*/ 7056720 w 7055640"/>
              <a:gd name="textAreaTop" fmla="*/ 0 h 2832840"/>
              <a:gd name="textAreaBottom" fmla="*/ 2833560 h 2832840"/>
            </a:gdLst>
            <a:ahLst/>
            <a:rect l="textAreaLeft" t="textAreaTop" r="textAreaRight" b="textAreaBottom"/>
            <a:pathLst>
              <a:path w="8238126" h="3970318">
                <a:moveTo>
                  <a:pt x="0" y="0"/>
                </a:moveTo>
                <a:lnTo>
                  <a:pt x="8238126" y="0"/>
                </a:lnTo>
                <a:cubicBezTo>
                  <a:pt x="6841126" y="1151989"/>
                  <a:pt x="7091951" y="1484829"/>
                  <a:pt x="7085601" y="2808268"/>
                </a:cubicBezTo>
                <a:lnTo>
                  <a:pt x="0" y="3970318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800" spc="-1" strike="noStrike">
                <a:solidFill>
                  <a:schemeClr val="dk1"/>
                </a:solidFill>
                <a:latin typeface="Calibri"/>
                <a:ea typeface="DejaVu Sans"/>
              </a:rPr>
              <a:t>Подготовка и формирование перечня тем обучения, учебных планов, методических и раздаточных материалов.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800" spc="-1" strike="noStrike">
                <a:solidFill>
                  <a:schemeClr val="dk1"/>
                </a:solidFill>
                <a:latin typeface="Calibri"/>
                <a:ea typeface="DejaVu Sans"/>
              </a:rPr>
              <a:t>Проведение информационной кампании о практике.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800" spc="-1" strike="noStrike">
                <a:solidFill>
                  <a:schemeClr val="dk1"/>
                </a:solidFill>
                <a:latin typeface="Calibri"/>
                <a:ea typeface="DejaVu Sans"/>
              </a:rPr>
              <a:t>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800" spc="-1" strike="noStrike">
                <a:solidFill>
                  <a:schemeClr val="dk1"/>
                </a:solidFill>
                <a:latin typeface="Calibri"/>
                <a:ea typeface="DejaVu Sans"/>
              </a:rPr>
              <a:t>Проведение занятий.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6" name="Рисунок 3" descr=""/>
          <p:cNvPicPr/>
          <p:nvPr/>
        </p:nvPicPr>
        <p:blipFill>
          <a:blip r:embed="rId3"/>
          <a:stretch/>
        </p:blipFill>
        <p:spPr>
          <a:xfrm>
            <a:off x="6656760" y="3132000"/>
            <a:ext cx="2342520" cy="1744920"/>
          </a:xfrm>
          <a:prstGeom prst="rect">
            <a:avLst/>
          </a:prstGeom>
          <a:ln cap="sq" w="88900">
            <a:solidFill>
              <a:srgbClr val="ffffff"/>
            </a:solidFill>
            <a:miter/>
          </a:ln>
          <a:effectLst>
            <a:outerShdw algn="tl" blurRad="5508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Рисунок 82" descr=""/>
          <p:cNvPicPr/>
          <p:nvPr/>
        </p:nvPicPr>
        <p:blipFill>
          <a:blip r:embed="rId1"/>
          <a:stretch/>
        </p:blipFill>
        <p:spPr>
          <a:xfrm>
            <a:off x="36720" y="36000"/>
            <a:ext cx="1222920" cy="1126800"/>
          </a:xfrm>
          <a:prstGeom prst="rect">
            <a:avLst/>
          </a:prstGeom>
          <a:ln w="0">
            <a:noFill/>
          </a:ln>
        </p:spPr>
      </p:pic>
      <p:pic>
        <p:nvPicPr>
          <p:cNvPr id="88" name="Рисунок 2" descr=""/>
          <p:cNvPicPr/>
          <p:nvPr/>
        </p:nvPicPr>
        <p:blipFill>
          <a:blip r:embed="rId2"/>
          <a:srcRect l="0" t="14950" r="-2940" b="66315"/>
          <a:stretch/>
        </p:blipFill>
        <p:spPr>
          <a:xfrm>
            <a:off x="720000" y="180000"/>
            <a:ext cx="7199280" cy="899280"/>
          </a:xfrm>
          <a:prstGeom prst="rect">
            <a:avLst/>
          </a:prstGeom>
          <a:ln w="0">
            <a:noFill/>
          </a:ln>
        </p:spPr>
      </p:pic>
      <p:sp>
        <p:nvSpPr>
          <p:cNvPr id="89" name="Прямоугольник 84"/>
          <p:cNvSpPr/>
          <p:nvPr/>
        </p:nvSpPr>
        <p:spPr>
          <a:xfrm>
            <a:off x="1440000" y="360360"/>
            <a:ext cx="5939280" cy="93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2800" spc="-1" strike="noStrike">
                <a:solidFill>
                  <a:srgbClr val="ffffff"/>
                </a:solidFill>
                <a:latin typeface="Calibri"/>
                <a:ea typeface="DejaVu Sans"/>
              </a:rPr>
              <a:t>РЕЗУЛЬТАТЫ ПРАКТИКИ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0" name="Picture 4" descr="I:\Департамент гос.мун.услуг\Управление гос.мун.услуг\Отдел развития системы оказания гос.мун.услуг\Всероссийский конкурс Лучший МФЦ\Всероссийский конкурс\Жердевка _Лучший проект_\фото1.jpg"/>
          <p:cNvPicPr/>
          <p:nvPr/>
        </p:nvPicPr>
        <p:blipFill>
          <a:blip r:embed="rId3"/>
          <a:stretch/>
        </p:blipFill>
        <p:spPr>
          <a:xfrm>
            <a:off x="339840" y="3060000"/>
            <a:ext cx="2467440" cy="1850400"/>
          </a:xfrm>
          <a:prstGeom prst="rect">
            <a:avLst/>
          </a:prstGeom>
          <a:ln cap="sq" w="88900">
            <a:solidFill>
              <a:srgbClr val="ffffff"/>
            </a:solidFill>
            <a:miter/>
          </a:ln>
          <a:effectLst>
            <a:outerShdw algn="tl" blurRad="5508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1" name="Picture 2" descr="I:\Департамент гос.мун.услуг\Управление гос.мун.услуг\Отдел развития системы оказания гос.мун.услуг\Всероссийский конкурс Лучший МФЦ\Всероссийский конкурс\Жердевка _Лучший проект_\фото4.jpg"/>
          <p:cNvPicPr/>
          <p:nvPr/>
        </p:nvPicPr>
        <p:blipFill>
          <a:blip r:embed="rId4"/>
          <a:stretch/>
        </p:blipFill>
        <p:spPr>
          <a:xfrm>
            <a:off x="3165120" y="3060000"/>
            <a:ext cx="2414160" cy="1810080"/>
          </a:xfrm>
          <a:prstGeom prst="rect">
            <a:avLst/>
          </a:prstGeom>
          <a:ln cap="sq" w="88900">
            <a:solidFill>
              <a:srgbClr val="ffffff"/>
            </a:solidFill>
            <a:miter/>
          </a:ln>
          <a:effectLst>
            <a:outerShdw algn="tl" blurRad="5508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" name="Picture 1" descr="I:\Департамент гос.мун.услуг\Управление гос.мун.услуг\Отдел развития системы оказания гос.мун.услуг\Всероссийский конкурс Лучший МФЦ\Всероссийский конкурс\Жердевка _Лучший проект_\фото3.jpg"/>
          <p:cNvPicPr/>
          <p:nvPr/>
        </p:nvPicPr>
        <p:blipFill>
          <a:blip r:embed="rId5"/>
          <a:stretch/>
        </p:blipFill>
        <p:spPr>
          <a:xfrm>
            <a:off x="5868000" y="3060000"/>
            <a:ext cx="2919600" cy="1799280"/>
          </a:xfrm>
          <a:prstGeom prst="rect">
            <a:avLst/>
          </a:prstGeom>
          <a:ln cap="sq" w="88900">
            <a:solidFill>
              <a:srgbClr val="ffffff"/>
            </a:solidFill>
            <a:miter/>
          </a:ln>
          <a:effectLst>
            <a:outerShdw algn="tl" blurRad="5508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3" name="Прямоугольник 88"/>
          <p:cNvSpPr/>
          <p:nvPr/>
        </p:nvSpPr>
        <p:spPr>
          <a:xfrm>
            <a:off x="0" y="1080000"/>
            <a:ext cx="9143280" cy="199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1" lang="ru-RU" sz="1400" spc="-1" strike="noStrike">
                <a:solidFill>
                  <a:schemeClr val="dk1"/>
                </a:solidFill>
                <a:latin typeface="Arial"/>
                <a:ea typeface="DejaVu Sans"/>
              </a:rPr>
              <a:t>Повышение информированности граждан пожилого возраста в области финансов, формирование положительного общественного мнения о получении финансовых услуг и сервисов.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400" spc="-1" strike="noStrike">
                <a:solidFill>
                  <a:schemeClr val="dk1"/>
                </a:solidFill>
                <a:latin typeface="Arial"/>
                <a:ea typeface="DejaVu Sans"/>
              </a:rPr>
              <a:t>Увеличение численности граждан старшего поколения, охваченных «профилактикой» финансового мошенничества.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400" spc="-1" strike="noStrike">
                <a:solidFill>
                  <a:schemeClr val="dk1"/>
                </a:solidFill>
                <a:latin typeface="Arial"/>
                <a:ea typeface="DejaVu Sans"/>
              </a:rPr>
              <a:t>Охват граждан старшего поколения, проживающих на территории Жердевского муниципального округа, практикой более 17%.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 pitchFamily="0" charset="1"/>
        <a:ea typeface="Helvetica Neue Medium" pitchFamily="0" charset="1"/>
        <a:cs typeface="Helvetica Neue Medium" pitchFamily="0" charset="1"/>
      </a:majorFont>
      <a:minorFont>
        <a:latin typeface="Helvetica Neue Medium" pitchFamily="0" charset="1"/>
        <a:ea typeface="Helvetica Neue Medium" pitchFamily="0" charset="1"/>
        <a:cs typeface="Helvetica Neue Medium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1157</TotalTime>
  <Application>LibreOffice/24.2.5.2$Linux_X86_64 LibreOffice_project/bffef4ea93e59bebbeaf7f431bb02b1a39ee8a59</Application>
  <AppVersion>15.0000</AppVersion>
  <Words>252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Насибуллина София Хаммятовна</dc:creator>
  <dc:description/>
  <dc:language>ru-RU</dc:language>
  <cp:lastModifiedBy/>
  <cp:lastPrinted>2026-03-26T14:26:31Z</cp:lastPrinted>
  <dcterms:modified xsi:type="dcterms:W3CDTF">2026-04-29T09:14:43Z</dcterms:modified>
  <cp:revision>72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Экран (16:9)</vt:lpwstr>
  </property>
  <property fmtid="{D5CDD505-2E9C-101B-9397-08002B2CF9AE}" pid="4" name="Slides">
    <vt:i4>4</vt:i4>
  </property>
  <property fmtid="{D5CDD505-2E9C-101B-9397-08002B2CF9AE}" pid="5" name="_NewReviewCycle">
    <vt:lpwstr/>
  </property>
</Properties>
</file>