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65" r:id="rId3"/>
    <p:sldId id="259" r:id="rId4"/>
    <p:sldId id="260" r:id="rId5"/>
    <p:sldId id="261" r:id="rId6"/>
    <p:sldId id="258" r:id="rId7"/>
    <p:sldId id="264" r:id="rId8"/>
    <p:sldId id="263" r:id="rId9"/>
  </p:sldIdLst>
  <p:sldSz cx="9144000" cy="5143500" type="screen16x9"/>
  <p:notesSz cx="6858000" cy="9144000"/>
  <p:defaultTextStyle>
    <a:defPPr marL="0" marR="0" indent="0" algn="l" defTabSz="356616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702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178308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356616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534924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713232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89154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069848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248156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426464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3" orient="horz" pos="166" userDrawn="1">
          <p15:clr>
            <a:srgbClr val="A4A3A4"/>
          </p15:clr>
        </p15:guide>
        <p15:guide id="4" pos="15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655"/>
    <a:srgbClr val="01509F"/>
    <a:srgbClr val="E61859"/>
    <a:srgbClr val="EF7C00"/>
    <a:srgbClr val="2CB7BB"/>
    <a:srgbClr val="004F9F"/>
    <a:srgbClr val="4FB9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57"/>
    <p:restoredTop sz="95407" autoAdjust="0"/>
  </p:normalViewPr>
  <p:slideViewPr>
    <p:cSldViewPr snapToGrid="0" snapToObjects="1" showGuides="1">
      <p:cViewPr varScale="1">
        <p:scale>
          <a:sx n="149" d="100"/>
          <a:sy n="149" d="100"/>
        </p:scale>
        <p:origin x="294" y="126"/>
      </p:cViewPr>
      <p:guideLst>
        <p:guide orient="horz" pos="166"/>
        <p:guide pos="15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2" d="100"/>
          <a:sy n="92" d="100"/>
        </p:scale>
        <p:origin x="40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0842707F-0FE1-B2BC-B71F-9ABB57BEDFA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4DA359E-5C92-6136-4DCA-6EF65FD2856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2D1446-30AF-464D-840D-A21B3ADE5002}" type="datetimeFigureOut">
              <a:rPr lang="ru-RU" smtClean="0"/>
              <a:t>23.04.2026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F32B7D9-2471-084E-4AA0-5DCA5B7123E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DD33A25-7280-B650-196D-6CE91F5EC8F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2DFCA-F47D-574F-B024-92F7C02B1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5847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1pPr>
    <a:lvl2pPr indent="89154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2pPr>
    <a:lvl3pPr indent="178308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3pPr>
    <a:lvl4pPr indent="267462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4pPr>
    <a:lvl5pPr indent="356616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5pPr>
    <a:lvl6pPr indent="445770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6pPr>
    <a:lvl7pPr indent="534924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7pPr>
    <a:lvl8pPr indent="624078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8pPr>
    <a:lvl9pPr indent="713232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73568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38814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1301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A9FF16F-A76F-804E-BF85-29A89291E1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34"/>
          <a:stretch/>
        </p:blipFill>
        <p:spPr>
          <a:xfrm>
            <a:off x="0" y="1035586"/>
            <a:ext cx="9144000" cy="4107914"/>
          </a:xfrm>
          <a:prstGeom prst="rect">
            <a:avLst/>
          </a:prstGeom>
        </p:spPr>
      </p:pic>
      <p:sp>
        <p:nvSpPr>
          <p:cNvPr id="12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947746" y="3834743"/>
            <a:ext cx="6350680" cy="5953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SzTx/>
              <a:buNone/>
              <a:defRPr sz="1400" b="1" i="0">
                <a:latin typeface="Proxima Nova Rg" panose="02000506030000020004" pitchFamily="2" charset="0"/>
              </a:defRPr>
            </a:lvl1pPr>
            <a:lvl2pPr marL="0" indent="0" algn="l">
              <a:spcBef>
                <a:spcPts val="0"/>
              </a:spcBef>
              <a:buSzTx/>
              <a:buNone/>
              <a:defRPr sz="1823"/>
            </a:lvl2pPr>
            <a:lvl3pPr marL="0" indent="0" algn="l">
              <a:spcBef>
                <a:spcPts val="0"/>
              </a:spcBef>
              <a:buSzTx/>
              <a:buNone/>
              <a:defRPr sz="1823"/>
            </a:lvl3pPr>
            <a:lvl4pPr marL="0" indent="0" algn="l">
              <a:spcBef>
                <a:spcPts val="0"/>
              </a:spcBef>
              <a:buSzTx/>
              <a:buNone/>
              <a:defRPr sz="1823"/>
            </a:lvl4pPr>
            <a:lvl5pPr marL="0" indent="0" algn="l">
              <a:spcBef>
                <a:spcPts val="0"/>
              </a:spcBef>
              <a:buSzTx/>
              <a:buNone/>
              <a:defRPr sz="1823"/>
            </a:lvl5pPr>
          </a:lstStyle>
          <a:p>
            <a:r>
              <a:rPr lang="ru-RU" dirty="0"/>
              <a:t>Текст </a:t>
            </a:r>
            <a:r>
              <a:rPr lang="ru-RU" dirty="0" err="1"/>
              <a:t>лида</a:t>
            </a:r>
            <a:endParaRPr dirty="0"/>
          </a:p>
        </p:txBody>
      </p:sp>
      <p:sp>
        <p:nvSpPr>
          <p:cNvPr id="11" name="Текст заголовка"/>
          <p:cNvSpPr txBox="1">
            <a:spLocks noGrp="1"/>
          </p:cNvSpPr>
          <p:nvPr>
            <p:ph type="title" hasCustomPrompt="1"/>
          </p:nvPr>
        </p:nvSpPr>
        <p:spPr>
          <a:xfrm>
            <a:off x="1590907" y="1427357"/>
            <a:ext cx="3984704" cy="1185166"/>
          </a:xfrm>
          <a:prstGeom prst="rect">
            <a:avLst/>
          </a:prstGeom>
          <a:solidFill>
            <a:schemeClr val="bg1"/>
          </a:solidFill>
        </p:spPr>
        <p:txBody>
          <a:bodyPr lIns="360000" rIns="180000" bIns="36000" anchor="b">
            <a:normAutofit/>
          </a:bodyPr>
          <a:lstStyle>
            <a:lvl1pPr algn="l">
              <a:defRPr sz="2400" b="1">
                <a:latin typeface="Proxima Nova Rg" panose="02000506030000020004" pitchFamily="2" charset="0"/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E27C914-3C09-5EA8-0AC3-0D2B47AEC5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942483" y="322141"/>
            <a:ext cx="1911350" cy="482600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Текст заголовка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7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1620"/>
            </a:lvl1pPr>
            <a:lvl2pPr>
              <a:defRPr sz="1620"/>
            </a:lvl2pPr>
            <a:lvl3pPr>
              <a:defRPr sz="1620"/>
            </a:lvl3pPr>
            <a:lvl4pPr>
              <a:defRPr sz="1620"/>
            </a:lvl4pPr>
            <a:lvl5pPr>
              <a:defRPr sz="1620"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4068" y="2393"/>
            <a:ext cx="9158068" cy="5151413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5" y="1181100"/>
            <a:ext cx="3823249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C5D7F0B0-78C8-E64F-B784-F79EB9F7C7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51375" y="1181100"/>
            <a:ext cx="3863975" cy="3962400"/>
          </a:xfrm>
        </p:spPr>
        <p:txBody>
          <a:bodyPr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680794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807" y="-699"/>
            <a:ext cx="9146807" cy="5145078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2758094"/>
            <a:ext cx="5410549" cy="86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3798916"/>
            <a:ext cx="5410549" cy="86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329497083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785051393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428396638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3"/>
              </a:buClr>
              <a:defRPr/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3696136292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965017056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2" y="-7734"/>
            <a:ext cx="9142608" cy="5155415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3" y="1941566"/>
            <a:ext cx="3306686" cy="5636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450671444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3" y="-1414"/>
            <a:ext cx="9146514" cy="5144914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3" y="2059259"/>
            <a:ext cx="3306686" cy="3850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07444729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7F2666A-3360-EE4D-BDCC-FB7E8187A1F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035" y="0"/>
            <a:ext cx="9156504" cy="5150534"/>
          </a:xfrm>
          <a:prstGeom prst="rect">
            <a:avLst/>
          </a:prstGeom>
        </p:spPr>
      </p:pic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61" r:id="rId4"/>
    <p:sldLayoutId id="2147483662" r:id="rId5"/>
    <p:sldLayoutId id="2147483663" r:id="rId6"/>
    <p:sldLayoutId id="2147483664" r:id="rId7"/>
    <p:sldLayoutId id="2147483667" r:id="rId8"/>
    <p:sldLayoutId id="2147483668" r:id="rId9"/>
    <p:sldLayoutId id="2147483654" r:id="rId10"/>
  </p:sldLayoutIdLst>
  <p:transition spd="med"/>
  <p:txStyles>
    <p:titleStyle>
      <a:lvl1pPr marL="0" marR="0" indent="0" algn="l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1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+mn-ea"/>
          <a:cs typeface="+mn-cs"/>
          <a:sym typeface="Helvetica Neue Medium"/>
        </a:defRPr>
      </a:lvl1pPr>
      <a:lvl2pPr marL="0" marR="0" indent="15430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30861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46291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61722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77152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92583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08013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23444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214313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1pPr>
      <a:lvl2pPr marL="428625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2pPr>
      <a:lvl3pPr marL="642938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3pPr>
      <a:lvl4pPr marL="857250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4pPr>
      <a:lvl5pPr marL="1071563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5pPr>
      <a:lvl6pPr marL="1285875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1500188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1714500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1928813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5430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30861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46291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61722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77152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92583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08013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23444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Прямоугольник"/>
          <p:cNvSpPr/>
          <p:nvPr/>
        </p:nvSpPr>
        <p:spPr>
          <a:xfrm>
            <a:off x="1254779" y="3721960"/>
            <a:ext cx="4378997" cy="63499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08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8FD40A5-F3FD-B54C-9CD3-2C5EFF741120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407919" y="3808950"/>
            <a:ext cx="8645770" cy="1192028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rgbClr val="E61859"/>
                </a:solidFill>
              </a:rPr>
              <a:t>Направление </a:t>
            </a:r>
            <a:r>
              <a:rPr lang="ru-RU" dirty="0" smtClean="0">
                <a:solidFill>
                  <a:srgbClr val="E61859"/>
                </a:solidFill>
              </a:rPr>
              <a:t>практики: </a:t>
            </a:r>
            <a:r>
              <a:rPr lang="ru-RU" b="0" dirty="0"/>
              <a:t>просветительские проекты в трудовых коллективах</a:t>
            </a:r>
          </a:p>
          <a:p>
            <a:r>
              <a:rPr lang="ru-RU" dirty="0">
                <a:solidFill>
                  <a:srgbClr val="009655"/>
                </a:solidFill>
              </a:rPr>
              <a:t>Наименование </a:t>
            </a:r>
            <a:r>
              <a:rPr lang="ru-RU" dirty="0" smtClean="0">
                <a:solidFill>
                  <a:srgbClr val="009655"/>
                </a:solidFill>
              </a:rPr>
              <a:t>субъекта: </a:t>
            </a:r>
            <a:r>
              <a:rPr lang="ru-RU" b="0" dirty="0" smtClean="0"/>
              <a:t>Республика Карелия</a:t>
            </a:r>
            <a:endParaRPr lang="ru-RU" b="0" dirty="0"/>
          </a:p>
          <a:p>
            <a:r>
              <a:rPr lang="ru-RU" dirty="0"/>
              <a:t>Автор практики: </a:t>
            </a:r>
            <a:r>
              <a:rPr lang="ru-RU" b="0" dirty="0" smtClean="0"/>
              <a:t>Региональный центр финансовой грамотности Республики Карелия, </a:t>
            </a:r>
          </a:p>
          <a:p>
            <a:r>
              <a:rPr lang="ru-RU" b="0" dirty="0" err="1" smtClean="0"/>
              <a:t>Шалойникова</a:t>
            </a:r>
            <a:r>
              <a:rPr lang="ru-RU" b="0" dirty="0" smtClean="0"/>
              <a:t> Илона Сергеевна, </a:t>
            </a:r>
            <a:r>
              <a:rPr lang="ru-RU" b="0" dirty="0" err="1" smtClean="0"/>
              <a:t>Ильюшкина</a:t>
            </a:r>
            <a:r>
              <a:rPr lang="ru-RU" b="0" dirty="0" smtClean="0"/>
              <a:t> Лада Андреевна,</a:t>
            </a:r>
            <a:r>
              <a:rPr lang="en-US" b="0" dirty="0"/>
              <a:t> 8 (8142) </a:t>
            </a:r>
            <a:r>
              <a:rPr lang="en-US" b="0" dirty="0" smtClean="0"/>
              <a:t>716-498,</a:t>
            </a:r>
            <a:r>
              <a:rPr lang="ru-RU" b="0" dirty="0" smtClean="0"/>
              <a:t> </a:t>
            </a:r>
            <a:r>
              <a:rPr lang="en-US" b="0" dirty="0" smtClean="0"/>
              <a:t>fingramkarelia@yandex.ru</a:t>
            </a:r>
            <a:endParaRPr lang="ru-RU" b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62D806-51F0-734C-BBC0-4312C0AC0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80578"/>
            <a:ext cx="4511884" cy="1670012"/>
          </a:xfrm>
        </p:spPr>
        <p:txBody>
          <a:bodyPr>
            <a:noAutofit/>
          </a:bodyPr>
          <a:lstStyle/>
          <a:p>
            <a:pPr algn="ctr"/>
            <a:r>
              <a:rPr lang="ru-RU" sz="3200" dirty="0"/>
              <a:t>Курс повышения финансовой грамотности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в трудовых коллективах 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>
                <a:solidFill>
                  <a:srgbClr val="E61859"/>
                </a:solidFill>
              </a:rPr>
              <a:t>«ПРОФЕССИОНАЛЬНЫЙ МАРАФОН»</a:t>
            </a:r>
            <a:endParaRPr lang="ru-RU" sz="3200" dirty="0">
              <a:solidFill>
                <a:srgbClr val="E61859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534" y="218199"/>
            <a:ext cx="4468155" cy="4468155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BB794110-F454-4147-A40A-5E2CE3820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791" y="215809"/>
            <a:ext cx="6888265" cy="782102"/>
          </a:xfrm>
        </p:spPr>
        <p:txBody>
          <a:bodyPr/>
          <a:lstStyle/>
          <a:p>
            <a:r>
              <a:rPr lang="ru-RU" sz="6000" b="0" dirty="0" smtClean="0">
                <a:solidFill>
                  <a:srgbClr val="E61859"/>
                </a:solidFill>
              </a:rPr>
              <a:t>АКТУАЛЬНОСТЬ</a:t>
            </a:r>
            <a:endParaRPr lang="ru-RU" sz="6000" b="0" dirty="0">
              <a:solidFill>
                <a:srgbClr val="E61859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B3EA4B7-CA8D-6C4F-B55A-69922FEEDB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150" y="1270185"/>
            <a:ext cx="4279539" cy="2371522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П</a:t>
            </a:r>
            <a:r>
              <a:rPr lang="ru-RU" dirty="0" smtClean="0"/>
              <a:t>овышение </a:t>
            </a:r>
            <a:r>
              <a:rPr lang="ru-RU" dirty="0"/>
              <a:t>финансовой грамотности в трудовых коллективах сегодня является одной из ключевых </a:t>
            </a:r>
            <a:r>
              <a:rPr lang="ru-RU" dirty="0" smtClean="0"/>
              <a:t>задач, </a:t>
            </a:r>
            <a:r>
              <a:rPr lang="ru-RU" dirty="0"/>
              <a:t>поскольку именно работающие граждане ежедневно принимают финансовые решения, влияющие </a:t>
            </a:r>
            <a:endParaRPr lang="ru-RU" dirty="0" smtClean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как </a:t>
            </a:r>
            <a:r>
              <a:rPr lang="ru-RU" dirty="0"/>
              <a:t>на их личное благополучие, так и на общую устойчивость экономики; при этом </a:t>
            </a:r>
            <a:r>
              <a:rPr lang="ru-RU" dirty="0">
                <a:solidFill>
                  <a:srgbClr val="004F9F"/>
                </a:solidFill>
              </a:rPr>
              <a:t>традиционные просветительские форматы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rgbClr val="004F9F"/>
                </a:solidFill>
              </a:rPr>
              <a:t>не </a:t>
            </a:r>
            <a:r>
              <a:rPr lang="ru-RU" dirty="0">
                <a:solidFill>
                  <a:srgbClr val="004F9F"/>
                </a:solidFill>
              </a:rPr>
              <a:t>всегда обеспечивают достаточную вовлеченность аудитории</a:t>
            </a:r>
            <a:r>
              <a:rPr lang="ru-RU" dirty="0"/>
              <a:t>, </a:t>
            </a:r>
            <a:endParaRPr lang="ru-RU" dirty="0" smtClean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что </a:t>
            </a:r>
            <a:r>
              <a:rPr lang="ru-RU" dirty="0"/>
              <a:t>требует поиска более эффективных и интересных подходов </a:t>
            </a:r>
            <a:endParaRPr lang="ru-RU" dirty="0" smtClean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к </a:t>
            </a:r>
            <a:r>
              <a:rPr lang="ru-RU" dirty="0"/>
              <a:t>обучению. </a:t>
            </a:r>
            <a:endParaRPr lang="ru-RU" dirty="0" smtClean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ru-RU" dirty="0" smtClean="0"/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ru-RU" dirty="0" smtClean="0"/>
              <a:t>В </a:t>
            </a:r>
            <a:r>
              <a:rPr lang="ru-RU" dirty="0"/>
              <a:t>этой связи особую значимость приобретает </a:t>
            </a:r>
            <a:r>
              <a:rPr lang="ru-RU" dirty="0">
                <a:solidFill>
                  <a:srgbClr val="004F9F"/>
                </a:solidFill>
              </a:rPr>
              <a:t>сочетание классических лекционных занятий,</a:t>
            </a:r>
            <a:r>
              <a:rPr lang="ru-RU" dirty="0"/>
              <a:t> позволяющих системно и доступно донести необходимые знания, </a:t>
            </a:r>
            <a:r>
              <a:rPr lang="ru-RU" dirty="0">
                <a:solidFill>
                  <a:srgbClr val="004F9F"/>
                </a:solidFill>
              </a:rPr>
              <a:t>с интерактивными элементами</a:t>
            </a:r>
            <a:r>
              <a:rPr lang="ru-RU" dirty="0"/>
              <a:t>, такими как командная интеллектуальная игра, которая проводится по завершению образовательного блока и добавляет соревновательный компонент, усиливает мотивацию участников, способствует лучшему закреплению материала и формированию устойчивого интереса к вопросам финансовой грамотности.</a:t>
            </a:r>
            <a:endParaRPr lang="ru-RU" sz="18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ru-RU" sz="18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41199">
            <a:off x="4735519" y="273880"/>
            <a:ext cx="2964743" cy="29647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0625">
            <a:off x="6319899" y="2388487"/>
            <a:ext cx="3012017" cy="3012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27468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>
            <a:extLst>
              <a:ext uri="{FF2B5EF4-FFF2-40B4-BE49-F238E27FC236}">
                <a16:creationId xmlns:a16="http://schemas.microsoft.com/office/drawing/2014/main" id="{BB794110-F454-4147-A40A-5E2CE382090E}"/>
              </a:ext>
            </a:extLst>
          </p:cNvPr>
          <p:cNvSpPr txBox="1">
            <a:spLocks/>
          </p:cNvSpPr>
          <p:nvPr/>
        </p:nvSpPr>
        <p:spPr>
          <a:xfrm>
            <a:off x="204438" y="370855"/>
            <a:ext cx="5778674" cy="3957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solidFill>
                  <a:schemeClr val="bg1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algn="ctr" hangingPunct="1">
              <a:lnSpc>
                <a:spcPct val="70000"/>
              </a:lnSpc>
            </a:pPr>
            <a:r>
              <a:rPr lang="ru-RU" sz="5400" dirty="0" smtClean="0">
                <a:solidFill>
                  <a:srgbClr val="004F9F"/>
                </a:solidFill>
              </a:rPr>
              <a:t>«Профессиональный марафон»</a:t>
            </a:r>
            <a:endParaRPr lang="ru-RU" sz="5400" dirty="0">
              <a:solidFill>
                <a:srgbClr val="004F9F"/>
              </a:solidFill>
            </a:endParaRPr>
          </a:p>
        </p:txBody>
      </p:sp>
      <p:sp>
        <p:nvSpPr>
          <p:cNvPr id="5" name="Объект 3">
            <a:extLst>
              <a:ext uri="{FF2B5EF4-FFF2-40B4-BE49-F238E27FC236}">
                <a16:creationId xmlns:a16="http://schemas.microsoft.com/office/drawing/2014/main" id="{FB3EA4B7-CA8D-6C4F-B55A-69922FEEDB68}"/>
              </a:ext>
            </a:extLst>
          </p:cNvPr>
          <p:cNvSpPr txBox="1">
            <a:spLocks/>
          </p:cNvSpPr>
          <p:nvPr/>
        </p:nvSpPr>
        <p:spPr>
          <a:xfrm>
            <a:off x="204438" y="1524000"/>
            <a:ext cx="5778674" cy="9595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214313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chemeClr val="bg1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1pPr>
            <a:lvl2pPr marL="428625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chemeClr val="bg1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2pPr>
            <a:lvl3pPr marL="642938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chemeClr val="bg1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3pPr>
            <a:lvl4pPr marL="857250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chemeClr val="bg1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4pPr>
            <a:lvl5pPr marL="1071563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chemeClr val="bg1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5pPr>
            <a:lvl6pPr marL="1285875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1500188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1714500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1928813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ru-RU" sz="2000" i="1" dirty="0" smtClean="0"/>
              <a:t>комплексная образовательная инициатива, </a:t>
            </a:r>
          </a:p>
          <a:p>
            <a:pPr marL="0" indent="0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ru-RU" sz="2000" i="1" dirty="0" smtClean="0"/>
              <a:t>направленная на повышение уровня финансовой грамотности сотрудников трудовых коллективов </a:t>
            </a:r>
          </a:p>
          <a:p>
            <a:pPr marL="0" indent="0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724" y="-716530"/>
            <a:ext cx="5143500" cy="51435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83501" y="3612839"/>
            <a:ext cx="2333959" cy="1195754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19154" y="3612839"/>
            <a:ext cx="2478261" cy="1195754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9" name="Объект 3">
            <a:extLst>
              <a:ext uri="{FF2B5EF4-FFF2-40B4-BE49-F238E27FC236}">
                <a16:creationId xmlns:a16="http://schemas.microsoft.com/office/drawing/2014/main" id="{FB3EA4B7-CA8D-6C4F-B55A-69922FEEDB68}"/>
              </a:ext>
            </a:extLst>
          </p:cNvPr>
          <p:cNvSpPr txBox="1">
            <a:spLocks/>
          </p:cNvSpPr>
          <p:nvPr/>
        </p:nvSpPr>
        <p:spPr>
          <a:xfrm>
            <a:off x="3169186" y="3614360"/>
            <a:ext cx="2578195" cy="5963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214313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chemeClr val="bg1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1pPr>
            <a:lvl2pPr marL="428625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chemeClr val="bg1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2pPr>
            <a:lvl3pPr marL="642938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chemeClr val="bg1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3pPr>
            <a:lvl4pPr marL="857250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chemeClr val="bg1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4pPr>
            <a:lvl5pPr marL="1071563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chemeClr val="bg1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5pPr>
            <a:lvl6pPr marL="1285875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1500188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1714500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1928813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 algn="ctr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ru-RU" sz="2400" dirty="0">
                <a:solidFill>
                  <a:srgbClr val="009655"/>
                </a:solidFill>
              </a:rPr>
              <a:t>К</a:t>
            </a:r>
            <a:r>
              <a:rPr lang="ru-RU" sz="2400" dirty="0" smtClean="0">
                <a:solidFill>
                  <a:srgbClr val="009655"/>
                </a:solidFill>
              </a:rPr>
              <a:t>омандная интеллектуальная </a:t>
            </a:r>
          </a:p>
          <a:p>
            <a:pPr marL="0" indent="0" algn="ctr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ru-RU" sz="2400" dirty="0" smtClean="0">
                <a:solidFill>
                  <a:srgbClr val="009655"/>
                </a:solidFill>
              </a:rPr>
              <a:t>игра </a:t>
            </a:r>
          </a:p>
          <a:p>
            <a:pPr marL="0" indent="0" algn="ctr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ru-RU" sz="2400" dirty="0">
              <a:solidFill>
                <a:srgbClr val="009655"/>
              </a:solidFill>
            </a:endParaRPr>
          </a:p>
        </p:txBody>
      </p:sp>
      <p:sp>
        <p:nvSpPr>
          <p:cNvPr id="6" name="Объект 3">
            <a:extLst>
              <a:ext uri="{FF2B5EF4-FFF2-40B4-BE49-F238E27FC236}">
                <a16:creationId xmlns:a16="http://schemas.microsoft.com/office/drawing/2014/main" id="{FB3EA4B7-CA8D-6C4F-B55A-69922FEEDB68}"/>
              </a:ext>
            </a:extLst>
          </p:cNvPr>
          <p:cNvSpPr txBox="1">
            <a:spLocks/>
          </p:cNvSpPr>
          <p:nvPr/>
        </p:nvSpPr>
        <p:spPr>
          <a:xfrm>
            <a:off x="383501" y="3614360"/>
            <a:ext cx="2333959" cy="5963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214313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chemeClr val="bg1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1pPr>
            <a:lvl2pPr marL="428625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chemeClr val="bg1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2pPr>
            <a:lvl3pPr marL="642938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chemeClr val="bg1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3pPr>
            <a:lvl4pPr marL="857250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chemeClr val="bg1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4pPr>
            <a:lvl5pPr marL="1071563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chemeClr val="bg1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5pPr>
            <a:lvl6pPr marL="1285875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1500188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1714500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1928813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 algn="ctr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ru-RU" sz="2400" dirty="0" smtClean="0">
                <a:solidFill>
                  <a:srgbClr val="E61859"/>
                </a:solidFill>
              </a:rPr>
              <a:t>Лекции </a:t>
            </a:r>
          </a:p>
          <a:p>
            <a:pPr marL="0" indent="0" algn="ctr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ru-RU" sz="2400" dirty="0" smtClean="0">
                <a:solidFill>
                  <a:srgbClr val="E61859"/>
                </a:solidFill>
              </a:rPr>
              <a:t>в трудовых </a:t>
            </a:r>
          </a:p>
          <a:p>
            <a:pPr marL="0" indent="0" algn="ctr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ru-RU" sz="2400" dirty="0" smtClean="0">
                <a:solidFill>
                  <a:srgbClr val="E61859"/>
                </a:solidFill>
              </a:rPr>
              <a:t>коллективах</a:t>
            </a:r>
            <a:endParaRPr lang="ru-RU" sz="2400" dirty="0">
              <a:solidFill>
                <a:srgbClr val="E61859"/>
              </a:solidFill>
            </a:endParaRPr>
          </a:p>
        </p:txBody>
      </p:sp>
      <p:sp>
        <p:nvSpPr>
          <p:cNvPr id="10" name="Объект 3">
            <a:extLst>
              <a:ext uri="{FF2B5EF4-FFF2-40B4-BE49-F238E27FC236}">
                <a16:creationId xmlns:a16="http://schemas.microsoft.com/office/drawing/2014/main" id="{FB3EA4B7-CA8D-6C4F-B55A-69922FEEDB68}"/>
              </a:ext>
            </a:extLst>
          </p:cNvPr>
          <p:cNvSpPr txBox="1">
            <a:spLocks/>
          </p:cNvSpPr>
          <p:nvPr/>
        </p:nvSpPr>
        <p:spPr>
          <a:xfrm>
            <a:off x="383501" y="3069314"/>
            <a:ext cx="2333959" cy="2438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214313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chemeClr val="bg1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1pPr>
            <a:lvl2pPr marL="428625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chemeClr val="bg1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2pPr>
            <a:lvl3pPr marL="642938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chemeClr val="bg1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3pPr>
            <a:lvl4pPr marL="857250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chemeClr val="bg1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4pPr>
            <a:lvl5pPr marL="1071563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chemeClr val="bg1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5pPr>
            <a:lvl6pPr marL="1285875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1500188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1714500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1928813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 algn="ctr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ru-RU" sz="2400" dirty="0" smtClean="0"/>
              <a:t>ЭТАП 1</a:t>
            </a:r>
            <a:endParaRPr lang="ru-RU" sz="2400" dirty="0"/>
          </a:p>
        </p:txBody>
      </p:sp>
      <p:sp>
        <p:nvSpPr>
          <p:cNvPr id="11" name="Объект 3">
            <a:extLst>
              <a:ext uri="{FF2B5EF4-FFF2-40B4-BE49-F238E27FC236}">
                <a16:creationId xmlns:a16="http://schemas.microsoft.com/office/drawing/2014/main" id="{FB3EA4B7-CA8D-6C4F-B55A-69922FEEDB68}"/>
              </a:ext>
            </a:extLst>
          </p:cNvPr>
          <p:cNvSpPr txBox="1">
            <a:spLocks/>
          </p:cNvSpPr>
          <p:nvPr/>
        </p:nvSpPr>
        <p:spPr>
          <a:xfrm>
            <a:off x="3219153" y="3062691"/>
            <a:ext cx="2478261" cy="2438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214313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chemeClr val="bg1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1pPr>
            <a:lvl2pPr marL="428625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chemeClr val="bg1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2pPr>
            <a:lvl3pPr marL="642938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chemeClr val="bg1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3pPr>
            <a:lvl4pPr marL="857250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chemeClr val="bg1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4pPr>
            <a:lvl5pPr marL="1071563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chemeClr val="bg1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5pPr>
            <a:lvl6pPr marL="1285875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1500188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1714500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1928813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 algn="ctr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ru-RU" sz="2400" dirty="0" smtClean="0"/>
              <a:t>ЭТАП 2</a:t>
            </a:r>
            <a:endParaRPr lang="ru-RU" sz="2400" dirty="0"/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1988660" y="3248358"/>
            <a:ext cx="1988660" cy="0"/>
          </a:xfrm>
          <a:prstGeom prst="straightConnector1">
            <a:avLst/>
          </a:prstGeom>
          <a:noFill/>
          <a:ln w="76200" cap="flat">
            <a:solidFill>
              <a:srgbClr val="EF7C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002949985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A48CE0-D688-75B4-ED9B-EC63E6BEF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709" y="249845"/>
            <a:ext cx="6888265" cy="682727"/>
          </a:xfrm>
        </p:spPr>
        <p:txBody>
          <a:bodyPr/>
          <a:lstStyle/>
          <a:p>
            <a:r>
              <a:rPr lang="ru-RU" sz="4000" dirty="0">
                <a:solidFill>
                  <a:srgbClr val="E61859"/>
                </a:solidFill>
              </a:rPr>
              <a:t>«Профессиональный марафон»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0C12EB-82B2-0FD7-8F9C-1318B26311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2312" y="1772921"/>
            <a:ext cx="6250533" cy="2007054"/>
          </a:xfrm>
        </p:spPr>
        <p:txBody>
          <a:bodyPr/>
          <a:lstStyle/>
          <a:p>
            <a:r>
              <a:rPr lang="ru-RU" sz="1800" dirty="0" smtClean="0"/>
              <a:t>Министерство финансов Республики Карелия</a:t>
            </a:r>
          </a:p>
          <a:p>
            <a:r>
              <a:rPr lang="ru-RU" sz="1800" dirty="0" smtClean="0"/>
              <a:t>Отделение-Национальный банк по Республике Карелия</a:t>
            </a:r>
          </a:p>
          <a:p>
            <a:r>
              <a:rPr lang="ru-RU" sz="1800" dirty="0" smtClean="0"/>
              <a:t>Управление Федеральной налоговой службы по Республике Карелия</a:t>
            </a:r>
          </a:p>
          <a:p>
            <a:r>
              <a:rPr lang="ru-RU" sz="1800" dirty="0" smtClean="0"/>
              <a:t>Отделение Социального фонда России по Республике Карелия</a:t>
            </a:r>
          </a:p>
          <a:p>
            <a:r>
              <a:rPr lang="ru-RU" sz="1800" dirty="0" smtClean="0"/>
              <a:t>Коммерческие банки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1A48CE0-D688-75B4-ED9B-EC63E6BEFC30}"/>
              </a:ext>
            </a:extLst>
          </p:cNvPr>
          <p:cNvSpPr txBox="1">
            <a:spLocks/>
          </p:cNvSpPr>
          <p:nvPr/>
        </p:nvSpPr>
        <p:spPr>
          <a:xfrm>
            <a:off x="2717620" y="1024816"/>
            <a:ext cx="5792966" cy="3740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/>
            <a:r>
              <a:rPr lang="ru-RU" sz="2400" dirty="0" smtClean="0"/>
              <a:t>Региональный центр финансовой грамотности </a:t>
            </a:r>
            <a:endParaRPr lang="ru-RU" sz="24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41A48CE0-D688-75B4-ED9B-EC63E6BEFC30}"/>
              </a:ext>
            </a:extLst>
          </p:cNvPr>
          <p:cNvSpPr txBox="1">
            <a:spLocks/>
          </p:cNvSpPr>
          <p:nvPr/>
        </p:nvSpPr>
        <p:spPr>
          <a:xfrm>
            <a:off x="496709" y="1662113"/>
            <a:ext cx="8013878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/>
            <a:r>
              <a:rPr lang="ru-RU" sz="3200" dirty="0" smtClean="0">
                <a:solidFill>
                  <a:srgbClr val="01509F"/>
                </a:solidFill>
              </a:rPr>
              <a:t>Партнеры:</a:t>
            </a:r>
            <a:endParaRPr lang="ru-RU" sz="3200" dirty="0">
              <a:solidFill>
                <a:srgbClr val="01509F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00"/>
          <a:stretch/>
        </p:blipFill>
        <p:spPr>
          <a:xfrm>
            <a:off x="-87209" y="2292137"/>
            <a:ext cx="3998636" cy="316694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15061">
            <a:off x="6237834" y="2668222"/>
            <a:ext cx="2702998" cy="2702998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41A48CE0-D688-75B4-ED9B-EC63E6BEFC30}"/>
              </a:ext>
            </a:extLst>
          </p:cNvPr>
          <p:cNvSpPr txBox="1">
            <a:spLocks/>
          </p:cNvSpPr>
          <p:nvPr/>
        </p:nvSpPr>
        <p:spPr>
          <a:xfrm>
            <a:off x="496709" y="926683"/>
            <a:ext cx="2220912" cy="5248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/>
            <a:r>
              <a:rPr lang="ru-RU" sz="3200" dirty="0" smtClean="0">
                <a:solidFill>
                  <a:srgbClr val="009655"/>
                </a:solidFill>
              </a:rPr>
              <a:t>Организатор:</a:t>
            </a:r>
            <a:endParaRPr lang="ru-RU" sz="3200" dirty="0">
              <a:solidFill>
                <a:srgbClr val="0096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391406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2BF8B5-D0A5-FB84-AF18-AE71065C4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495" y="220110"/>
            <a:ext cx="2161308" cy="553613"/>
          </a:xfrm>
        </p:spPr>
        <p:txBody>
          <a:bodyPr/>
          <a:lstStyle/>
          <a:p>
            <a:r>
              <a:rPr lang="ru-RU" sz="4000" dirty="0" smtClean="0">
                <a:solidFill>
                  <a:srgbClr val="009655"/>
                </a:solidFill>
              </a:rPr>
              <a:t>Участники: </a:t>
            </a:r>
            <a:endParaRPr lang="ru-RU" sz="4000" dirty="0">
              <a:solidFill>
                <a:srgbClr val="009655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C3828F-3B8C-C8DC-8AC9-F89B865E7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5944" y="1793750"/>
            <a:ext cx="4354589" cy="2939344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ru-RU" dirty="0" smtClean="0"/>
              <a:t>Управление </a:t>
            </a:r>
            <a:r>
              <a:rPr lang="ru-RU" dirty="0"/>
              <a:t>труда и занятости Республики </a:t>
            </a:r>
            <a:r>
              <a:rPr lang="ru-RU" dirty="0" smtClean="0"/>
              <a:t>Карелия;</a:t>
            </a:r>
            <a:endParaRPr lang="ru-RU" dirty="0"/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ru-RU" dirty="0" smtClean="0"/>
              <a:t>Управление </a:t>
            </a:r>
            <a:r>
              <a:rPr lang="ru-RU" dirty="0"/>
              <a:t>по охране объектов культурного наследия Республики </a:t>
            </a:r>
            <a:r>
              <a:rPr lang="ru-RU" dirty="0" smtClean="0"/>
              <a:t>Карелия;</a:t>
            </a:r>
            <a:endParaRPr lang="ru-RU" dirty="0"/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ru-RU" dirty="0" smtClean="0"/>
              <a:t>Управление </a:t>
            </a:r>
            <a:r>
              <a:rPr lang="ru-RU" dirty="0"/>
              <a:t>Республики Карелия по обеспечению деятельности мировых </a:t>
            </a:r>
            <a:r>
              <a:rPr lang="ru-RU" dirty="0" smtClean="0"/>
              <a:t>судей;</a:t>
            </a:r>
            <a:endParaRPr lang="ru-RU" dirty="0"/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ru-RU" dirty="0" smtClean="0"/>
              <a:t>Министерство </a:t>
            </a:r>
            <a:r>
              <a:rPr lang="ru-RU" dirty="0"/>
              <a:t>строительства, жилищно-коммунального хозяйства и энергетики Республики </a:t>
            </a:r>
            <a:r>
              <a:rPr lang="ru-RU" dirty="0" smtClean="0"/>
              <a:t>Карелия;</a:t>
            </a:r>
            <a:endParaRPr lang="ru-RU" dirty="0"/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ru-RU" dirty="0" smtClean="0"/>
              <a:t>Государственный </a:t>
            </a:r>
            <a:r>
              <a:rPr lang="ru-RU" dirty="0"/>
              <a:t>комитет Республики Карелия по строительному, жилищному и дорожному </a:t>
            </a:r>
            <a:r>
              <a:rPr lang="ru-RU" dirty="0" smtClean="0"/>
              <a:t>надзору;</a:t>
            </a:r>
            <a:endParaRPr lang="ru-RU" dirty="0"/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ru-RU" dirty="0" smtClean="0"/>
              <a:t>Государственное </a:t>
            </a:r>
            <a:r>
              <a:rPr lang="ru-RU" dirty="0"/>
              <a:t>казенное учреждение Республики Карелия «Центр организации закупок Республики Карелия и мониторинга в сфере экономики</a:t>
            </a:r>
            <a:r>
              <a:rPr lang="ru-RU" dirty="0" smtClean="0"/>
              <a:t>»;</a:t>
            </a:r>
            <a:endParaRPr lang="ru-RU" dirty="0"/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ru-RU" dirty="0" smtClean="0"/>
              <a:t>Министерство </a:t>
            </a:r>
            <a:r>
              <a:rPr lang="ru-RU" dirty="0"/>
              <a:t>промышленности и торговли Республики </a:t>
            </a:r>
            <a:r>
              <a:rPr lang="ru-RU" dirty="0" smtClean="0"/>
              <a:t>Карелия; </a:t>
            </a:r>
            <a:endParaRPr lang="ru-RU" dirty="0"/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ru-RU" dirty="0" smtClean="0"/>
              <a:t>Министерство </a:t>
            </a:r>
            <a:r>
              <a:rPr lang="ru-RU" dirty="0"/>
              <a:t>экономического развития Республики </a:t>
            </a:r>
            <a:r>
              <a:rPr lang="ru-RU" dirty="0" smtClean="0"/>
              <a:t>Карелия;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ru-RU" dirty="0" smtClean="0"/>
              <a:t>И другие.</a:t>
            </a:r>
            <a:endParaRPr lang="ru-RU" dirty="0"/>
          </a:p>
        </p:txBody>
      </p:sp>
      <p:sp>
        <p:nvSpPr>
          <p:cNvPr id="5" name="Заголовок 2">
            <a:extLst>
              <a:ext uri="{FF2B5EF4-FFF2-40B4-BE49-F238E27FC236}">
                <a16:creationId xmlns:a16="http://schemas.microsoft.com/office/drawing/2014/main" id="{BB794110-F454-4147-A40A-5E2CE382090E}"/>
              </a:ext>
            </a:extLst>
          </p:cNvPr>
          <p:cNvSpPr txBox="1">
            <a:spLocks/>
          </p:cNvSpPr>
          <p:nvPr/>
        </p:nvSpPr>
        <p:spPr>
          <a:xfrm>
            <a:off x="293512" y="1040283"/>
            <a:ext cx="4504266" cy="6191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/>
            <a:r>
              <a:rPr lang="ru-RU" sz="2000" dirty="0" smtClean="0"/>
              <a:t>Каждому трудовому коллективу были предложены </a:t>
            </a:r>
            <a:r>
              <a:rPr lang="ru-RU" sz="2000" dirty="0" smtClean="0">
                <a:solidFill>
                  <a:srgbClr val="E61859"/>
                </a:solidFill>
              </a:rPr>
              <a:t>следующие темы:</a:t>
            </a:r>
            <a:endParaRPr lang="ru-RU" sz="2000" dirty="0">
              <a:solidFill>
                <a:srgbClr val="E61859"/>
              </a:solidFill>
            </a:endParaRPr>
          </a:p>
        </p:txBody>
      </p:sp>
      <p:sp>
        <p:nvSpPr>
          <p:cNvPr id="6" name="Объект 3">
            <a:extLst>
              <a:ext uri="{FF2B5EF4-FFF2-40B4-BE49-F238E27FC236}">
                <a16:creationId xmlns:a16="http://schemas.microsoft.com/office/drawing/2014/main" id="{FB3EA4B7-CA8D-6C4F-B55A-69922FEEDB68}"/>
              </a:ext>
            </a:extLst>
          </p:cNvPr>
          <p:cNvSpPr txBox="1">
            <a:spLocks/>
          </p:cNvSpPr>
          <p:nvPr/>
        </p:nvSpPr>
        <p:spPr>
          <a:xfrm>
            <a:off x="293512" y="1866750"/>
            <a:ext cx="4278488" cy="23715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 marL="214313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chemeClr val="accent3"/>
              </a:buClr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1pPr>
            <a:lvl2pPr marL="428625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chemeClr val="accent3"/>
              </a:buClr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2pPr>
            <a:lvl3pPr marL="642938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chemeClr val="accent3"/>
              </a:buClr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3pPr>
            <a:lvl4pPr marL="857250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chemeClr val="accent3"/>
              </a:buClr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4pPr>
            <a:lvl5pPr marL="1071563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chemeClr val="accent3"/>
              </a:buClr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5pPr>
            <a:lvl6pPr marL="1285875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1500188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1714500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1928813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hangingPunct="1">
              <a:spcBef>
                <a:spcPts val="0"/>
              </a:spcBef>
              <a:spcAft>
                <a:spcPts val="0"/>
              </a:spcAft>
            </a:pPr>
            <a:r>
              <a:rPr lang="ru-RU" sz="1400" dirty="0" smtClean="0"/>
              <a:t>«Как сберечь и приумножить свои накопленные средства (депозиты, вклады, накопительные счета)»</a:t>
            </a:r>
          </a:p>
          <a:p>
            <a:pPr marL="0" hangingPunct="1">
              <a:spcBef>
                <a:spcPts val="0"/>
              </a:spcBef>
              <a:spcAft>
                <a:spcPts val="0"/>
              </a:spcAft>
            </a:pPr>
            <a:r>
              <a:rPr lang="ru-RU" sz="1400" dirty="0" smtClean="0"/>
              <a:t>«Как получить налоговый вычет»</a:t>
            </a:r>
          </a:p>
          <a:p>
            <a:pPr marL="0" hangingPunct="1">
              <a:spcBef>
                <a:spcPts val="0"/>
              </a:spcBef>
              <a:spcAft>
                <a:spcPts val="0"/>
              </a:spcAft>
            </a:pPr>
            <a:r>
              <a:rPr lang="ru-RU" sz="1400" dirty="0" smtClean="0"/>
              <a:t>«Как спасти свои деньги от мошенников. </a:t>
            </a:r>
            <a:r>
              <a:rPr lang="ru-RU" sz="1400" dirty="0" err="1" smtClean="0"/>
              <a:t>Самозапрет</a:t>
            </a:r>
            <a:r>
              <a:rPr lang="ru-RU" sz="1400" dirty="0" smtClean="0"/>
              <a:t> на кредиты»</a:t>
            </a:r>
          </a:p>
          <a:p>
            <a:pPr marL="0" hangingPunct="1">
              <a:spcBef>
                <a:spcPts val="0"/>
              </a:spcBef>
              <a:spcAft>
                <a:spcPts val="0"/>
              </a:spcAft>
            </a:pPr>
            <a:r>
              <a:rPr lang="ru-RU" sz="1400" dirty="0" smtClean="0"/>
              <a:t>« Как составить личный финансовый план»</a:t>
            </a:r>
          </a:p>
          <a:p>
            <a:pPr marL="0" hangingPunct="1">
              <a:spcBef>
                <a:spcPts val="0"/>
              </a:spcBef>
              <a:spcAft>
                <a:spcPts val="0"/>
              </a:spcAft>
            </a:pPr>
            <a:r>
              <a:rPr lang="ru-RU" sz="1400" dirty="0" smtClean="0"/>
              <a:t>«Секреты управления семейным бюджетом»</a:t>
            </a:r>
          </a:p>
          <a:p>
            <a:pPr marL="0" hangingPunct="1">
              <a:spcBef>
                <a:spcPts val="0"/>
              </a:spcBef>
              <a:spcAft>
                <a:spcPts val="0"/>
              </a:spcAft>
            </a:pPr>
            <a:r>
              <a:rPr lang="ru-RU" sz="1400" dirty="0" smtClean="0"/>
              <a:t>«Программа долгосрочных сбережений»</a:t>
            </a:r>
          </a:p>
          <a:p>
            <a:pPr marL="0" hangingPunct="1">
              <a:spcBef>
                <a:spcPts val="0"/>
              </a:spcBef>
              <a:spcAft>
                <a:spcPts val="0"/>
              </a:spcAft>
            </a:pPr>
            <a:r>
              <a:rPr lang="ru-RU" sz="1400" dirty="0" smtClean="0"/>
              <a:t>«Снижение долговой нагрузки. Банкротство»</a:t>
            </a:r>
          </a:p>
          <a:p>
            <a:pPr marL="0" hangingPunct="1">
              <a:spcBef>
                <a:spcPts val="0"/>
              </a:spcBef>
              <a:spcAft>
                <a:spcPts val="0"/>
              </a:spcAft>
            </a:pPr>
            <a:r>
              <a:rPr lang="ru-RU" sz="1400" dirty="0" smtClean="0"/>
              <a:t>«Всё о страховании»</a:t>
            </a:r>
          </a:p>
          <a:p>
            <a:pPr marL="0" hangingPunct="1">
              <a:spcBef>
                <a:spcPts val="0"/>
              </a:spcBef>
              <a:spcAft>
                <a:spcPts val="0"/>
              </a:spcAft>
            </a:pPr>
            <a:r>
              <a:rPr lang="ru-RU" sz="1400" dirty="0" smtClean="0"/>
              <a:t>«Безопасные инвестиции»</a:t>
            </a:r>
            <a:endParaRPr lang="ru-RU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82803" y="409242"/>
            <a:ext cx="5313751" cy="364481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AC2BF8B5-D0A5-FB84-AF18-AE71065C4454}"/>
              </a:ext>
            </a:extLst>
          </p:cNvPr>
          <p:cNvSpPr txBox="1">
            <a:spLocks/>
          </p:cNvSpPr>
          <p:nvPr/>
        </p:nvSpPr>
        <p:spPr>
          <a:xfrm>
            <a:off x="2330233" y="367179"/>
            <a:ext cx="6142354" cy="2603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/>
            <a:r>
              <a:rPr lang="ru-RU" sz="2400" dirty="0" smtClean="0">
                <a:solidFill>
                  <a:schemeClr val="bg1"/>
                </a:solidFill>
              </a:rPr>
              <a:t>11 трудовых коллективов, более 200 человек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8" name="Заголовок 2">
            <a:extLst>
              <a:ext uri="{FF2B5EF4-FFF2-40B4-BE49-F238E27FC236}">
                <a16:creationId xmlns:a16="http://schemas.microsoft.com/office/drawing/2014/main" id="{BB794110-F454-4147-A40A-5E2CE382090E}"/>
              </a:ext>
            </a:extLst>
          </p:cNvPr>
          <p:cNvSpPr txBox="1">
            <a:spLocks/>
          </p:cNvSpPr>
          <p:nvPr/>
        </p:nvSpPr>
        <p:spPr>
          <a:xfrm>
            <a:off x="4572000" y="1183040"/>
            <a:ext cx="4504266" cy="3336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/>
            <a:r>
              <a:rPr lang="ru-RU" sz="2000" dirty="0" smtClean="0"/>
              <a:t>Участники </a:t>
            </a:r>
            <a:r>
              <a:rPr lang="ru-RU" sz="2000" dirty="0" smtClean="0">
                <a:solidFill>
                  <a:srgbClr val="E61859"/>
                </a:solidFill>
              </a:rPr>
              <a:t>Профессионального марафона:</a:t>
            </a:r>
            <a:endParaRPr lang="ru-RU" sz="2000" dirty="0">
              <a:solidFill>
                <a:srgbClr val="E618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19915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BB794110-F454-4147-A40A-5E2CE3820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737" y="250720"/>
            <a:ext cx="7348941" cy="499719"/>
          </a:xfrm>
        </p:spPr>
        <p:txBody>
          <a:bodyPr/>
          <a:lstStyle/>
          <a:p>
            <a:r>
              <a:rPr lang="ru-RU" sz="4000" dirty="0" smtClean="0">
                <a:solidFill>
                  <a:srgbClr val="009655"/>
                </a:solidFill>
              </a:rPr>
              <a:t>Командная интеллектуальная игра</a:t>
            </a:r>
            <a:endParaRPr lang="ru-RU" sz="4000" dirty="0">
              <a:solidFill>
                <a:srgbClr val="009655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B3EA4B7-CA8D-6C4F-B55A-69922FEEDB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737" y="1004711"/>
            <a:ext cx="4354162" cy="3274646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/>
              <a:t>Завершающим этапом «Профессионального марафона</a:t>
            </a:r>
            <a:r>
              <a:rPr lang="ru-RU" sz="1400" dirty="0" smtClean="0"/>
              <a:t>» является </a:t>
            </a:r>
            <a:r>
              <a:rPr lang="ru-RU" sz="1400" b="1" dirty="0" smtClean="0">
                <a:solidFill>
                  <a:srgbClr val="E61859"/>
                </a:solidFill>
              </a:rPr>
              <a:t>командная интеллектуальная игра </a:t>
            </a:r>
            <a:r>
              <a:rPr lang="ru-RU" sz="1400" b="1" dirty="0">
                <a:solidFill>
                  <a:srgbClr val="E61859"/>
                </a:solidFill>
              </a:rPr>
              <a:t>по финансовой грамотности</a:t>
            </a:r>
            <a:r>
              <a:rPr lang="ru-RU" sz="1400" dirty="0"/>
              <a:t>, </a:t>
            </a:r>
            <a:r>
              <a:rPr lang="ru-RU" sz="1400" dirty="0" smtClean="0"/>
              <a:t>которая выступает </a:t>
            </a:r>
            <a:r>
              <a:rPr lang="ru-RU" sz="1400" dirty="0"/>
              <a:t>не только инструментом оценки усвоенных знаний, но и важным элементом мотивации</a:t>
            </a:r>
            <a:r>
              <a:rPr lang="ru-RU" sz="1400" dirty="0" smtClean="0"/>
              <a:t>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 smtClean="0"/>
              <a:t>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 smtClean="0"/>
              <a:t>В </a:t>
            </a:r>
            <a:r>
              <a:rPr lang="ru-RU" sz="1400" dirty="0"/>
              <a:t>игре приняли участие 11 команд, соревновавшихся </a:t>
            </a:r>
            <a:endParaRPr lang="ru-RU" sz="1400" dirty="0" smtClean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 smtClean="0"/>
              <a:t>в </a:t>
            </a:r>
            <a:r>
              <a:rPr lang="ru-RU" sz="1400" dirty="0"/>
              <a:t>нескольких турах, охватывающих широкий спектр тем — </a:t>
            </a:r>
            <a:endParaRPr lang="ru-RU" sz="1400" dirty="0" smtClean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 smtClean="0"/>
              <a:t>от </a:t>
            </a:r>
            <a:r>
              <a:rPr lang="ru-RU" sz="1400" dirty="0"/>
              <a:t>истории финансов до их отражения в культуре, искусстве, музыке и кино. </a:t>
            </a:r>
            <a:endParaRPr lang="ru-RU" sz="1400" dirty="0" smtClean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ru-RU" sz="1400" dirty="0" smtClean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 smtClean="0"/>
              <a:t>Игровой </a:t>
            </a:r>
            <a:r>
              <a:rPr lang="ru-RU" sz="1400" dirty="0"/>
              <a:t>формат способствовал укреплению командного взаимодействия, развитию критического мышления </a:t>
            </a:r>
            <a:endParaRPr lang="ru-RU" sz="1400" dirty="0" smtClean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 smtClean="0"/>
              <a:t>и </a:t>
            </a:r>
            <a:r>
              <a:rPr lang="ru-RU" sz="1400" b="1" dirty="0">
                <a:solidFill>
                  <a:srgbClr val="E61859"/>
                </a:solidFill>
              </a:rPr>
              <a:t>закреплению полученных знаний в неформальной обстановке.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16" b="4307"/>
          <a:stretch/>
        </p:blipFill>
        <p:spPr>
          <a:xfrm>
            <a:off x="4526899" y="1343529"/>
            <a:ext cx="3725279" cy="19596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86" b="16812"/>
          <a:stretch/>
        </p:blipFill>
        <p:spPr>
          <a:xfrm>
            <a:off x="4526899" y="3303141"/>
            <a:ext cx="3725279" cy="1471716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EF0673A8-B00F-A3B0-F3B1-ED0F0C0EA7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2762" y="958740"/>
            <a:ext cx="8719788" cy="621853"/>
          </a:xfrm>
        </p:spPr>
        <p:txBody>
          <a:bodyPr/>
          <a:lstStyle/>
          <a:p>
            <a:pPr indent="0">
              <a:spcBef>
                <a:spcPts val="0"/>
              </a:spcBef>
              <a:spcAft>
                <a:spcPts val="0"/>
              </a:spcAft>
            </a:pPr>
            <a:r>
              <a:rPr lang="ru-RU" sz="2400" dirty="0" smtClean="0"/>
              <a:t>Данная практика применима </a:t>
            </a:r>
            <a:r>
              <a:rPr lang="ru-RU" sz="2400" dirty="0">
                <a:solidFill>
                  <a:srgbClr val="009657"/>
                </a:solidFill>
              </a:rPr>
              <a:t>для любого субъекта </a:t>
            </a:r>
            <a:endParaRPr lang="ru-RU" sz="2400" dirty="0" smtClean="0">
              <a:solidFill>
                <a:srgbClr val="009657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smtClean="0">
                <a:solidFill>
                  <a:srgbClr val="009657"/>
                </a:solidFill>
              </a:rPr>
              <a:t>Российской Федерации</a:t>
            </a:r>
            <a:r>
              <a:rPr lang="ru-RU" sz="2400" dirty="0">
                <a:solidFill>
                  <a:srgbClr val="009657"/>
                </a:solidFill>
              </a:rPr>
              <a:t>.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Заголовок 2">
            <a:extLst>
              <a:ext uri="{FF2B5EF4-FFF2-40B4-BE49-F238E27FC236}">
                <a16:creationId xmlns:a16="http://schemas.microsoft.com/office/drawing/2014/main" id="{BB794110-F454-4147-A40A-5E2CE382090E}"/>
              </a:ext>
            </a:extLst>
          </p:cNvPr>
          <p:cNvSpPr txBox="1">
            <a:spLocks/>
          </p:cNvSpPr>
          <p:nvPr/>
        </p:nvSpPr>
        <p:spPr>
          <a:xfrm>
            <a:off x="252763" y="314610"/>
            <a:ext cx="8638476" cy="6441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>
              <a:lnSpc>
                <a:spcPct val="70000"/>
              </a:lnSpc>
            </a:pPr>
            <a:r>
              <a:rPr lang="ru-RU" sz="5400" b="0" dirty="0" smtClean="0">
                <a:solidFill>
                  <a:srgbClr val="134795"/>
                </a:solidFill>
              </a:rPr>
              <a:t>ТИРАЖИРОВАНИЕ</a:t>
            </a:r>
            <a:endParaRPr lang="ru-RU" sz="5400" b="0" dirty="0">
              <a:solidFill>
                <a:srgbClr val="134795"/>
              </a:solidFill>
            </a:endParaRPr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id="{EF0673A8-B00F-A3B0-F3B1-ED0F0C0EA7E0}"/>
              </a:ext>
            </a:extLst>
          </p:cNvPr>
          <p:cNvSpPr txBox="1">
            <a:spLocks/>
          </p:cNvSpPr>
          <p:nvPr/>
        </p:nvSpPr>
        <p:spPr>
          <a:xfrm>
            <a:off x="252763" y="2082929"/>
            <a:ext cx="5382227" cy="1716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 marL="214313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620" b="0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1pPr>
            <a:lvl2pPr marL="428625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620" b="0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2pPr>
            <a:lvl3pPr marL="642938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620" b="0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3pPr>
            <a:lvl4pPr marL="857250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620" b="0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4pPr>
            <a:lvl5pPr marL="1071563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620" b="0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5pPr>
            <a:lvl6pPr marL="1285875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1500188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1714500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1928813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solidFill>
                  <a:schemeClr val="tx1"/>
                </a:solidFill>
              </a:rPr>
              <a:t>Региональный центр финансовой грамотности Республики Карелия продолжает работу с трудовыми коллективами: не только государственного, </a:t>
            </a: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но </a:t>
            </a:r>
            <a:r>
              <a:rPr lang="ru-RU" sz="2000" dirty="0">
                <a:solidFill>
                  <a:schemeClr val="tx1"/>
                </a:solidFill>
              </a:rPr>
              <a:t>и коммерческого сектора. </a:t>
            </a:r>
            <a:endParaRPr lang="ru-RU" sz="2000" dirty="0" smtClean="0">
              <a:solidFill>
                <a:schemeClr val="tx1"/>
              </a:solidFill>
            </a:endParaRP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endParaRPr lang="ru-RU" sz="2000" dirty="0" smtClean="0">
              <a:solidFill>
                <a:schemeClr val="tx1"/>
              </a:solidFill>
            </a:endParaRPr>
          </a:p>
          <a:p>
            <a:pPr indent="0">
              <a:spcBef>
                <a:spcPts val="0"/>
              </a:spcBef>
              <a:spcAft>
                <a:spcPts val="0"/>
              </a:spcAft>
            </a:pPr>
            <a:r>
              <a:rPr lang="ru-RU" sz="2000" dirty="0" smtClean="0">
                <a:solidFill>
                  <a:schemeClr val="tx1"/>
                </a:solidFill>
              </a:rPr>
              <a:t>В </a:t>
            </a:r>
            <a:r>
              <a:rPr lang="ru-RU" sz="2000" dirty="0">
                <a:solidFill>
                  <a:schemeClr val="tx1"/>
                </a:solidFill>
              </a:rPr>
              <a:t>2026 году </a:t>
            </a:r>
            <a:r>
              <a:rPr lang="ru-RU" sz="2000" dirty="0" smtClean="0">
                <a:solidFill>
                  <a:schemeClr val="tx1"/>
                </a:solidFill>
              </a:rPr>
              <a:t>лекции </a:t>
            </a:r>
            <a:r>
              <a:rPr lang="ru-RU" sz="2000" dirty="0">
                <a:solidFill>
                  <a:schemeClr val="tx1"/>
                </a:solidFill>
              </a:rPr>
              <a:t>и семинары </a:t>
            </a:r>
            <a:r>
              <a:rPr lang="ru-RU" sz="2000" dirty="0" smtClean="0">
                <a:solidFill>
                  <a:schemeClr val="tx1"/>
                </a:solidFill>
              </a:rPr>
              <a:t>проходят 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на </a:t>
            </a:r>
            <a:r>
              <a:rPr lang="ru-RU" sz="2000" dirty="0">
                <a:solidFill>
                  <a:schemeClr val="tx1"/>
                </a:solidFill>
              </a:rPr>
              <a:t>производственных предприятиях республики.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4990" y="1602870"/>
            <a:ext cx="3240989" cy="3240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366121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3A3331-1180-76E2-1BC5-BF2DFE397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15" y="1298223"/>
            <a:ext cx="6960828" cy="2928180"/>
          </a:xfrm>
        </p:spPr>
        <p:txBody>
          <a:bodyPr/>
          <a:lstStyle/>
          <a:p>
            <a:r>
              <a:rPr lang="ru-RU" sz="4000" dirty="0" err="1">
                <a:solidFill>
                  <a:srgbClr val="004F9F"/>
                </a:solidFill>
              </a:rPr>
              <a:t>Ильюшкина</a:t>
            </a:r>
            <a:r>
              <a:rPr lang="ru-RU" sz="4000" dirty="0">
                <a:solidFill>
                  <a:srgbClr val="004F9F"/>
                </a:solidFill>
              </a:rPr>
              <a:t> Лада </a:t>
            </a:r>
            <a:r>
              <a:rPr lang="ru-RU" sz="4000" dirty="0" smtClean="0">
                <a:solidFill>
                  <a:srgbClr val="004F9F"/>
                </a:solidFill>
              </a:rPr>
              <a:t>Андреевна</a:t>
            </a:r>
            <a:br>
              <a:rPr lang="ru-RU" sz="4000" dirty="0" smtClean="0">
                <a:solidFill>
                  <a:srgbClr val="004F9F"/>
                </a:solidFill>
              </a:rPr>
            </a:br>
            <a:r>
              <a:rPr lang="ru-RU" sz="4000" dirty="0" err="1" smtClean="0">
                <a:solidFill>
                  <a:srgbClr val="E61859"/>
                </a:solidFill>
              </a:rPr>
              <a:t>Шалойникова</a:t>
            </a:r>
            <a:r>
              <a:rPr lang="ru-RU" sz="4000" dirty="0" smtClean="0">
                <a:solidFill>
                  <a:srgbClr val="E61859"/>
                </a:solidFill>
              </a:rPr>
              <a:t> Илона Сергеевна, </a:t>
            </a:r>
            <a:r>
              <a:rPr lang="ru-RU" sz="3200" dirty="0" smtClean="0">
                <a:solidFill>
                  <a:srgbClr val="E61859"/>
                </a:solidFill>
              </a:rPr>
              <a:t/>
            </a:r>
            <a:br>
              <a:rPr lang="ru-RU" sz="3200" dirty="0" smtClean="0">
                <a:solidFill>
                  <a:srgbClr val="E61859"/>
                </a:solidFill>
              </a:rPr>
            </a:br>
            <a:r>
              <a:rPr lang="ru-RU" sz="2800" b="0" dirty="0" smtClean="0"/>
              <a:t>специалисты </a:t>
            </a:r>
            <a:r>
              <a:rPr lang="ru-RU" sz="2800" b="0" dirty="0" smtClean="0"/>
              <a:t>Регионального центра </a:t>
            </a:r>
            <a:br>
              <a:rPr lang="ru-RU" sz="2800" b="0" dirty="0" smtClean="0"/>
            </a:br>
            <a:r>
              <a:rPr lang="ru-RU" sz="2800" b="0" dirty="0" smtClean="0"/>
              <a:t>финансовой грамотности Республики Карелия,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800" b="0" dirty="0">
                <a:solidFill>
                  <a:srgbClr val="2CB7BB"/>
                </a:solidFill>
              </a:rPr>
              <a:t>8 (8142) 716-498</a:t>
            </a:r>
            <a:r>
              <a:rPr lang="ru-RU" b="0" dirty="0" smtClean="0"/>
              <a:t/>
            </a:r>
            <a:br>
              <a:rPr lang="ru-RU" b="0" dirty="0" smtClean="0"/>
            </a:br>
            <a:r>
              <a:rPr lang="en-US" sz="2800" b="0" dirty="0" smtClean="0"/>
              <a:t>fingramkarelia@yandex.ru</a:t>
            </a:r>
            <a:endParaRPr lang="ru-RU" sz="2800" b="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405" y="824088"/>
            <a:ext cx="3653367" cy="3653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10881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1181</TotalTime>
  <Words>505</Words>
  <Application>Microsoft Office PowerPoint</Application>
  <PresentationFormat>Экран (16:9)</PresentationFormat>
  <Paragraphs>71</Paragraphs>
  <Slides>8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Calibri</vt:lpstr>
      <vt:lpstr>Helvetica Neue</vt:lpstr>
      <vt:lpstr>Helvetica Neue Light</vt:lpstr>
      <vt:lpstr>Helvetica Neue Medium</vt:lpstr>
      <vt:lpstr>Proxima Nova Rg</vt:lpstr>
      <vt:lpstr>Times New Roman</vt:lpstr>
      <vt:lpstr>White</vt:lpstr>
      <vt:lpstr>Курс повышения финансовой грамотности  в трудовых коллективах  «ПРОФЕССИОНАЛЬНЫЙ МАРАФОН»</vt:lpstr>
      <vt:lpstr>АКТУАЛЬНОСТЬ</vt:lpstr>
      <vt:lpstr>Презентация PowerPoint</vt:lpstr>
      <vt:lpstr>«Профессиональный марафон»</vt:lpstr>
      <vt:lpstr>Участники: </vt:lpstr>
      <vt:lpstr>Командная интеллектуальная игра</vt:lpstr>
      <vt:lpstr>Презентация PowerPoint</vt:lpstr>
      <vt:lpstr>Ильюшкина Лада Андреевна Шалойникова Илона Сергеевна,  специалисты Регионального центра  финансовой грамотности Республики Карелия,  8 (8142) 716-498 fingramkarelia@yandex.ru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Fingram2</cp:lastModifiedBy>
  <cp:revision>76</cp:revision>
  <dcterms:modified xsi:type="dcterms:W3CDTF">2026-04-23T12:25:38Z</dcterms:modified>
</cp:coreProperties>
</file>