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5143500" type="screen16x9"/>
  <p:notesSz cx="6858000" cy="9144000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57"/>
    <p:restoredTop sz="95407" autoAdjust="0"/>
  </p:normalViewPr>
  <p:slideViewPr>
    <p:cSldViewPr snapToGrid="0" snapToObjects="1" showGuides="1">
      <p:cViewPr varScale="1">
        <p:scale>
          <a:sx n="152" d="100"/>
          <a:sy n="152" d="100"/>
        </p:scale>
        <p:origin x="408" y="138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925021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30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3803058"/>
            <a:ext cx="6350680" cy="1210376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практики: </a:t>
            </a:r>
            <a:r>
              <a:rPr lang="ru-RU" sz="1200" dirty="0" smtClean="0"/>
              <a:t> Финансовое </a:t>
            </a:r>
            <a:r>
              <a:rPr lang="ru-RU" sz="1200" dirty="0"/>
              <a:t>просвещение детей и молодежи</a:t>
            </a:r>
          </a:p>
          <a:p>
            <a:r>
              <a:rPr lang="ru-RU" sz="1200" dirty="0"/>
              <a:t>Наименование субъекта: </a:t>
            </a:r>
            <a:r>
              <a:rPr lang="ru-RU" sz="1200" dirty="0" smtClean="0"/>
              <a:t> Республика Карелия</a:t>
            </a:r>
          </a:p>
          <a:p>
            <a:r>
              <a:rPr lang="ru-RU" sz="1200" dirty="0" smtClean="0"/>
              <a:t>Автор </a:t>
            </a:r>
            <a:r>
              <a:rPr lang="ru-RU" sz="1200" dirty="0"/>
              <a:t>практики: Управление Федеральной налоговой службы по Республике </a:t>
            </a:r>
            <a:r>
              <a:rPr lang="ru-RU" sz="1200" dirty="0" smtClean="0"/>
              <a:t>Карелия</a:t>
            </a:r>
          </a:p>
          <a:p>
            <a:r>
              <a:rPr lang="ru-RU" sz="1200" dirty="0" smtClean="0"/>
              <a:t>Контакты: Кузнецова </a:t>
            </a:r>
            <a:r>
              <a:rPr lang="ru-RU" sz="1200" dirty="0"/>
              <a:t>Анна Александровна </a:t>
            </a:r>
            <a:r>
              <a:rPr lang="ru-RU" sz="1200" dirty="0" smtClean="0"/>
              <a:t>8(8142</a:t>
            </a:r>
            <a:r>
              <a:rPr lang="ru-RU" sz="1200" dirty="0"/>
              <a:t>) 44-53-71 </a:t>
            </a:r>
            <a:r>
              <a:rPr lang="ru-RU" sz="1200" dirty="0" smtClean="0"/>
              <a:t>доб.2179, Крюкова </a:t>
            </a:r>
            <a:r>
              <a:rPr lang="ru-RU" sz="1200" dirty="0"/>
              <a:t>Ирина Валентиновна </a:t>
            </a:r>
            <a:r>
              <a:rPr lang="ru-RU" sz="1200" dirty="0" smtClean="0"/>
              <a:t>8(8142</a:t>
            </a:r>
            <a:r>
              <a:rPr lang="ru-RU" sz="1200" dirty="0"/>
              <a:t>) 44-53-71 </a:t>
            </a:r>
            <a:r>
              <a:rPr lang="ru-RU" sz="1200" dirty="0" smtClean="0"/>
              <a:t>доб.2240, E-</a:t>
            </a:r>
            <a:r>
              <a:rPr lang="ru-RU" sz="1200" dirty="0" err="1" smtClean="0"/>
              <a:t>mail</a:t>
            </a:r>
            <a:r>
              <a:rPr lang="ru-RU" sz="1200" dirty="0" smtClean="0"/>
              <a:t>: nalog_1000@mail.ru</a:t>
            </a:r>
            <a:endParaRPr lang="ru-RU" sz="1200" dirty="0"/>
          </a:p>
          <a:p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311" y="1427357"/>
            <a:ext cx="4538728" cy="1185166"/>
          </a:xfrm>
        </p:spPr>
        <p:txBody>
          <a:bodyPr>
            <a:normAutofit/>
          </a:bodyPr>
          <a:lstStyle/>
          <a:p>
            <a:r>
              <a:rPr lang="ru-RU" dirty="0"/>
              <a:t>Уроки налоговой грамотности </a:t>
            </a:r>
            <a:r>
              <a:rPr lang="ru-RU" dirty="0" smtClean="0"/>
              <a:t>в учебных заведениях Республики Карелия</a:t>
            </a:r>
            <a:endParaRPr lang="ru-RU" dirty="0"/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id="{C4FF512C-2A48-FEE3-2F18-4839A66B98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65645"/>
          <a:stretch/>
        </p:blipFill>
        <p:spPr>
          <a:xfrm>
            <a:off x="1035645" y="143763"/>
            <a:ext cx="713864" cy="661913"/>
          </a:xfrm>
          <a:prstGeom prst="rect">
            <a:avLst/>
          </a:prstGeom>
        </p:spPr>
      </p:pic>
      <p:pic>
        <p:nvPicPr>
          <p:cNvPr id="8" name="Рисунок 7" descr="Карелия Герб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0933" y="16193"/>
            <a:ext cx="584200" cy="80561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470176"/>
            <a:ext cx="6888265" cy="682727"/>
          </a:xfrm>
        </p:spPr>
        <p:txBody>
          <a:bodyPr/>
          <a:lstStyle/>
          <a:p>
            <a:r>
              <a:rPr lang="ru-RU" sz="2200" dirty="0" smtClean="0"/>
              <a:t>Актуальность </a:t>
            </a:r>
            <a:r>
              <a:rPr lang="ru-RU" sz="2200" dirty="0"/>
              <a:t>проекта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3EA4B7-CA8D-6C4F-B55A-69922FEE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146" y="1072451"/>
            <a:ext cx="4222365" cy="3159013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/>
              <a:t>Формирование финансовой и налоговой грамотности является важной составляющей воспитания современного гражданина.</a:t>
            </a:r>
          </a:p>
          <a:p>
            <a:pPr marL="0" indent="0">
              <a:buNone/>
            </a:pPr>
            <a:r>
              <a:rPr lang="ru-RU" sz="1400" dirty="0"/>
              <a:t>В условиях развития экономики и цифровых сервисов возрастает необходимость раннего знакомства молодежи с основами налоговой системы.</a:t>
            </a:r>
          </a:p>
          <a:p>
            <a:pPr marL="0" indent="0">
              <a:buNone/>
            </a:pPr>
            <a:r>
              <a:rPr lang="ru-RU" sz="1400" dirty="0" smtClean="0"/>
              <a:t>Реализация </a:t>
            </a:r>
            <a:r>
              <a:rPr lang="ru-RU" sz="1400" dirty="0"/>
              <a:t>проекта позволяет: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/>
              <a:t>повысить </a:t>
            </a:r>
            <a:r>
              <a:rPr lang="ru-RU" sz="1400" dirty="0"/>
              <a:t>уровень финансовой грамотности подрастающего поколения;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/>
              <a:t>сформировать ответственное отношение к исполнению налоговых обязательств;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/>
              <a:t>укрепить доверие к государственным институтам.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3" t="16843" r="12570" b="12794"/>
          <a:stretch/>
        </p:blipFill>
        <p:spPr bwMode="auto">
          <a:xfrm>
            <a:off x="5049966" y="1072451"/>
            <a:ext cx="3745369" cy="2295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3A3331-1180-76E2-1BC5-BF2DFE39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02" y="115794"/>
            <a:ext cx="5410549" cy="868334"/>
          </a:xfrm>
        </p:spPr>
        <p:txBody>
          <a:bodyPr/>
          <a:lstStyle/>
          <a:p>
            <a:r>
              <a:rPr lang="ru-RU" dirty="0"/>
              <a:t>Описание практики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DB393F-A165-FAE5-2E4F-8F3C2FD93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3" y="684786"/>
            <a:ext cx="5937657" cy="1755716"/>
          </a:xfrm>
        </p:spPr>
        <p:txBody>
          <a:bodyPr/>
          <a:lstStyle/>
          <a:p>
            <a:pPr marL="180975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Управление </a:t>
            </a:r>
            <a:r>
              <a:rPr lang="ru-RU" sz="1400" dirty="0"/>
              <a:t>ФНС России по Республике Карелия на постоянной основе реализует проект по проведению </a:t>
            </a:r>
            <a:r>
              <a:rPr lang="ru-RU" sz="1400" dirty="0" smtClean="0"/>
              <a:t>уроков налоговой культуры </a:t>
            </a:r>
            <a:r>
              <a:rPr lang="ru-RU" sz="1400" dirty="0"/>
              <a:t>и грамотности</a:t>
            </a:r>
            <a:r>
              <a:rPr lang="ru-RU" sz="1400" dirty="0" smtClean="0"/>
              <a:t>.</a:t>
            </a:r>
          </a:p>
          <a:p>
            <a:pPr marL="176213" indent="4763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/>
              <a:t>Проект реализуется на всей территории Республики </a:t>
            </a:r>
            <a:r>
              <a:rPr lang="ru-RU" sz="1400" dirty="0" smtClean="0"/>
              <a:t>Карелия, включая небольшие города и поселки. Это </a:t>
            </a:r>
            <a:r>
              <a:rPr lang="ru-RU" sz="1400" dirty="0"/>
              <a:t>обеспечивает </a:t>
            </a:r>
            <a:r>
              <a:rPr lang="ru-RU" sz="1400" dirty="0" smtClean="0"/>
              <a:t>широкий </a:t>
            </a:r>
            <a:r>
              <a:rPr lang="ru-RU" sz="1400" dirty="0"/>
              <a:t>охват целевой </a:t>
            </a:r>
            <a:r>
              <a:rPr lang="ru-RU" sz="1400" dirty="0" smtClean="0"/>
              <a:t>аудитории. </a:t>
            </a:r>
          </a:p>
          <a:p>
            <a:pPr marL="180975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Формат </a:t>
            </a:r>
            <a:r>
              <a:rPr lang="ru-RU" sz="1400" dirty="0"/>
              <a:t>мероприятий включает </a:t>
            </a:r>
            <a:r>
              <a:rPr lang="ru-RU" sz="1400" dirty="0" smtClean="0"/>
              <a:t>интерактивные занятия</a:t>
            </a:r>
            <a:r>
              <a:rPr lang="ru-RU" sz="1400" dirty="0"/>
              <a:t>, </a:t>
            </a:r>
            <a:r>
              <a:rPr lang="ru-RU" sz="1400" dirty="0" smtClean="0"/>
              <a:t>лекции</a:t>
            </a:r>
            <a:r>
              <a:rPr lang="ru-RU" sz="1400" dirty="0"/>
              <a:t>, деловые игры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и </a:t>
            </a:r>
            <a:r>
              <a:rPr lang="ru-RU" sz="1400" dirty="0" smtClean="0"/>
              <a:t>обсуждения.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endParaRPr lang="ru-RU" sz="1400" dirty="0" smtClean="0"/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endParaRPr lang="ru-RU" sz="1400" dirty="0"/>
          </a:p>
          <a:p>
            <a:pPr marL="0" indent="0">
              <a:buNone/>
            </a:pPr>
            <a:endParaRPr lang="ru-RU" sz="1800" dirty="0"/>
          </a:p>
          <a:p>
            <a:endParaRPr lang="ru-RU" sz="16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DDDB393F-A165-FAE5-2E4F-8F3C2FD93F6F}"/>
              </a:ext>
            </a:extLst>
          </p:cNvPr>
          <p:cNvSpPr txBox="1">
            <a:spLocks/>
          </p:cNvSpPr>
          <p:nvPr/>
        </p:nvSpPr>
        <p:spPr>
          <a:xfrm>
            <a:off x="217202" y="2705189"/>
            <a:ext cx="5461175" cy="2353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buNone/>
            </a:pPr>
            <a:r>
              <a:rPr lang="ru-RU" sz="1400" dirty="0"/>
              <a:t>Занятия проводятся: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/>
              <a:t>в общеобразовательных школах;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/>
              <a:t>в учреждениях среднего профессионального образования;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/>
              <a:t>в высших учебных заведениях.</a:t>
            </a:r>
          </a:p>
          <a:p>
            <a:pPr marL="0" indent="0">
              <a:buNone/>
            </a:pPr>
            <a:r>
              <a:rPr lang="ru-RU" sz="1400" dirty="0"/>
              <a:t>Наряду с рядовыми сотрудниками уроки налоговой грамотности проводит руководство налогового органа, что позволяет придать мероприятиям особый статус. Авторитет руководителя показывает детям серьезность темы и ее значимость для страны, а живой рассказ </a:t>
            </a:r>
            <a:r>
              <a:rPr lang="ru-RU" sz="1400" dirty="0" smtClean="0"/>
              <a:t> о </a:t>
            </a:r>
            <a:r>
              <a:rPr lang="ru-RU" sz="1400" dirty="0"/>
              <a:t>своем карьерном пути – это лучшая </a:t>
            </a:r>
            <a:r>
              <a:rPr lang="ru-RU" sz="1400" dirty="0" smtClean="0"/>
              <a:t>профориентация.</a:t>
            </a:r>
            <a:endParaRPr lang="ru-RU" sz="1400" dirty="0"/>
          </a:p>
          <a:p>
            <a:pPr marL="0" indent="0">
              <a:spcBef>
                <a:spcPts val="200"/>
              </a:spcBef>
              <a:spcAft>
                <a:spcPts val="200"/>
              </a:spcAft>
              <a:buFontTx/>
              <a:buNone/>
            </a:pPr>
            <a:endParaRPr lang="ru-RU" sz="1400" dirty="0" smtClean="0"/>
          </a:p>
          <a:p>
            <a:pPr marL="0" indent="0">
              <a:spcBef>
                <a:spcPts val="200"/>
              </a:spcBef>
              <a:spcAft>
                <a:spcPts val="200"/>
              </a:spcAft>
              <a:buFontTx/>
              <a:buNone/>
            </a:pPr>
            <a:endParaRPr lang="ru-RU" sz="1400" dirty="0" smtClean="0"/>
          </a:p>
          <a:p>
            <a:pPr marL="0" indent="0">
              <a:buFontTx/>
              <a:buNone/>
            </a:pPr>
            <a:endParaRPr lang="ru-RU" sz="1800" dirty="0" smtClean="0"/>
          </a:p>
          <a:p>
            <a:endParaRPr lang="ru-RU" sz="1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208" y="0"/>
            <a:ext cx="1779326" cy="237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t="27122" r="15115"/>
          <a:stretch/>
        </p:blipFill>
        <p:spPr bwMode="auto">
          <a:xfrm>
            <a:off x="4968490" y="2057677"/>
            <a:ext cx="2558612" cy="157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3" r="12408"/>
          <a:stretch/>
        </p:blipFill>
        <p:spPr bwMode="auto">
          <a:xfrm>
            <a:off x="7264754" y="2843925"/>
            <a:ext cx="1879246" cy="2299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94998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3" y="205048"/>
            <a:ext cx="6888265" cy="682727"/>
          </a:xfrm>
        </p:spPr>
        <p:txBody>
          <a:bodyPr/>
          <a:lstStyle/>
          <a:p>
            <a:r>
              <a:rPr lang="ru-RU" sz="2200" dirty="0">
                <a:solidFill>
                  <a:schemeClr val="tx1"/>
                </a:solidFill>
              </a:rPr>
              <a:t>Содержание уроков и форматы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98" y="727053"/>
            <a:ext cx="6596292" cy="4179175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В рамках уроков </a:t>
            </a:r>
            <a:r>
              <a:rPr lang="ru-RU" sz="1400" dirty="0" smtClean="0">
                <a:solidFill>
                  <a:schemeClr val="tx1"/>
                </a:solidFill>
              </a:rPr>
              <a:t>учащиеся </a:t>
            </a:r>
            <a:r>
              <a:rPr lang="ru-RU" sz="1400" dirty="0">
                <a:solidFill>
                  <a:schemeClr val="tx1"/>
                </a:solidFill>
              </a:rPr>
              <a:t>получают базовые знания о налоговой системе Российской Федерации.</a:t>
            </a:r>
          </a:p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Основные </a:t>
            </a:r>
            <a:r>
              <a:rPr lang="ru-RU" sz="1400" dirty="0">
                <a:solidFill>
                  <a:schemeClr val="tx1"/>
                </a:solidFill>
              </a:rPr>
              <a:t>темы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  <a:r>
              <a:rPr lang="ru-RU" sz="1400" dirty="0">
                <a:solidFill>
                  <a:schemeClr val="tx1"/>
                </a:solidFill>
              </a:rPr>
              <a:t> 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понятие и виды налогов;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значение налогов для государства и общества;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формирование бюджетов разных уровней;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роль налоговой службы;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электронные сервисы </a:t>
            </a:r>
            <a:r>
              <a:rPr lang="ru-RU" sz="1400" dirty="0" smtClean="0">
                <a:solidFill>
                  <a:schemeClr val="tx1"/>
                </a:solidFill>
              </a:rPr>
              <a:t>ФНС России.</a:t>
            </a:r>
            <a:endParaRPr lang="ru-RU" sz="1400" dirty="0">
              <a:solidFill>
                <a:schemeClr val="tx1"/>
              </a:solidFill>
            </a:endParaRPr>
          </a:p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Особое </a:t>
            </a:r>
            <a:r>
              <a:rPr lang="ru-RU" sz="1400" dirty="0">
                <a:solidFill>
                  <a:schemeClr val="tx1"/>
                </a:solidFill>
              </a:rPr>
              <a:t>внимание уделяется практическому пониманию значимости налогов в повседневной жизни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Для повышения вовлеченности обучающихся используются современные форматы: </a:t>
            </a:r>
            <a:endParaRPr lang="ru-RU" sz="1400" dirty="0" smtClean="0">
              <a:solidFill>
                <a:schemeClr val="tx1"/>
              </a:solidFill>
            </a:endParaRP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викторины; 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игровые задания</a:t>
            </a:r>
            <a:r>
              <a:rPr lang="ru-RU" sz="1400" dirty="0">
                <a:solidFill>
                  <a:schemeClr val="tx1"/>
                </a:solidFill>
              </a:rPr>
              <a:t>;</a:t>
            </a:r>
            <a:endParaRPr lang="ru-RU" sz="1400" dirty="0" smtClean="0">
              <a:solidFill>
                <a:schemeClr val="tx1"/>
              </a:solidFill>
            </a:endParaRP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видеоматериалы; 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обсуждение </a:t>
            </a:r>
            <a:r>
              <a:rPr lang="ru-RU" sz="1400" dirty="0">
                <a:solidFill>
                  <a:schemeClr val="tx1"/>
                </a:solidFill>
              </a:rPr>
              <a:t>жизненных </a:t>
            </a:r>
            <a:r>
              <a:rPr lang="ru-RU" sz="1400" dirty="0" smtClean="0">
                <a:solidFill>
                  <a:schemeClr val="tx1"/>
                </a:solidFill>
              </a:rPr>
              <a:t>ситуаций.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</a:rPr>
              <a:t>Данные методы </a:t>
            </a:r>
            <a:r>
              <a:rPr lang="ru-RU" sz="1400" dirty="0">
                <a:solidFill>
                  <a:schemeClr val="tx1"/>
                </a:solidFill>
              </a:rPr>
              <a:t>способствуют лучшему усвоению материала </a:t>
            </a:r>
            <a:r>
              <a:rPr lang="ru-RU" sz="1400" dirty="0" smtClean="0">
                <a:solidFill>
                  <a:schemeClr val="tx1"/>
                </a:solidFill>
              </a:rPr>
              <a:t>                                     и </a:t>
            </a:r>
            <a:r>
              <a:rPr lang="ru-RU" sz="1400" dirty="0">
                <a:solidFill>
                  <a:schemeClr val="tx1"/>
                </a:solidFill>
              </a:rPr>
              <a:t>развитию интереса к теме.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3" t="17892" r="24989" b="19227"/>
          <a:stretch/>
        </p:blipFill>
        <p:spPr bwMode="auto">
          <a:xfrm>
            <a:off x="4332363" y="1009698"/>
            <a:ext cx="2459422" cy="155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1" t="21353" r="35611"/>
          <a:stretch/>
        </p:blipFill>
        <p:spPr bwMode="auto">
          <a:xfrm>
            <a:off x="6898990" y="1280157"/>
            <a:ext cx="2104420" cy="2270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C:\Documents and Settings\Бегемотик\Рабочий стол\5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1481" y="3607150"/>
            <a:ext cx="2545200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315493"/>
            <a:ext cx="6888265" cy="682727"/>
          </a:xfrm>
        </p:spPr>
        <p:txBody>
          <a:bodyPr/>
          <a:lstStyle/>
          <a:p>
            <a:r>
              <a:rPr lang="ru-RU" sz="2200" dirty="0">
                <a:solidFill>
                  <a:schemeClr val="tx1"/>
                </a:solidFill>
              </a:rPr>
              <a:t>Дополнительные мероприятия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327" y="998220"/>
            <a:ext cx="4752089" cy="3486150"/>
          </a:xfrm>
        </p:spPr>
        <p:txBody>
          <a:bodyPr/>
          <a:lstStyle/>
          <a:p>
            <a:pPr marL="0" indent="0">
              <a:spcBef>
                <a:spcPts val="800"/>
              </a:spcBef>
              <a:spcAft>
                <a:spcPts val="800"/>
              </a:spcAft>
              <a:buNone/>
            </a:pPr>
            <a:r>
              <a:rPr lang="ru-RU" sz="1600" dirty="0">
                <a:solidFill>
                  <a:schemeClr val="tx1"/>
                </a:solidFill>
              </a:rPr>
              <a:t>Сотрудники Управления активно участвуют </a:t>
            </a: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в </a:t>
            </a:r>
            <a:r>
              <a:rPr lang="ru-RU" sz="1600" dirty="0">
                <a:solidFill>
                  <a:schemeClr val="tx1"/>
                </a:solidFill>
              </a:rPr>
              <a:t>просветительской </a:t>
            </a:r>
            <a:r>
              <a:rPr lang="ru-RU" sz="1600" dirty="0" smtClean="0">
                <a:solidFill>
                  <a:schemeClr val="tx1"/>
                </a:solidFill>
              </a:rPr>
              <a:t>деятельности в области </a:t>
            </a:r>
            <a:r>
              <a:rPr lang="ru-RU" sz="1600" dirty="0" smtClean="0">
                <a:solidFill>
                  <a:schemeClr val="tx1"/>
                </a:solidFill>
              </a:rPr>
              <a:t>налоговой </a:t>
            </a:r>
            <a:r>
              <a:rPr lang="ru-RU" sz="1600" dirty="0" smtClean="0">
                <a:solidFill>
                  <a:schemeClr val="tx1"/>
                </a:solidFill>
              </a:rPr>
              <a:t>грамотности: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участвуют в проведение </a:t>
            </a:r>
            <a:r>
              <a:rPr lang="ru-RU" sz="1600" dirty="0">
                <a:solidFill>
                  <a:schemeClr val="tx1"/>
                </a:solidFill>
              </a:rPr>
              <a:t>тематических площадок по финансовой грамотности;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участвуют в </a:t>
            </a:r>
            <a:r>
              <a:rPr lang="ru-RU" sz="1600" dirty="0">
                <a:solidFill>
                  <a:schemeClr val="tx1"/>
                </a:solidFill>
              </a:rPr>
              <a:t>городских и региональных мероприятиях;</a:t>
            </a:r>
          </a:p>
          <a:p>
            <a:pPr>
              <a:spcBef>
                <a:spcPts val="2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</a:rPr>
              <a:t>организуют экскурсии </a:t>
            </a:r>
            <a:r>
              <a:rPr lang="ru-RU" sz="1600" dirty="0">
                <a:solidFill>
                  <a:schemeClr val="tx1"/>
                </a:solidFill>
              </a:rPr>
              <a:t>в </a:t>
            </a:r>
            <a:r>
              <a:rPr lang="ru-RU" sz="1600" dirty="0" smtClean="0">
                <a:solidFill>
                  <a:schemeClr val="tx1"/>
                </a:solidFill>
              </a:rPr>
              <a:t>операционных залах </a:t>
            </a:r>
            <a:r>
              <a:rPr lang="ru-RU" sz="1600" dirty="0">
                <a:solidFill>
                  <a:schemeClr val="tx1"/>
                </a:solidFill>
              </a:rPr>
              <a:t>Управления </a:t>
            </a:r>
            <a:r>
              <a:rPr lang="ru-RU" sz="1600" dirty="0" smtClean="0">
                <a:solidFill>
                  <a:schemeClr val="tx1"/>
                </a:solidFill>
              </a:rPr>
              <a:t>ФНС России по Республике Карелия.</a:t>
            </a:r>
            <a:endParaRPr lang="ru-RU" sz="1600" dirty="0">
              <a:solidFill>
                <a:schemeClr val="tx1"/>
              </a:solidFill>
            </a:endParaRPr>
          </a:p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endParaRPr lang="ru-RU" sz="10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Экскурсии </a:t>
            </a:r>
            <a:r>
              <a:rPr lang="ru-RU" sz="1600" dirty="0">
                <a:solidFill>
                  <a:schemeClr val="tx1"/>
                </a:solidFill>
              </a:rPr>
              <a:t>позволяют на практике познакомить молодежь с работой налоговых органов.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1" r="11157" b="29551"/>
          <a:stretch/>
        </p:blipFill>
        <p:spPr bwMode="auto">
          <a:xfrm>
            <a:off x="4862086" y="44144"/>
            <a:ext cx="2604464" cy="187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9" t="21731" r="20372" b="30927"/>
          <a:stretch/>
        </p:blipFill>
        <p:spPr bwMode="auto">
          <a:xfrm>
            <a:off x="4862086" y="2194560"/>
            <a:ext cx="2673832" cy="192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9" t="18589" r="15647" b="12705"/>
          <a:stretch/>
        </p:blipFill>
        <p:spPr bwMode="auto">
          <a:xfrm>
            <a:off x="6955746" y="1679165"/>
            <a:ext cx="2180877" cy="142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0" t="7035" r="11964" b="8445"/>
          <a:stretch/>
        </p:blipFill>
        <p:spPr bwMode="auto">
          <a:xfrm>
            <a:off x="7219536" y="3726968"/>
            <a:ext cx="1917087" cy="133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244414"/>
            <a:ext cx="6888265" cy="682727"/>
          </a:xfrm>
        </p:spPr>
        <p:txBody>
          <a:bodyPr/>
          <a:lstStyle/>
          <a:p>
            <a:r>
              <a:rPr lang="ru-RU" sz="2200" dirty="0" smtClean="0">
                <a:solidFill>
                  <a:schemeClr val="tx1"/>
                </a:solidFill>
              </a:rPr>
              <a:t>Цели и результаты </a:t>
            </a:r>
            <a:r>
              <a:rPr lang="ru-RU" sz="2200" dirty="0">
                <a:solidFill>
                  <a:schemeClr val="tx1"/>
                </a:solidFill>
              </a:rPr>
              <a:t>реализации проекта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12" y="657685"/>
            <a:ext cx="7877175" cy="4254850"/>
          </a:xfrm>
        </p:spPr>
        <p:txBody>
          <a:bodyPr/>
          <a:lstStyle/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</a:rPr>
              <a:t>Основные </a:t>
            </a:r>
            <a:r>
              <a:rPr lang="ru-RU" sz="1400" b="1" dirty="0" smtClean="0">
                <a:solidFill>
                  <a:schemeClr val="tx1"/>
                </a:solidFill>
              </a:rPr>
              <a:t>цели:</a:t>
            </a:r>
            <a:endParaRPr lang="ru-RU" sz="14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формирование </a:t>
            </a:r>
            <a:r>
              <a:rPr lang="ru-RU" sz="1400" dirty="0">
                <a:solidFill>
                  <a:schemeClr val="tx1"/>
                </a:solidFill>
              </a:rPr>
              <a:t>налоговой культуры у молодежи;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воспитание сознательного и добросовестного налогоплательщика;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формирование положительного отношения к налоговой политике государства;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повышение имиджа налоговой службы;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развитие навыков работы с электронными сервисами ФНС;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профориентация подрастающего поколения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spcAft>
                <a:spcPts val="200"/>
              </a:spcAft>
              <a:buNone/>
            </a:pPr>
            <a:r>
              <a:rPr lang="ru-RU" sz="1400" b="1" dirty="0" smtClean="0">
                <a:solidFill>
                  <a:schemeClr val="tx1"/>
                </a:solidFill>
              </a:rPr>
              <a:t>Результаты: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формирование базовых знаний о налоговой системе;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повышение уровня финансовой и налоговой грамотности;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развитие ответственного отношения к уплате налогов;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формирование положительного имиджа налоговой службы;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повышение интереса молодежи к государственной службе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spcAft>
                <a:spcPts val="200"/>
              </a:spcAft>
              <a:buNone/>
            </a:pPr>
            <a:r>
              <a:rPr lang="ru-RU" sz="1400" b="1" dirty="0">
                <a:solidFill>
                  <a:schemeClr val="tx1"/>
                </a:solidFill>
              </a:rPr>
              <a:t>Реализация проекта «Уроки налоговой </a:t>
            </a:r>
            <a:r>
              <a:rPr lang="ru-RU" sz="1400" b="1" dirty="0" smtClean="0">
                <a:solidFill>
                  <a:schemeClr val="tx1"/>
                </a:solidFill>
              </a:rPr>
              <a:t>грамотности» </a:t>
            </a:r>
            <a:r>
              <a:rPr lang="ru-RU" sz="1400" b="1" dirty="0">
                <a:solidFill>
                  <a:schemeClr val="tx1"/>
                </a:solidFill>
              </a:rPr>
              <a:t>является эффективным инструментом формирования финансово грамотного и социально ответственного поколения.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1400" b="1" dirty="0" smtClean="0">
                <a:solidFill>
                  <a:schemeClr val="tx1"/>
                </a:solidFill>
              </a:rPr>
              <a:t>Системная </a:t>
            </a:r>
            <a:r>
              <a:rPr lang="ru-RU" sz="1400" b="1" dirty="0">
                <a:solidFill>
                  <a:schemeClr val="tx1"/>
                </a:solidFill>
              </a:rPr>
              <a:t>работа в данном направлении позволяет обеспечить устойчивое развитие налоговой культуры и укрепление доверия к государственным институтам.</a:t>
            </a: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endParaRPr lang="ru-RU" sz="1400" dirty="0">
              <a:solidFill>
                <a:schemeClr val="accent4"/>
              </a:solidFill>
            </a:endParaRP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endParaRPr lang="ru-RU" sz="1400" dirty="0">
              <a:solidFill>
                <a:schemeClr val="accent4"/>
              </a:solidFill>
            </a:endParaRPr>
          </a:p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endParaRPr lang="ru-RU" sz="16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3690</TotalTime>
  <Words>365</Words>
  <Application>Microsoft Office PowerPoint</Application>
  <PresentationFormat>Экран (16:9)</PresentationFormat>
  <Paragraphs>65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Helvetica Neue</vt:lpstr>
      <vt:lpstr>Helvetica Neue Light</vt:lpstr>
      <vt:lpstr>Helvetica Neue Medium</vt:lpstr>
      <vt:lpstr>Proxima Nova Rg</vt:lpstr>
      <vt:lpstr>Wingdings</vt:lpstr>
      <vt:lpstr>White</vt:lpstr>
      <vt:lpstr>Уроки налоговой грамотности в учебных заведениях Республики Карелия</vt:lpstr>
      <vt:lpstr>Актуальность проекта</vt:lpstr>
      <vt:lpstr>Описание практики</vt:lpstr>
      <vt:lpstr>Содержание уроков и форматы работы</vt:lpstr>
      <vt:lpstr>Дополнительные мероприятия</vt:lpstr>
      <vt:lpstr>Цели и результаты реализации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Кузнецова Анна Александровна</dc:creator>
  <cp:lastModifiedBy>Fingram2</cp:lastModifiedBy>
  <cp:revision>79</cp:revision>
  <dcterms:modified xsi:type="dcterms:W3CDTF">2026-04-23T11:15:31Z</dcterms:modified>
</cp:coreProperties>
</file>