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9" r:id="rId2"/>
    <p:sldId id="273" r:id="rId3"/>
    <p:sldId id="260" r:id="rId4"/>
    <p:sldId id="261" r:id="rId5"/>
    <p:sldId id="262" r:id="rId6"/>
  </p:sldIdLst>
  <p:sldSz cx="9144000" cy="5143500" type="screen16x9"/>
  <p:notesSz cx="6808788" cy="99409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0"/>
    <p:restoredTop sz="95407" autoAdjust="0"/>
  </p:normalViewPr>
  <p:slideViewPr>
    <p:cSldViewPr snapToGrid="0" snapToObjects="1" showGuides="1">
      <p:cViewPr varScale="1">
        <p:scale>
          <a:sx n="91" d="100"/>
          <a:sy n="91" d="100"/>
        </p:scale>
        <p:origin x="636" y="8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4351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cfg63@yande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hyperlink" Target="mailto:t.papuxina.r6300@tax.gov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36919" y="3721961"/>
            <a:ext cx="8244406" cy="1079178"/>
          </a:xfr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rtl="0" hangingPunct="0">
              <a:spcAft>
                <a:spcPts val="0"/>
              </a:spcAft>
            </a:pPr>
            <a:r>
              <a:rPr lang="ru-RU" sz="110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Направление практики: 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 специальные проекты с органами соц. защиты, МФЦ, ПФР, ФНС, Роспотребнадзором и др.; </a:t>
            </a:r>
          </a:p>
          <a:p>
            <a:pPr defTabSz="825500" rtl="0" hangingPunct="0">
              <a:spcAft>
                <a:spcPts val="0"/>
              </a:spcAft>
            </a:pPr>
            <a:r>
              <a:rPr lang="ru-RU" sz="110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Наименование субъекта: 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Самарская область </a:t>
            </a:r>
          </a:p>
          <a:p>
            <a:pPr defTabSz="825500" rtl="0" hangingPunct="0">
              <a:spcAft>
                <a:spcPts val="0"/>
              </a:spcAft>
            </a:pPr>
            <a:r>
              <a:rPr lang="ru-RU" sz="110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Авторы практики: </a:t>
            </a:r>
          </a:p>
          <a:p>
            <a:pPr defTabSz="825500" rtl="0" hangingPunct="0">
              <a:spcAft>
                <a:spcPts val="0"/>
              </a:spcAft>
            </a:pP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Региональный центр финансовой грамотности населения Самарской области; </a:t>
            </a:r>
            <a:r>
              <a:rPr lang="ru-RU" sz="1100" b="0" dirty="0" err="1">
                <a:latin typeface="Arial Narrow" panose="020B0606020202030204" pitchFamily="34" charset="0"/>
                <a:cs typeface="CB_Stem Extra Light" panose="020B0403020203020204" pitchFamily="34" charset="-52"/>
              </a:rPr>
              <a:t>Шурунова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 Е.Л., тел. (846) 979-79</a:t>
            </a:r>
            <a:r>
              <a:rPr lang="en-US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-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62, </a:t>
            </a:r>
            <a:r>
              <a:rPr lang="ru-RU" sz="1100" b="0" dirty="0" err="1">
                <a:latin typeface="Arial Narrow" panose="020B0606020202030204" pitchFamily="34" charset="0"/>
                <a:cs typeface="CB_Stem Extra Light" panose="020B0403020203020204" pitchFamily="34" charset="-52"/>
              </a:rPr>
              <a:t>e-mail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: </a:t>
            </a:r>
            <a:r>
              <a:rPr lang="en-US" sz="1100" b="0" dirty="0">
                <a:latin typeface="Arial Narrow" panose="020B0606020202030204" pitchFamily="34" charset="0"/>
                <a:cs typeface="CB_Stem Extra Light" panose="020B0403020203020204" pitchFamily="34" charset="-52"/>
                <a:hlinkClick r:id="rId3"/>
              </a:rPr>
              <a:t>rcfg63@yandex.ru</a:t>
            </a:r>
            <a:endParaRPr lang="ru-RU" sz="1100" b="0" dirty="0">
              <a:latin typeface="Arial Narrow" panose="020B0606020202030204" pitchFamily="34" charset="0"/>
              <a:cs typeface="CB_Stem Extra Light" panose="020B0403020203020204" pitchFamily="34" charset="-52"/>
            </a:endParaRPr>
          </a:p>
          <a:p>
            <a:pPr defTabSz="825500" rtl="0" hangingPunct="0">
              <a:spcAft>
                <a:spcPts val="0"/>
              </a:spcAft>
            </a:pP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Управление Федеральной налоговой службы по Самарской области, </a:t>
            </a:r>
            <a:r>
              <a:rPr lang="ru-RU" sz="1100" b="0" dirty="0" err="1">
                <a:latin typeface="Arial Narrow" panose="020B0606020202030204" pitchFamily="34" charset="0"/>
                <a:cs typeface="CB_Stem Extra Light" panose="020B0403020203020204" pitchFamily="34" charset="-52"/>
              </a:rPr>
              <a:t>Станотин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 Д.В., (846) 250-70-29 доб. 1011, 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  <a:hlinkClick r:id="rId4"/>
              </a:rPr>
              <a:t>t.papuxina.r6300@tax.gov.ru</a:t>
            </a:r>
            <a:endParaRPr lang="ru-RU" sz="1100" b="0" dirty="0">
              <a:latin typeface="Arial Narrow" panose="020B0606020202030204" pitchFamily="34" charset="0"/>
              <a:cs typeface="CB_Stem Extra Light" panose="020B0403020203020204" pitchFamily="34" charset="-52"/>
            </a:endParaRPr>
          </a:p>
          <a:p>
            <a:pPr defTabSz="825500" rtl="0" hangingPunct="0">
              <a:spcAft>
                <a:spcPts val="0"/>
              </a:spcAft>
            </a:pPr>
            <a:endParaRPr lang="ru-RU" sz="1100" b="0" dirty="0">
              <a:solidFill>
                <a:schemeClr val="tx1"/>
              </a:solidFill>
              <a:latin typeface="Arial Narrow" panose="020B0606020202030204" pitchFamily="34" charset="0"/>
              <a:cs typeface="CB_Stem Extra Light" panose="020B0403020203020204" pitchFamily="34" charset="-52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1B09FE49-D29F-4654-8D04-B5D8AD33563E}"/>
              </a:ext>
            </a:extLst>
          </p:cNvPr>
          <p:cNvSpPr txBox="1">
            <a:spLocks/>
          </p:cNvSpPr>
          <p:nvPr/>
        </p:nvSpPr>
        <p:spPr>
          <a:xfrm>
            <a:off x="436919" y="1162051"/>
            <a:ext cx="7570169" cy="123825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0" tIns="0" rIns="180000" bIns="36000" anchor="b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Областной просветительский проект  </a:t>
            </a:r>
          </a:p>
          <a:p>
            <a:pPr algn="ctr" hangingPunct="1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арафон налоговой грамотности </a:t>
            </a:r>
          </a:p>
          <a:p>
            <a:pPr algn="ctr" hangingPunct="1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«НАЛОГОВИГАЦИЯ»»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CB_Stem Medium" panose="020B0603020203020204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628088-3F3D-254C-BFE6-FCBA318768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1" y="-6229"/>
            <a:ext cx="1030194" cy="11221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795" y="971167"/>
            <a:ext cx="533479" cy="4004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Межрегиональный форум «Созвездие IQ - Самарский НАНОГРАД» 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Narrow" panose="020B060602020203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67502"/>
            <a:ext cx="6888265" cy="998375"/>
          </a:xfrm>
        </p:spPr>
        <p:txBody>
          <a:bodyPr/>
          <a:lstStyle/>
          <a:p>
            <a:r>
              <a:rPr lang="ru-RU" sz="3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 txBox="1">
            <a:spLocks/>
          </p:cNvSpPr>
          <p:nvPr/>
        </p:nvSpPr>
        <p:spPr>
          <a:xfrm>
            <a:off x="5258249" y="3001845"/>
            <a:ext cx="2066447" cy="44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80000"/>
              </a:lnSpc>
            </a:pPr>
            <a:r>
              <a:rPr lang="ru-RU" sz="3200" spc="-15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07556" y="3663758"/>
            <a:ext cx="2773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200" b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До 5 000 чел./год– обучающиеся образовательных организаций Самарской области</a:t>
            </a:r>
          </a:p>
        </p:txBody>
      </p:sp>
      <p:sp>
        <p:nvSpPr>
          <p:cNvPr id="53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 txBox="1">
            <a:spLocks/>
          </p:cNvSpPr>
          <p:nvPr/>
        </p:nvSpPr>
        <p:spPr>
          <a:xfrm>
            <a:off x="1283256" y="2234577"/>
            <a:ext cx="2892560" cy="44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80000"/>
              </a:lnSpc>
            </a:pPr>
            <a:r>
              <a:rPr lang="ru-RU" sz="3200" spc="-150" dirty="0">
                <a:solidFill>
                  <a:srgbClr val="04C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hangingPunct="1">
              <a:lnSpc>
                <a:spcPct val="80000"/>
              </a:lnSpc>
            </a:pPr>
            <a:endParaRPr lang="ru-RU" sz="3200" spc="-150" dirty="0">
              <a:solidFill>
                <a:srgbClr val="04C4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>
              <a:lnSpc>
                <a:spcPct val="80000"/>
              </a:lnSpc>
            </a:pPr>
            <a:r>
              <a:rPr lang="ru-RU" sz="3200" spc="-1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endParaRPr lang="ru-RU" sz="3200" spc="-15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16A2628E-79C0-435B-BA16-A7FB685F921E}"/>
              </a:ext>
            </a:extLst>
          </p:cNvPr>
          <p:cNvCxnSpPr>
            <a:cxnSpLocks/>
          </p:cNvCxnSpPr>
          <p:nvPr/>
        </p:nvCxnSpPr>
        <p:spPr>
          <a:xfrm>
            <a:off x="784013" y="616364"/>
            <a:ext cx="3227679" cy="0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16A2628E-79C0-435B-BA16-A7FB685F921E}"/>
              </a:ext>
            </a:extLst>
          </p:cNvPr>
          <p:cNvCxnSpPr>
            <a:cxnSpLocks/>
          </p:cNvCxnSpPr>
          <p:nvPr/>
        </p:nvCxnSpPr>
        <p:spPr>
          <a:xfrm flipH="1" flipV="1">
            <a:off x="8149654" y="2663201"/>
            <a:ext cx="4150" cy="2894051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532C910-7BE0-D334-6C6B-F359515CBC1A}"/>
              </a:ext>
            </a:extLst>
          </p:cNvPr>
          <p:cNvSpPr txBox="1">
            <a:spLocks/>
          </p:cNvSpPr>
          <p:nvPr/>
        </p:nvSpPr>
        <p:spPr>
          <a:xfrm>
            <a:off x="1808328" y="1536392"/>
            <a:ext cx="3147825" cy="36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80000"/>
              </a:lnSpc>
            </a:pPr>
            <a:r>
              <a:rPr lang="ru-RU" sz="3200" spc="-1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sz="3200" spc="-1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1119EE0-A4DB-8F5C-FC98-C6631DCE38A0}"/>
              </a:ext>
            </a:extLst>
          </p:cNvPr>
          <p:cNvCxnSpPr>
            <a:cxnSpLocks/>
          </p:cNvCxnSpPr>
          <p:nvPr/>
        </p:nvCxnSpPr>
        <p:spPr>
          <a:xfrm>
            <a:off x="1728474" y="1940138"/>
            <a:ext cx="3227679" cy="0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57B1FE5-72D8-71A9-D83F-944C4418D577}"/>
              </a:ext>
            </a:extLst>
          </p:cNvPr>
          <p:cNvSpPr txBox="1"/>
          <p:nvPr/>
        </p:nvSpPr>
        <p:spPr>
          <a:xfrm rot="10800000" flipV="1">
            <a:off x="2493247" y="1972468"/>
            <a:ext cx="32276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сформировать навыки управления своими финансами, а также  понимание сущности и необходимости налогов как экономического явления, позитивное отношение молодых людей к налоговой политике РФ,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793E8B-CFAF-86C2-2BE2-44F7B3F44522}"/>
              </a:ext>
            </a:extLst>
          </p:cNvPr>
          <p:cNvCxnSpPr>
            <a:cxnSpLocks/>
          </p:cNvCxnSpPr>
          <p:nvPr/>
        </p:nvCxnSpPr>
        <p:spPr>
          <a:xfrm>
            <a:off x="1987611" y="3458647"/>
            <a:ext cx="3227679" cy="0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93AC072-74EA-4A42-3437-EC25235344CB}"/>
              </a:ext>
            </a:extLst>
          </p:cNvPr>
          <p:cNvSpPr txBox="1"/>
          <p:nvPr/>
        </p:nvSpPr>
        <p:spPr>
          <a:xfrm>
            <a:off x="1037170" y="893931"/>
            <a:ext cx="431275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1200" b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повышение уровня налоговой грамотности и культуры, создание сообщества грамотных налогоплательщиков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BD4ADE-618A-A6A5-D01F-26F6935076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" y="3521812"/>
            <a:ext cx="4121439" cy="144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033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Марафон налоговой грамотности «НАЛОГОВИГАЦИЯ»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86" y="991428"/>
            <a:ext cx="7964051" cy="169922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Этап «Обучающий лекторий»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/>
              <a:t>- </a:t>
            </a:r>
            <a:r>
              <a:rPr lang="ru-RU" dirty="0">
                <a:solidFill>
                  <a:schemeClr val="accent4"/>
                </a:solidFill>
              </a:rPr>
              <a:t>Онлайн - лекторий </a:t>
            </a:r>
            <a:r>
              <a:rPr lang="ru-RU" dirty="0"/>
              <a:t>по налоговой грамотности и формированию налоговых знаний и культуры, в рамках которого прошли тематические лекции для обучающихся и педагогических работников</a:t>
            </a:r>
            <a:r>
              <a:rPr lang="en-US" dirty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«История и теория налогообложения», «Личный кабинет налогоплательщика – твой помощник», «Имущественные налоги физических лиц», «Налоговые вычеты – как вернуть часть средств», «Как оформить свое дело?», «Самозанятость: мой первый бизнес», «Как работают онлайн-кассы и зачем они нужны?». 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-  </a:t>
            </a:r>
            <a:r>
              <a:rPr lang="ru-RU" dirty="0">
                <a:solidFill>
                  <a:schemeClr val="accent4"/>
                </a:solidFill>
              </a:rPr>
              <a:t>Финансовые квизы</a:t>
            </a:r>
            <a:r>
              <a:rPr lang="ru-RU" dirty="0"/>
              <a:t>,  мастер-классы в Областной профильной смене по финансовой грамотности в ДОЦ «Жигули»</a:t>
            </a:r>
          </a:p>
          <a:p>
            <a:endParaRPr lang="ru-RU" dirty="0"/>
          </a:p>
        </p:txBody>
      </p:sp>
      <p:pic>
        <p:nvPicPr>
          <p:cNvPr id="4" name="Picture 3" descr="C:\Users\6300-15-029\Desktop\Работа отдела\МАРАФОН\4\uzAa1K_mTVuNE2kuvTSo_NU6fHHI06T9EYrSnatpragDV0zl23CI6DRpQe8zdsCiWMyF4vlhMd_egR6zuCzjMSY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2" y="2828101"/>
            <a:ext cx="2362726" cy="183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6300-15-029\Desktop\Работа отдела\МАРАФОН\4\XJMw2T9K5UI4KINNIryHXTgkRhdvHP86ShphzihzbtdUZWYKTzmF6DRwGBlvgp6eQExIlIwLmp9wi29hdiicNH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75" y="2832092"/>
            <a:ext cx="2317006" cy="183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917" y="2832092"/>
            <a:ext cx="2668237" cy="177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08" y="383151"/>
            <a:ext cx="6888265" cy="40512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Марафон налоговой грамотности «НАЛОГОВИГАЦИЯ»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57" y="1065877"/>
            <a:ext cx="7877175" cy="150748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Этап финансовый турнир «Думай о будущем»</a:t>
            </a:r>
          </a:p>
          <a:p>
            <a:pPr marL="0" indent="0">
              <a:buNone/>
            </a:pPr>
            <a:r>
              <a:rPr lang="ru-RU" dirty="0"/>
              <a:t>Сотрудники РЦФГ совместно со специалистами УФНС по Самарской области организовали</a:t>
            </a:r>
            <a:r>
              <a:rPr lang="en-US" dirty="0"/>
              <a:t>: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командную  игру – «Финансовый </a:t>
            </a:r>
            <a:r>
              <a:rPr lang="ru-RU" dirty="0" err="1"/>
              <a:t>батлл</a:t>
            </a:r>
            <a:r>
              <a:rPr lang="ru-RU" dirty="0"/>
              <a:t>»; профориентационную презентацию о профессии налогового инспектора</a:t>
            </a:r>
            <a:r>
              <a:rPr lang="en-US" dirty="0"/>
              <a:t>;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мастер – классы: заполнить 3-НДФЛ, подключиться к «Личному кабинету налогоплательщика для физических лиц».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9" y="3035763"/>
            <a:ext cx="189411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6300-15-029\Desktop\Работа отдела\МАРАФОН\7\fil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222" y="3035763"/>
            <a:ext cx="197902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26" y="3035763"/>
            <a:ext cx="189811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C:\Users\6300-15-029\Desktop\Работа отдела\МАРАФОН\7\fil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03" y="3035763"/>
            <a:ext cx="203780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04" y="444748"/>
            <a:ext cx="6888265" cy="32239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Марафон налоговой грамотности «НАЛОГОВИГАЦИЯ»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904" y="1054293"/>
            <a:ext cx="7877175" cy="390878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/>
              <a:t> 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Этап «Конкурс проектов «Равный – равному. Расскажу о налогах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»</a:t>
            </a:r>
            <a:r>
              <a:rPr lang="ru-RU" sz="1200" dirty="0"/>
              <a:t>, направленный на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/>
              <a:t>повышение налоговой и финансовой грамотности старшеклассников через создание и реализацию обучающих проектов по налоговой тематике для своих сверстников по принципу «равный-равному».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05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accent4">
                    <a:lumMod val="50000"/>
                  </a:schemeClr>
                </a:solidFill>
              </a:rPr>
              <a:t>Темы проектов: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05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/>
              <a:t>«Налоги: зачем я плачу? Социальная и экономическая роль налогов: что строится и финансируется на наши налоги?»,</a:t>
            </a:r>
            <a:endParaRPr lang="en-US" sz="105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/>
              <a:t>«Система налогообложения имущества физических лиц в России в сравнении с налогообложением имущества в других странах», </a:t>
            </a:r>
            <a:endParaRPr lang="en-US" sz="105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/>
              <a:t>«Я – самозанятый».</a:t>
            </a:r>
            <a:endParaRPr lang="en-US" sz="105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7" y="2936520"/>
            <a:ext cx="3214816" cy="176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33" y="2960469"/>
            <a:ext cx="3115492" cy="173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805" y="3063241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1171" y="3008688"/>
            <a:ext cx="3703320" cy="156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0" dirty="0">
                <a:latin typeface="Proxima Nova Rg" panose="02000506030000020004" pitchFamily="2" charset="0"/>
              </a:rPr>
              <a:t>«Проект: Равный – равному.</a:t>
            </a:r>
          </a:p>
          <a:p>
            <a:r>
              <a:rPr lang="ru-RU" sz="1050" b="0" dirty="0">
                <a:latin typeface="Proxima Nova Rg" panose="02000506030000020004" pitchFamily="2" charset="0"/>
              </a:rPr>
              <a:t> Расскажи о налогах»</a:t>
            </a:r>
          </a:p>
          <a:p>
            <a:r>
              <a:rPr lang="ru-RU" sz="1050" dirty="0">
                <a:latin typeface="Proxima Nova Rg" panose="02000506030000020004" pitchFamily="2" charset="0"/>
              </a:rPr>
              <a:t>1 место: </a:t>
            </a:r>
            <a:r>
              <a:rPr lang="ru-RU" sz="1050" b="0" dirty="0">
                <a:latin typeface="Proxima Nova Rg" panose="02000506030000020004" pitchFamily="2" charset="0"/>
              </a:rPr>
              <a:t>ГБОУ СОШ №11 г. </a:t>
            </a:r>
            <a:r>
              <a:rPr lang="ru-RU" sz="1050" b="0" dirty="0" err="1">
                <a:latin typeface="Proxima Nova Rg" panose="02000506030000020004" pitchFamily="2" charset="0"/>
              </a:rPr>
              <a:t>Кинеля</a:t>
            </a:r>
            <a:endParaRPr lang="ru-RU" sz="1050" b="0" dirty="0">
              <a:latin typeface="Proxima Nova Rg" panose="02000506030000020004" pitchFamily="2" charset="0"/>
            </a:endParaRPr>
          </a:p>
          <a:p>
            <a:r>
              <a:rPr lang="ru-RU" sz="1050" dirty="0">
                <a:latin typeface="Proxima Nova Rg" panose="02000506030000020004" pitchFamily="2" charset="0"/>
              </a:rPr>
              <a:t>2 место: </a:t>
            </a:r>
            <a:r>
              <a:rPr lang="ru-RU" sz="1050" b="0" dirty="0">
                <a:latin typeface="Proxima Nova Rg" panose="02000506030000020004" pitchFamily="2" charset="0"/>
              </a:rPr>
              <a:t>МБОУ "Школа № 9" </a:t>
            </a:r>
          </a:p>
          <a:p>
            <a:r>
              <a:rPr lang="ru-RU" sz="1050" b="0" dirty="0">
                <a:latin typeface="Proxima Nova Rg" panose="02000506030000020004" pitchFamily="2" charset="0"/>
              </a:rPr>
              <a:t>г. о. Самара, </a:t>
            </a:r>
          </a:p>
          <a:p>
            <a:r>
              <a:rPr lang="ru-RU" sz="1050" b="0" dirty="0">
                <a:latin typeface="Proxima Nova Rg" panose="02000506030000020004" pitchFamily="2" charset="0"/>
              </a:rPr>
              <a:t>ГБОУ СОШ №1 г. Похвистнево</a:t>
            </a:r>
          </a:p>
          <a:p>
            <a:r>
              <a:rPr lang="ru-RU" sz="1050" dirty="0">
                <a:latin typeface="Proxima Nova Rg" panose="02000506030000020004" pitchFamily="2" charset="0"/>
              </a:rPr>
              <a:t>3 место: </a:t>
            </a:r>
            <a:r>
              <a:rPr lang="ru-RU" sz="1050" b="0" dirty="0">
                <a:latin typeface="Proxima Nova Rg" panose="02000506030000020004" pitchFamily="2" charset="0"/>
              </a:rPr>
              <a:t>МБОУ «Гимназия № 2» </a:t>
            </a:r>
          </a:p>
          <a:p>
            <a:r>
              <a:rPr lang="ru-RU" sz="1050" b="0" dirty="0">
                <a:latin typeface="Proxima Nova Rg" panose="02000506030000020004" pitchFamily="2" charset="0"/>
              </a:rPr>
              <a:t>г. о. Самара ГБПОУ "Самарский торгово-</a:t>
            </a:r>
          </a:p>
          <a:p>
            <a:r>
              <a:rPr lang="ru-RU" sz="1050" b="0" dirty="0">
                <a:latin typeface="Proxima Nova Rg" panose="02000506030000020004" pitchFamily="2" charset="0"/>
              </a:rPr>
              <a:t>экономический колледж"</a:t>
            </a:r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488</Words>
  <Application>Microsoft Office PowerPoint</Application>
  <PresentationFormat>Экран (16:9)</PresentationFormat>
  <Paragraphs>47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Arial Narrow</vt:lpstr>
      <vt:lpstr>Helvetica Neue</vt:lpstr>
      <vt:lpstr>Helvetica Neue Light</vt:lpstr>
      <vt:lpstr>Proxima Nova Rg</vt:lpstr>
      <vt:lpstr>Times New Roman</vt:lpstr>
      <vt:lpstr>Wingdings</vt:lpstr>
      <vt:lpstr>White</vt:lpstr>
      <vt:lpstr>Презентация PowerPoint</vt:lpstr>
      <vt:lpstr>     Цель</vt:lpstr>
      <vt:lpstr>Марафон налоговой грамотности «НАЛОГОВИГАЦИЯ» </vt:lpstr>
      <vt:lpstr>Марафон налоговой грамотности «НАЛОГОВИГАЦИЯ» </vt:lpstr>
      <vt:lpstr>Марафон налоговой грамотности «НАЛОГОВИГАЦИЯ»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Насибуллина София Хаммятовна</dc:creator>
  <cp:lastModifiedBy>Пользователь</cp:lastModifiedBy>
  <cp:revision>71</cp:revision>
  <cp:lastPrinted>2026-03-26T14:26:31Z</cp:lastPrinted>
  <dcterms:modified xsi:type="dcterms:W3CDTF">2026-04-24T08:37:16Z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