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59" r:id="rId4"/>
    <p:sldId id="263" r:id="rId5"/>
    <p:sldId id="260" r:id="rId6"/>
    <p:sldId id="261" r:id="rId7"/>
    <p:sldId id="262" r:id="rId8"/>
    <p:sldId id="264" r:id="rId9"/>
    <p:sldId id="265" r:id="rId10"/>
    <p:sldId id="266" r:id="rId11"/>
  </p:sldIdLst>
  <p:sldSz cx="9144000" cy="5143500" type="screen16x9"/>
  <p:notesSz cx="6858000" cy="9144000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7"/>
    <p:restoredTop sz="95407" autoAdjust="0"/>
  </p:normalViewPr>
  <p:slideViewPr>
    <p:cSldViewPr snapToGrid="0" snapToObjects="1" showGuides="1">
      <p:cViewPr varScale="1">
        <p:scale>
          <a:sx n="133" d="100"/>
          <a:sy n="133" d="100"/>
        </p:scale>
        <p:origin x="144" y="252"/>
      </p:cViewPr>
      <p:guideLst>
        <p:guide orient="horz" pos="166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842707F-0FE1-B2BC-B71F-9ABB57BEDF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A359E-5C92-6136-4DCA-6EF65FD28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B7D9-2471-084E-4AA0-5DCA5B7123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33A25-7280-B650-196D-6CE91F5EC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8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18002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5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301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/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27C914-3C09-5EA8-0AC3-0D2B47AEC5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07919" y="4093347"/>
            <a:ext cx="6350680" cy="802572"/>
          </a:xfrm>
        </p:spPr>
        <p:txBody>
          <a:bodyPr>
            <a:noAutofit/>
          </a:bodyPr>
          <a:lstStyle/>
          <a:p>
            <a:r>
              <a:rPr lang="ru-RU" sz="1200" dirty="0"/>
              <a:t>Направление практики Финансовое просвещение детей и молодежи</a:t>
            </a:r>
          </a:p>
          <a:p>
            <a:r>
              <a:rPr lang="ru-RU" sz="1200" dirty="0"/>
              <a:t>Наименование субъекта  Чукотский автономный округ</a:t>
            </a:r>
          </a:p>
          <a:p>
            <a:r>
              <a:rPr lang="ru-RU" sz="1200" dirty="0"/>
              <a:t>Автор практики: МБОУ «СОШ №1 г. Анадыря», Пашьян Н.Н., (8-427-22)2-62-07, </a:t>
            </a:r>
            <a:r>
              <a:rPr lang="en-US" sz="1200" dirty="0"/>
              <a:t>sh1_anadyr@mail.ru)</a:t>
            </a:r>
            <a:r>
              <a:rPr lang="ru-RU" sz="1200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49" y="1386584"/>
            <a:ext cx="4872649" cy="6349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Финансовая компетентность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9CEBF-8641-4D57-EC3E-60723ED43AFC}"/>
              </a:ext>
            </a:extLst>
          </p:cNvPr>
          <p:cNvSpPr txBox="1"/>
          <p:nvPr/>
        </p:nvSpPr>
        <p:spPr>
          <a:xfrm>
            <a:off x="587828" y="134782"/>
            <a:ext cx="1477735" cy="117981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Место для логотипа региона и (или) региональной программы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6AE8659-E38B-930C-A64F-AD6A72A2E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" y="142161"/>
            <a:ext cx="1477735" cy="128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9618-E0AE-42D3-03C9-6DF0DBC9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6888265" cy="751686"/>
          </a:xfrm>
        </p:spPr>
        <p:txBody>
          <a:bodyPr/>
          <a:lstStyle/>
          <a:p>
            <a:pPr algn="ctr"/>
            <a:r>
              <a:rPr lang="ru-RU" b="1" dirty="0"/>
              <a:t>Формирование финансовой грамотности </a:t>
            </a:r>
            <a:br>
              <a:rPr lang="ru-RU" b="1" dirty="0"/>
            </a:br>
            <a:r>
              <a:rPr lang="ru-RU" b="1" dirty="0"/>
              <a:t>в проектной деятельности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0673A8-B00F-A3B0-F3B1-ED0F0C0EA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1" y="1322614"/>
            <a:ext cx="2718709" cy="3167743"/>
          </a:xfrm>
        </p:spPr>
        <p:txBody>
          <a:bodyPr/>
          <a:lstStyle/>
          <a:p>
            <a:pPr marL="214312" lvl="1" indent="0">
              <a:buNone/>
            </a:pPr>
            <a:r>
              <a:rPr lang="ru-RU" b="1" dirty="0"/>
              <a:t>Виды проектной деятельности:</a:t>
            </a:r>
          </a:p>
          <a:p>
            <a:pPr lvl="1">
              <a:buFontTx/>
              <a:buChar char="-"/>
            </a:pPr>
            <a:r>
              <a:rPr lang="ru-RU" b="1" dirty="0"/>
              <a:t>мини-проекты (подготовка и реализация обучающих мини-проектов);</a:t>
            </a:r>
          </a:p>
          <a:p>
            <a:pPr lvl="1">
              <a:buFontTx/>
              <a:buChar char="-"/>
            </a:pPr>
            <a:r>
              <a:rPr lang="ru-RU" b="1" dirty="0"/>
              <a:t>Индивидуальные проекты;</a:t>
            </a:r>
          </a:p>
          <a:p>
            <a:pPr lvl="1">
              <a:buFontTx/>
              <a:buChar char="-"/>
            </a:pPr>
            <a:r>
              <a:rPr lang="ru-RU" b="1" dirty="0"/>
              <a:t>Командные проекты.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B7FA2D-6BC5-6EF2-5964-3E7CAF5CA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30" t="31015" r="22009" b="14481"/>
          <a:stretch/>
        </p:blipFill>
        <p:spPr bwMode="auto">
          <a:xfrm>
            <a:off x="2996294" y="1322614"/>
            <a:ext cx="2795588" cy="2020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FF93C3-FD66-4BC7-48D0-FB931B46F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28" t="30559" r="22138" b="15393"/>
          <a:stretch/>
        </p:blipFill>
        <p:spPr bwMode="auto">
          <a:xfrm>
            <a:off x="4279788" y="2124075"/>
            <a:ext cx="2551067" cy="2103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330823-A2CF-EAD9-0027-9843971CF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6" t="31243" r="22523" b="14025"/>
          <a:stretch/>
        </p:blipFill>
        <p:spPr bwMode="auto">
          <a:xfrm>
            <a:off x="5655211" y="2748915"/>
            <a:ext cx="2499554" cy="2171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7534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1"/>
            <a:ext cx="6888265" cy="563906"/>
          </a:xfrm>
        </p:spPr>
        <p:txBody>
          <a:bodyPr/>
          <a:lstStyle/>
          <a:p>
            <a:pPr algn="ctr"/>
            <a:r>
              <a:rPr lang="ru-RU" dirty="0"/>
              <a:t>Финансовая грамотность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3EA4B7-CA8D-6C4F-B55A-69922FEED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93" y="775607"/>
            <a:ext cx="3925985" cy="3683377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Обновленный ФГОС нацеливает на формирование функциональной грамотности у обучающихся, одним из элементов которой является грамотность финансовая.</a:t>
            </a:r>
          </a:p>
          <a:p>
            <a:pPr marL="0" indent="0" algn="just">
              <a:buNone/>
            </a:pPr>
            <a:r>
              <a:rPr lang="ru-RU" b="1" dirty="0"/>
              <a:t>В соответствии со Стратегией повышения финансовой грамотности и формирования финансовой культуры до 2030 г.,  утвержденной  Правительством РФ, «финансовая грамотность» понимается как знания, умения и навыки, необходимые для принятия финансовых решений в целях достижения финансового благополучия и управления финансовыми рисками.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241850-85ED-0AB7-A72B-14B85B9549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r="13431"/>
          <a:stretch>
            <a:fillRect/>
          </a:stretch>
        </p:blipFill>
        <p:spPr>
          <a:xfrm>
            <a:off x="4920798" y="865414"/>
            <a:ext cx="3202668" cy="2090057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A3331-1180-76E2-1BC5-BF2DFE39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187779"/>
            <a:ext cx="7547202" cy="718457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Формирование финансовой грамотности у обучающихся осуществляется по следующим направлениям: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DB393F-A165-FAE5-2E4F-8F3C2FD93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" y="1371600"/>
            <a:ext cx="7285945" cy="3126921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включение тем по финансовой грамотности в  учебный предмет «Обществознание» на уровнях основного общего образования и среднего общего образования;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 включение тем по финансовой грамотности в учебный предмет «Экономика» на уровне среднего общего образования при изучении профильного курса;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 в рамках внеурочной деятельности «Основы финансовой грамотности»;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 в рамках выполнения индивидуальных проектов;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 участие в Онлайн-Олимпиаде по финансовой грамотности;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 Онлайн-уроки по финансовой грамотности проекта Банка России;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уроки по финансовой грамотности совместно с отделением Банка России по ЧАО;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отработка знаний по финансовой грамотности при подготовке учащихся к ОГЭ и ЕГЭ.</a:t>
            </a: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49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48CE0-D688-75B4-ED9B-EC63E6BE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Участие в Онлайн-Олимпиаде по финансовой грамотности на образовательной платформе </a:t>
            </a:r>
            <a:r>
              <a:rPr lang="ru-RU" dirty="0" err="1"/>
              <a:t>Учи.ру</a:t>
            </a:r>
            <a:endParaRPr lang="ru-RU" dirty="0"/>
          </a:p>
        </p:txBody>
      </p:sp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DB7395E0-7368-F15A-F295-86DEB1A9E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920" t="33979" r="41122" b="18359"/>
          <a:stretch/>
        </p:blipFill>
        <p:spPr bwMode="auto">
          <a:xfrm>
            <a:off x="3271750" y="1065877"/>
            <a:ext cx="2138803" cy="2787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11B6E5-D26E-54DF-507E-22C0AEBF1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28" t="21437" r="37146" b="14481"/>
          <a:stretch/>
        </p:blipFill>
        <p:spPr bwMode="auto">
          <a:xfrm>
            <a:off x="1012371" y="1065877"/>
            <a:ext cx="2138803" cy="2575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CF0C37F-7508-F30F-EE68-CA9C52776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41" t="20753" r="36761" b="14481"/>
          <a:stretch/>
        </p:blipFill>
        <p:spPr bwMode="auto">
          <a:xfrm>
            <a:off x="5296093" y="1051974"/>
            <a:ext cx="1508760" cy="2164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E26C9FC-423B-5E8D-D2FC-6B43E4A8EF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56" t="20523" r="37274" b="18815"/>
          <a:stretch/>
        </p:blipFill>
        <p:spPr bwMode="auto">
          <a:xfrm>
            <a:off x="6063041" y="1092630"/>
            <a:ext cx="1501140" cy="2227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0FB8F27-1073-168F-B003-80BD7F7F1D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582" t="20753" r="36890" b="15393"/>
          <a:stretch/>
        </p:blipFill>
        <p:spPr bwMode="auto">
          <a:xfrm>
            <a:off x="6978095" y="1139669"/>
            <a:ext cx="151638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ECBB79F-40E2-B4D8-E00E-1DB4C88B7F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943" t="20296" r="36505" b="14253"/>
          <a:stretch/>
        </p:blipFill>
        <p:spPr bwMode="auto">
          <a:xfrm>
            <a:off x="5607177" y="2662101"/>
            <a:ext cx="1577340" cy="2186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FA2C785-C8FB-40FF-6A54-96ADC37918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199" t="20524" r="36889" b="14937"/>
          <a:stretch/>
        </p:blipFill>
        <p:spPr bwMode="auto">
          <a:xfrm>
            <a:off x="7044235" y="2925601"/>
            <a:ext cx="1539240" cy="2156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2396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48CE0-D688-75B4-ED9B-EC63E6BE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Уроки по финансовой грамотности проекта Банка России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111418-B01C-7B9A-D625-3C15CF98D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5" t="21664" r="19700" b="13341"/>
          <a:stretch/>
        </p:blipFill>
        <p:spPr bwMode="auto">
          <a:xfrm>
            <a:off x="883994" y="1065877"/>
            <a:ext cx="2471527" cy="1659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88E7A9D2-75C2-5A3D-2DE0-C455ADB4A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33" y="2815940"/>
            <a:ext cx="2664069" cy="1659742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B3C68A-A9B3-C404-DE52-8F96B6A24F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89" t="21893" r="23293" b="9920"/>
          <a:stretch/>
        </p:blipFill>
        <p:spPr bwMode="auto">
          <a:xfrm>
            <a:off x="3583154" y="1065877"/>
            <a:ext cx="2602156" cy="1723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A92A78-5233-EA87-A8BC-C447590BF9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28" t="9350" r="38814" b="34322"/>
          <a:stretch/>
        </p:blipFill>
        <p:spPr bwMode="auto">
          <a:xfrm>
            <a:off x="6127569" y="1065877"/>
            <a:ext cx="2522220" cy="1882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058479-A6F2-BC38-0B01-0A4763755C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02" t="10034" r="39198" b="35462"/>
          <a:stretch/>
        </p:blipFill>
        <p:spPr bwMode="auto">
          <a:xfrm>
            <a:off x="4412276" y="2815940"/>
            <a:ext cx="2560320" cy="1659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8391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80" y="383150"/>
            <a:ext cx="7192734" cy="79795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Уроки по финансовой грамотности совместно с отделением Банка России по ЧАО, ФНС по ЧАО, Департаментом цифрового развития ЧАО, филиалом Российского общества «</a:t>
            </a:r>
            <a:r>
              <a:rPr lang="ru-RU" b="1" dirty="0" smtClean="0">
                <a:solidFill>
                  <a:schemeClr val="tx1"/>
                </a:solidFill>
              </a:rPr>
              <a:t>Знание» </a:t>
            </a:r>
            <a:r>
              <a:rPr lang="ru-RU" b="1" dirty="0">
                <a:solidFill>
                  <a:schemeClr val="tx1"/>
                </a:solidFill>
              </a:rPr>
              <a:t>в ЧАО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C3828F-3B8C-C8DC-8AC9-F89B865E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534886"/>
            <a:ext cx="2686050" cy="3225464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профильных ведомств провели уроки, мастер-лекции, практические занятия с обучающимися 8-11 по разнообразной тематике </a:t>
            </a:r>
          </a:p>
          <a:p>
            <a:pPr>
              <a:spcAft>
                <a:spcPts val="800"/>
              </a:spcAft>
            </a:pPr>
            <a: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Ответственный кредит</a:t>
            </a:r>
            <a: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>
              <a:spcAft>
                <a:spcPts val="800"/>
              </a:spcAft>
            </a:pPr>
            <a: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Налоги</a:t>
            </a:r>
            <a: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spcAft>
                <a:spcPts val="800"/>
              </a:spcAft>
            </a:pPr>
            <a: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«Что такое деньги?»</a:t>
            </a:r>
          </a:p>
          <a:p>
            <a:pPr>
              <a:spcAft>
                <a:spcPts val="800"/>
              </a:spcAft>
            </a:pPr>
            <a: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«Личный финансовый план»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DD03C9-5290-B931-B36D-05A63BAB1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64" y="1534886"/>
            <a:ext cx="2563586" cy="161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BE04E7-C278-CAB6-8217-6F6B47C78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1534885"/>
            <a:ext cx="2171700" cy="1610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28B6D7-4A0A-D64C-8692-38FF50408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5" t="17560" r="35094" b="25199"/>
          <a:stretch/>
        </p:blipFill>
        <p:spPr bwMode="auto">
          <a:xfrm>
            <a:off x="3284764" y="3234692"/>
            <a:ext cx="2411186" cy="1615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ED270B-2E75-AF39-5966-972F55C880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91" t="17560" r="35222" b="27024"/>
          <a:stretch/>
        </p:blipFill>
        <p:spPr bwMode="auto">
          <a:xfrm>
            <a:off x="6008913" y="3234693"/>
            <a:ext cx="2171701" cy="1610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81991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9618-E0AE-42D3-03C9-6DF0DBC9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6888265" cy="87415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</a:t>
            </a:r>
            <a:r>
              <a:rPr lang="ru-RU" b="1" dirty="0">
                <a:solidFill>
                  <a:schemeClr val="tx1"/>
                </a:solidFill>
              </a:rPr>
              <a:t>частие в Играх по финансовой грамотности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Участие в </a:t>
            </a:r>
            <a:r>
              <a:rPr lang="en-US" b="1" dirty="0">
                <a:solidFill>
                  <a:schemeClr val="tx1"/>
                </a:solidFill>
              </a:rPr>
              <a:t>I</a:t>
            </a:r>
            <a:r>
              <a:rPr lang="ru-RU" dirty="0">
                <a:solidFill>
                  <a:schemeClr val="tx1"/>
                </a:solidFill>
              </a:rPr>
              <a:t> Всероссийском марафоне по финансовому просвещению лиц с ОВЗ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0673A8-B00F-A3B0-F3B1-ED0F0C0EA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2" y="1200150"/>
            <a:ext cx="1693409" cy="1371601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Квест-игра для детей с ОВЗ «Территория финансов».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0D400A-F098-A166-C9FF-AF21C8082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09" t="39909" r="10336" b="29533"/>
          <a:stretch/>
        </p:blipFill>
        <p:spPr bwMode="auto">
          <a:xfrm>
            <a:off x="3913107" y="3327245"/>
            <a:ext cx="2447952" cy="1433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61D93D-B781-806A-A550-32158D9C2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84" t="20753" r="37659" b="14937"/>
          <a:stretch/>
        </p:blipFill>
        <p:spPr bwMode="auto">
          <a:xfrm>
            <a:off x="633411" y="2343150"/>
            <a:ext cx="1840367" cy="23072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CFA157-AAEA-6E70-2953-E32669C814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17" y="1424667"/>
            <a:ext cx="2527527" cy="18108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19712E-A51A-4902-9D68-D42517E1DE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91" y="1404854"/>
            <a:ext cx="2447952" cy="183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76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9618-E0AE-42D3-03C9-6DF0DBC9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6888265" cy="735358"/>
          </a:xfrm>
        </p:spPr>
        <p:txBody>
          <a:bodyPr/>
          <a:lstStyle/>
          <a:p>
            <a:pPr algn="ctr"/>
            <a:r>
              <a:rPr lang="ru-RU" dirty="0"/>
              <a:t>Участие в проекте «Цифровой ликбез»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0673A8-B00F-A3B0-F3B1-ED0F0C0EA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148" y="2028682"/>
            <a:ext cx="1856695" cy="1596261"/>
          </a:xfrm>
        </p:spPr>
        <p:txBody>
          <a:bodyPr/>
          <a:lstStyle/>
          <a:p>
            <a:pPr marL="214312" lvl="1" indent="0">
              <a:buNone/>
            </a:pPr>
            <a:r>
              <a:rPr lang="ru-RU" b="1" dirty="0"/>
              <a:t>Экскурсия в Банк России по ЧАО.</a:t>
            </a:r>
          </a:p>
          <a:p>
            <a:pPr marL="214312" lvl="1" indent="0">
              <a:buNone/>
            </a:pPr>
            <a:r>
              <a:rPr lang="ru-RU" b="1" dirty="0"/>
              <a:t>Знакомство с цифровым рублем.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81500C-7915-B006-E6DD-6544A2308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49" y="897786"/>
            <a:ext cx="2343151" cy="24414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B3B9E2-D875-8A7B-D12A-8B25953E3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29" y="1853294"/>
            <a:ext cx="2490107" cy="230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605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9618-E0AE-42D3-03C9-6DF0DBC9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83149"/>
            <a:ext cx="6673624" cy="2882565"/>
          </a:xfrm>
        </p:spPr>
        <p:txBody>
          <a:bodyPr/>
          <a:lstStyle/>
          <a:p>
            <a:pPr algn="ctr"/>
            <a:r>
              <a:rPr lang="ru-RU" b="1" dirty="0"/>
              <a:t>Формирование финансовой грамотности</a:t>
            </a:r>
            <a:r>
              <a:rPr lang="en-US" b="1" dirty="0"/>
              <a:t> </a:t>
            </a:r>
            <a:r>
              <a:rPr lang="ru-RU" b="1" dirty="0"/>
              <a:t>в ходе урочной деятельности</a:t>
            </a:r>
            <a:br>
              <a:rPr lang="ru-RU" b="1" dirty="0"/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0673A8-B00F-A3B0-F3B1-ED0F0C0EA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2" y="1281794"/>
            <a:ext cx="2901724" cy="3307108"/>
          </a:xfrm>
        </p:spPr>
        <p:txBody>
          <a:bodyPr/>
          <a:lstStyle/>
          <a:p>
            <a:pPr marL="214312" lvl="1" indent="0">
              <a:buNone/>
            </a:pPr>
            <a:r>
              <a:rPr lang="ru-RU" b="1" dirty="0"/>
              <a:t>Девять предметных областей: доходы и расходы, планирование и бюджет, личные сбережения, кредитование, инвестирование, страхование, риски, защита прав потребителей, общие знания экономики, азы финансовой арифметики</a:t>
            </a:r>
          </a:p>
          <a:p>
            <a:pPr marL="214312" lvl="1" indent="0">
              <a:buNone/>
            </a:pPr>
            <a:endParaRPr lang="ru-RU" b="1" dirty="0"/>
          </a:p>
          <a:p>
            <a:pPr marL="214312" lvl="1" indent="0">
              <a:buNone/>
            </a:pPr>
            <a:endParaRPr lang="ru-RU" b="1" dirty="0"/>
          </a:p>
          <a:p>
            <a:pPr marL="214312" lvl="1" indent="0">
              <a:buNone/>
            </a:pPr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804DE2-24AE-2534-10C7-BA7D43A8F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7" t="23033" r="68317" b="34094"/>
          <a:stretch/>
        </p:blipFill>
        <p:spPr bwMode="auto">
          <a:xfrm>
            <a:off x="7045779" y="1218656"/>
            <a:ext cx="1237706" cy="1573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630CE4-2232-C6B8-C94B-25397B856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76" t="23489" r="22009" b="34550"/>
          <a:stretch/>
        </p:blipFill>
        <p:spPr bwMode="auto">
          <a:xfrm>
            <a:off x="7045779" y="2871923"/>
            <a:ext cx="1262199" cy="1573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2483A0-C258-D64D-578F-FF909DCDF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69" t="38084" r="34580" b="48232"/>
          <a:stretch/>
        </p:blipFill>
        <p:spPr bwMode="auto">
          <a:xfrm>
            <a:off x="4572000" y="3502479"/>
            <a:ext cx="1982832" cy="775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FF0D59-9CDE-3172-B516-A3A855641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71" t="23717" r="19059" b="13569"/>
          <a:stretch/>
        </p:blipFill>
        <p:spPr bwMode="auto">
          <a:xfrm>
            <a:off x="3698421" y="1288597"/>
            <a:ext cx="3159579" cy="2213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9586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398</Words>
  <Application>Microsoft Office PowerPoint</Application>
  <PresentationFormat>Экран (16:9)</PresentationFormat>
  <Paragraphs>41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Calibri</vt:lpstr>
      <vt:lpstr>Helvetica Neue</vt:lpstr>
      <vt:lpstr>Helvetica Neue Light</vt:lpstr>
      <vt:lpstr>Helvetica Neue Medium</vt:lpstr>
      <vt:lpstr>Proxima Nova Rg</vt:lpstr>
      <vt:lpstr>Times New Roman</vt:lpstr>
      <vt:lpstr>White</vt:lpstr>
      <vt:lpstr>Финансовая компетентность  </vt:lpstr>
      <vt:lpstr>Финансовая грамотность</vt:lpstr>
      <vt:lpstr>Формирование финансовой грамотности у обучающихся осуществляется по следующим направлениям:</vt:lpstr>
      <vt:lpstr>Участие в Онлайн-Олимпиаде по финансовой грамотности на образовательной платформе Учи.ру</vt:lpstr>
      <vt:lpstr>Уроки по финансовой грамотности проекта Банка России</vt:lpstr>
      <vt:lpstr>Уроки по финансовой грамотности совместно с отделением Банка России по ЧАО, ФНС по ЧАО, Департаментом цифрового развития ЧАО, филиалом Российского общества «Знание» в ЧАО </vt:lpstr>
      <vt:lpstr>Участие в Играх по финансовой грамотности Участие в I Всероссийском марафоне по финансовому просвещению лиц с ОВЗ  </vt:lpstr>
      <vt:lpstr>Участие в проекте «Цифровой ликбез»    </vt:lpstr>
      <vt:lpstr>Формирование финансовой грамотности в ходе урочной деятельности  </vt:lpstr>
      <vt:lpstr>Формирование финансовой грамотности  в проектной деятельности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Пашьян Наталья</cp:lastModifiedBy>
  <cp:revision>73</cp:revision>
  <dcterms:modified xsi:type="dcterms:W3CDTF">2025-04-07T01:13:56Z</dcterms:modified>
</cp:coreProperties>
</file>