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</p:sldIdLst>
  <p:sldSz cx="9144000" cy="5143500" type="screen16x9"/>
  <p:notesSz cx="6808788" cy="99409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2C3"/>
    <a:srgbClr val="0150A0"/>
    <a:srgbClr val="E61859"/>
    <a:srgbClr val="26B7BC"/>
    <a:srgbClr val="F07D00"/>
    <a:srgbClr val="00914E"/>
    <a:srgbClr val="26B7BD"/>
    <a:srgbClr val="D9FFEE"/>
    <a:srgbClr val="B3DEFF"/>
    <a:srgbClr val="FCE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0"/>
    <p:restoredTop sz="95407" autoAdjust="0"/>
  </p:normalViewPr>
  <p:slideViewPr>
    <p:cSldViewPr snapToGrid="0" snapToObjects="1" showGuides="1">
      <p:cViewPr varScale="1">
        <p:scale>
          <a:sx n="159" d="100"/>
          <a:sy n="159" d="100"/>
        </p:scale>
        <p:origin x="162" y="16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05.05.2026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2752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uzmetovBR@cbr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968" y="3793559"/>
            <a:ext cx="9098032" cy="981573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Совместный проект ТУ Банка России с региональными библиотеками </a:t>
            </a:r>
            <a:endParaRPr lang="ru-RU" sz="1200" dirty="0"/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г. Севастополь  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Отделение Севастополь Южного ГУ Банка России, ГБУК г. Севастополь «Региональная информационно-библиотечная система»</a:t>
            </a:r>
          </a:p>
          <a:p>
            <a:r>
              <a:rPr lang="ru-RU" sz="1200" dirty="0" smtClean="0"/>
              <a:t>Организация</a:t>
            </a:r>
            <a:r>
              <a:rPr lang="ru-RU" sz="1200" dirty="0"/>
              <a:t>, ФИО, контактные </a:t>
            </a:r>
            <a:r>
              <a:rPr lang="ru-RU" sz="1200" dirty="0" smtClean="0"/>
              <a:t>данные: Отделение Севастополь Южного ГУ Банка России, Рузметов Б.Р., </a:t>
            </a:r>
            <a:r>
              <a:rPr lang="en-US" sz="1200" dirty="0" smtClean="0"/>
              <a:t>8</a:t>
            </a:r>
            <a:r>
              <a:rPr lang="ru-RU" sz="1200" dirty="0" smtClean="0"/>
              <a:t>(8692)53-06-07</a:t>
            </a:r>
            <a:r>
              <a:rPr lang="ru-RU" sz="1200" dirty="0"/>
              <a:t>,</a:t>
            </a:r>
            <a:r>
              <a:rPr lang="ru-RU" sz="1200" dirty="0" smtClean="0"/>
              <a:t> </a:t>
            </a:r>
            <a:r>
              <a:rPr lang="en-US" sz="1200" dirty="0" smtClean="0">
                <a:hlinkClick r:id="rId3"/>
              </a:rPr>
              <a:t>RuzmetovBR@cbr.ru</a:t>
            </a:r>
            <a:endParaRPr lang="en-US" sz="1200" dirty="0" smtClean="0"/>
          </a:p>
          <a:p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6" y="1041400"/>
            <a:ext cx="5692544" cy="1571123"/>
          </a:xfrm>
        </p:spPr>
        <p:txBody>
          <a:bodyPr>
            <a:normAutofit/>
          </a:bodyPr>
          <a:lstStyle/>
          <a:p>
            <a:r>
              <a:rPr lang="ru-RU" dirty="0" smtClean="0"/>
              <a:t>РЕГИОНАЛЬНЫЙ ПРОЕКТ</a:t>
            </a:r>
            <a:br>
              <a:rPr lang="ru-RU" dirty="0" smtClean="0"/>
            </a:br>
            <a:r>
              <a:rPr lang="ru-RU" dirty="0" smtClean="0"/>
              <a:t>«Марафон финансовой грамотности в сельских библиотеках гфз Севастополь»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3194" t="17962" r="51458" b="23149"/>
          <a:stretch/>
        </p:blipFill>
        <p:spPr>
          <a:xfrm>
            <a:off x="0" y="-4024"/>
            <a:ext cx="1747466" cy="22836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Регионального проекта: максимальный охват жителей сельских поселений региона в вопросах финансового просвещения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3133" y="1065877"/>
            <a:ext cx="2798542" cy="1306674"/>
          </a:xfrm>
          <a:prstGeom prst="rect">
            <a:avLst/>
          </a:prstGeom>
          <a:solidFill>
            <a:srgbClr val="00965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Пенсионеры и предпенсионеры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99595" y="3622257"/>
            <a:ext cx="2798542" cy="1306674"/>
          </a:xfrm>
          <a:prstGeom prst="rect">
            <a:avLst/>
          </a:prstGeom>
          <a:solidFill>
            <a:srgbClr val="F07D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Студенты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66058" y="1069878"/>
            <a:ext cx="2798542" cy="1306674"/>
          </a:xfrm>
          <a:prstGeom prst="rect">
            <a:avLst/>
          </a:prstGeom>
          <a:solidFill>
            <a:srgbClr val="26B7B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Школьники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33600" r="30917" b="1"/>
          <a:stretch/>
        </p:blipFill>
        <p:spPr>
          <a:xfrm>
            <a:off x="3384961" y="1777578"/>
            <a:ext cx="2427809" cy="1825629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4230" r="10834" b="13024"/>
          <a:stretch/>
        </p:blipFill>
        <p:spPr>
          <a:xfrm>
            <a:off x="6237030" y="2402839"/>
            <a:ext cx="2456599" cy="1226629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25147" r="546"/>
          <a:stretch/>
        </p:blipFill>
        <p:spPr>
          <a:xfrm>
            <a:off x="458241" y="2403087"/>
            <a:ext cx="2549791" cy="11366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700000">
            <a:off x="3557518" y="3973199"/>
            <a:ext cx="540000" cy="540000"/>
          </a:xfrm>
          <a:prstGeom prst="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" name="Рисунок 10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" t="14775" r="12814" b="5546"/>
          <a:stretch/>
        </p:blipFill>
        <p:spPr>
          <a:xfrm>
            <a:off x="4629474" y="3606881"/>
            <a:ext cx="2962623" cy="1507088"/>
          </a:xfrm>
          <a:prstGeom prst="rect">
            <a:avLst/>
          </a:prstGeom>
        </p:spPr>
      </p:pic>
      <p:pic>
        <p:nvPicPr>
          <p:cNvPr id="12" name="Рисунок 11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r="6937" b="3791"/>
          <a:stretch/>
        </p:blipFill>
        <p:spPr>
          <a:xfrm>
            <a:off x="239712" y="2065509"/>
            <a:ext cx="2678748" cy="158825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E61859"/>
                </a:solidFill>
              </a:rPr>
              <a:t>Описание Регионального проекта</a:t>
            </a:r>
            <a:endParaRPr lang="ru-RU" dirty="0">
              <a:solidFill>
                <a:srgbClr val="E6185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712" y="849195"/>
            <a:ext cx="7352385" cy="1087477"/>
          </a:xfrm>
          <a:prstGeom prst="rect">
            <a:avLst/>
          </a:prstGeom>
          <a:solidFill>
            <a:srgbClr val="F6F6F6"/>
          </a:solidFill>
          <a:ln w="3175" cap="flat">
            <a:solidFill>
              <a:srgbClr val="B3DE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В рамках работы Координационного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совета по повышению финансовой грамотности населения в городе Севастополе акцентировано внимание на расширении охвата жителей сельских поселений региона мероприятиями по финансовому просвещению.  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00000">
            <a:off x="8093292" y="1212933"/>
            <a:ext cx="359608" cy="360000"/>
          </a:xfrm>
          <a:prstGeom prst="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4035" y="2195793"/>
            <a:ext cx="5988077" cy="1179810"/>
          </a:xfrm>
          <a:prstGeom prst="rect">
            <a:avLst/>
          </a:prstGeom>
          <a:solidFill>
            <a:srgbClr val="F6F6F6"/>
          </a:solidFill>
          <a:ln w="3175" cap="flat">
            <a:solidFill>
              <a:srgbClr val="B3DE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356616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825500">
              <a:defRPr sz="2000" b="0"/>
            </a:lvl1pPr>
          </a:lstStyle>
          <a:p>
            <a:r>
              <a:rPr lang="ru-RU" sz="1400" dirty="0">
                <a:latin typeface="+mn-lt"/>
              </a:rPr>
              <a:t>Региональный проект «Марафон финансовой грамотности в сельских библиотеках гфз Севастополь» направлен на повышение финансовой грамотности жителей сельских и поселковых территорий. </a:t>
            </a:r>
            <a:r>
              <a:rPr lang="ru-RU" sz="1400" dirty="0" smtClean="0">
                <a:latin typeface="+mn-lt"/>
              </a:rPr>
              <a:t>Мероприятия </a:t>
            </a:r>
            <a:r>
              <a:rPr lang="ru-RU" sz="1400" dirty="0">
                <a:latin typeface="+mn-lt"/>
              </a:rPr>
              <a:t>проводились на площадках сельских библиотек с участием пенсионеров, предпенсионеров, студентов </a:t>
            </a:r>
            <a:r>
              <a:rPr lang="ru-RU" sz="1400" dirty="0" smtClean="0">
                <a:latin typeface="+mn-lt"/>
              </a:rPr>
              <a:t>и </a:t>
            </a:r>
            <a:r>
              <a:rPr lang="ru-RU" sz="1400" dirty="0">
                <a:latin typeface="+mn-lt"/>
              </a:rPr>
              <a:t>школьников.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712" y="4378816"/>
            <a:ext cx="2664000" cy="54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21216" y="4341421"/>
            <a:ext cx="128789" cy="128789"/>
          </a:xfrm>
          <a:prstGeom prst="ellipse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74923" y="4341421"/>
            <a:ext cx="128789" cy="128789"/>
          </a:xfrm>
          <a:prstGeom prst="ellipse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642" y="4489103"/>
            <a:ext cx="511936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март</a:t>
            </a:r>
            <a:endParaRPr kumimoji="0" lang="ru-RU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6757" y="4489103"/>
            <a:ext cx="681445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декабрь</a:t>
            </a:r>
            <a:endParaRPr kumimoji="0" lang="ru-RU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2964" y="4489103"/>
            <a:ext cx="681445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период</a:t>
            </a:r>
            <a:endParaRPr kumimoji="0" lang="ru-RU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2963" y="4051412"/>
            <a:ext cx="681445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2025</a:t>
            </a:r>
            <a:endParaRPr kumimoji="0" lang="ru-RU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1509F"/>
                </a:solidFill>
              </a:rPr>
              <a:t>Достигнутые результаты</a:t>
            </a:r>
            <a:endParaRPr lang="ru-RU" dirty="0">
              <a:solidFill>
                <a:srgbClr val="01509F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80340" y="933643"/>
            <a:ext cx="2908060" cy="661401"/>
            <a:chOff x="180340" y="933643"/>
            <a:chExt cx="2908060" cy="66140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80340" y="979491"/>
              <a:ext cx="1800000" cy="615553"/>
            </a:xfrm>
            <a:prstGeom prst="rect">
              <a:avLst/>
            </a:prstGeom>
            <a:solidFill>
              <a:srgbClr val="00449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2000" tIns="0" rIns="0" bIns="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 defTabSz="825500"/>
              <a:r>
                <a:rPr lang="ru-RU" sz="2000" b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rPr>
                <a:t>Охват населения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80565" y="1505118"/>
              <a:ext cx="1080000" cy="89926"/>
            </a:xfrm>
            <a:prstGeom prst="rect">
              <a:avLst/>
            </a:prstGeom>
            <a:solidFill>
              <a:srgbClr val="00449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981980" y="979491"/>
              <a:ext cx="1080000" cy="525627"/>
            </a:xfrm>
            <a:prstGeom prst="rect">
              <a:avLst/>
            </a:prstGeom>
            <a:pattFill prst="pct10">
              <a:fgClr>
                <a:srgbClr val="004499"/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55560" y="933643"/>
              <a:ext cx="1132840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spc="0" normalizeH="0" baseline="0" dirty="0" smtClean="0">
                  <a:ln>
                    <a:noFill/>
                  </a:ln>
                  <a:solidFill>
                    <a:srgbClr val="004499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280</a:t>
              </a:r>
              <a:endPara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4499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45782" y="2178649"/>
            <a:ext cx="2917454" cy="661891"/>
            <a:chOff x="1721747" y="1884913"/>
            <a:chExt cx="2917454" cy="66189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21747" y="1931251"/>
              <a:ext cx="1800000" cy="615553"/>
            </a:xfrm>
            <a:prstGeom prst="rect">
              <a:avLst/>
            </a:prstGeom>
            <a:solidFill>
              <a:srgbClr val="00449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2000" tIns="0" rIns="0" bIns="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 defTabSz="825500"/>
              <a:r>
                <a:rPr lang="ru-RU" sz="2000" b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rPr>
                <a:t>Сельские поселения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517178" y="2456878"/>
              <a:ext cx="1080000" cy="89926"/>
            </a:xfrm>
            <a:prstGeom prst="rect">
              <a:avLst/>
            </a:prstGeom>
            <a:solidFill>
              <a:srgbClr val="00449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517178" y="1929008"/>
              <a:ext cx="1080000" cy="525627"/>
            </a:xfrm>
            <a:prstGeom prst="rect">
              <a:avLst/>
            </a:prstGeom>
            <a:pattFill prst="pct10">
              <a:fgClr>
                <a:srgbClr val="004499"/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06361" y="1884913"/>
              <a:ext cx="1132840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3000" dirty="0">
                  <a:solidFill>
                    <a:srgbClr val="004499"/>
                  </a:solidFill>
                </a:rPr>
                <a:t>4</a:t>
              </a:r>
              <a:r>
                <a:rPr kumimoji="0" lang="ru-RU" sz="3000" b="1" i="0" u="none" strike="noStrike" cap="none" spc="0" normalizeH="0" baseline="0" dirty="0" smtClean="0">
                  <a:ln>
                    <a:noFill/>
                  </a:ln>
                  <a:solidFill>
                    <a:srgbClr val="004499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0</a:t>
              </a:r>
              <a:endPara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4499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324073" y="3482730"/>
            <a:ext cx="2877812" cy="628898"/>
            <a:chOff x="3030220" y="2823295"/>
            <a:chExt cx="2877812" cy="62889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30220" y="2836640"/>
              <a:ext cx="1800000" cy="615553"/>
            </a:xfrm>
            <a:prstGeom prst="rect">
              <a:avLst/>
            </a:prstGeom>
            <a:solidFill>
              <a:srgbClr val="00449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2000" tIns="0" rIns="0" bIns="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Библиотеки-филиалы</a:t>
              </a:r>
              <a:endParaRPr kumimoji="0" lang="ru-RU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828032" y="3362267"/>
              <a:ext cx="1080000" cy="89926"/>
            </a:xfrm>
            <a:prstGeom prst="rect">
              <a:avLst/>
            </a:prstGeom>
            <a:solidFill>
              <a:srgbClr val="00449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828032" y="2836640"/>
              <a:ext cx="1080000" cy="525627"/>
            </a:xfrm>
            <a:prstGeom prst="rect">
              <a:avLst/>
            </a:prstGeom>
            <a:pattFill prst="pct10">
              <a:fgClr>
                <a:srgbClr val="004499"/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75192" y="2823295"/>
              <a:ext cx="1132840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spc="0" normalizeH="0" baseline="0" dirty="0" smtClean="0">
                  <a:ln>
                    <a:noFill/>
                  </a:ln>
                  <a:solidFill>
                    <a:srgbClr val="004499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15</a:t>
              </a:r>
              <a:endPara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4499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855902" y="3482730"/>
            <a:ext cx="2932840" cy="628898"/>
            <a:chOff x="5383936" y="3675908"/>
            <a:chExt cx="2932840" cy="62889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516776" y="3689253"/>
              <a:ext cx="1800000" cy="615553"/>
            </a:xfrm>
            <a:prstGeom prst="rect">
              <a:avLst/>
            </a:prstGeom>
            <a:solidFill>
              <a:srgbClr val="00449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2000" tIns="0" rIns="72000" bIns="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Пройденные темы</a:t>
              </a:r>
              <a:endParaRPr kumimoji="0" lang="ru-RU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436776" y="4214880"/>
              <a:ext cx="1080000" cy="89926"/>
            </a:xfrm>
            <a:prstGeom prst="rect">
              <a:avLst/>
            </a:prstGeom>
            <a:solidFill>
              <a:srgbClr val="00449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436776" y="3689253"/>
              <a:ext cx="1080000" cy="525627"/>
            </a:xfrm>
            <a:prstGeom prst="rect">
              <a:avLst/>
            </a:prstGeom>
            <a:pattFill prst="pct10">
              <a:fgClr>
                <a:srgbClr val="004499"/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83936" y="3675908"/>
              <a:ext cx="1132840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spc="0" normalizeH="0" baseline="0" dirty="0" smtClean="0">
                  <a:ln>
                    <a:noFill/>
                  </a:ln>
                  <a:solidFill>
                    <a:srgbClr val="004499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12</a:t>
              </a:r>
              <a:endPara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4499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441887" y="2178649"/>
            <a:ext cx="2932840" cy="628898"/>
            <a:chOff x="5383936" y="2247991"/>
            <a:chExt cx="2932840" cy="628898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6516776" y="2261336"/>
              <a:ext cx="1800000" cy="615553"/>
            </a:xfrm>
            <a:prstGeom prst="rect">
              <a:avLst/>
            </a:prstGeom>
            <a:solidFill>
              <a:srgbClr val="00449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2000" tIns="0" rIns="72000" bIns="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Спикеры мероприятий</a:t>
              </a:r>
              <a:endParaRPr kumimoji="0" lang="ru-RU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436776" y="2786963"/>
              <a:ext cx="1080000" cy="89926"/>
            </a:xfrm>
            <a:prstGeom prst="rect">
              <a:avLst/>
            </a:prstGeom>
            <a:solidFill>
              <a:srgbClr val="00449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436776" y="2261336"/>
              <a:ext cx="1080000" cy="525627"/>
            </a:xfrm>
            <a:prstGeom prst="rect">
              <a:avLst/>
            </a:prstGeom>
            <a:pattFill prst="pct10">
              <a:fgClr>
                <a:srgbClr val="004499"/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83936" y="2247991"/>
              <a:ext cx="1132840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spc="0" normalizeH="0" baseline="0" dirty="0" smtClean="0">
                  <a:ln>
                    <a:noFill/>
                  </a:ln>
                  <a:solidFill>
                    <a:srgbClr val="004499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4</a:t>
              </a:r>
              <a:endPara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4499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027875" y="933643"/>
            <a:ext cx="2932840" cy="628898"/>
            <a:chOff x="5383936" y="966146"/>
            <a:chExt cx="2932840" cy="628898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6516776" y="979491"/>
              <a:ext cx="1800000" cy="615553"/>
            </a:xfrm>
            <a:prstGeom prst="rect">
              <a:avLst/>
            </a:prstGeom>
            <a:solidFill>
              <a:srgbClr val="00449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2000" tIns="0" rIns="72000" bIns="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Кураторы проекта</a:t>
              </a:r>
              <a:endParaRPr kumimoji="0" lang="ru-RU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436776" y="1505118"/>
              <a:ext cx="1080000" cy="89926"/>
            </a:xfrm>
            <a:prstGeom prst="rect">
              <a:avLst/>
            </a:prstGeom>
            <a:solidFill>
              <a:srgbClr val="00449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436776" y="979491"/>
              <a:ext cx="1080000" cy="525627"/>
            </a:xfrm>
            <a:prstGeom prst="rect">
              <a:avLst/>
            </a:prstGeom>
            <a:pattFill prst="pct10">
              <a:fgClr>
                <a:srgbClr val="004499"/>
              </a:fgClr>
              <a:bgClr>
                <a:schemeClr val="bg1"/>
              </a:bgClr>
            </a:patt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83936" y="966146"/>
              <a:ext cx="1132840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spc="0" normalizeH="0" baseline="0" dirty="0" smtClean="0">
                  <a:ln>
                    <a:noFill/>
                  </a:ln>
                  <a:solidFill>
                    <a:srgbClr val="004499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4499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971345" y="990031"/>
            <a:ext cx="1355638" cy="1854663"/>
          </a:xfrm>
          <a:custGeom>
            <a:avLst/>
            <a:gdLst/>
            <a:ahLst/>
            <a:cxnLst/>
            <a:rect l="l" t="t" r="r" b="b"/>
            <a:pathLst>
              <a:path w="1355638" h="1893466">
                <a:moveTo>
                  <a:pt x="229195" y="0"/>
                </a:moveTo>
                <a:lnTo>
                  <a:pt x="376349" y="0"/>
                </a:lnTo>
                <a:lnTo>
                  <a:pt x="527410" y="0"/>
                </a:lnTo>
                <a:lnTo>
                  <a:pt x="847762" y="0"/>
                </a:lnTo>
                <a:cubicBezTo>
                  <a:pt x="951942" y="0"/>
                  <a:pt x="1042231" y="20402"/>
                  <a:pt x="1118629" y="61206"/>
                </a:cubicBezTo>
                <a:cubicBezTo>
                  <a:pt x="1195028" y="102010"/>
                  <a:pt x="1253629" y="160394"/>
                  <a:pt x="1294433" y="236358"/>
                </a:cubicBezTo>
                <a:cubicBezTo>
                  <a:pt x="1335236" y="312322"/>
                  <a:pt x="1355638" y="401960"/>
                  <a:pt x="1355638" y="505272"/>
                </a:cubicBezTo>
                <a:lnTo>
                  <a:pt x="1355638" y="660239"/>
                </a:lnTo>
                <a:cubicBezTo>
                  <a:pt x="1355638" y="761814"/>
                  <a:pt x="1335019" y="850150"/>
                  <a:pt x="1293781" y="925246"/>
                </a:cubicBezTo>
                <a:cubicBezTo>
                  <a:pt x="1252544" y="1000342"/>
                  <a:pt x="1193726" y="1058075"/>
                  <a:pt x="1117327" y="1098445"/>
                </a:cubicBezTo>
                <a:cubicBezTo>
                  <a:pt x="1040929" y="1138815"/>
                  <a:pt x="951074" y="1158999"/>
                  <a:pt x="847762" y="1158999"/>
                </a:cubicBezTo>
                <a:lnTo>
                  <a:pt x="793068" y="1158999"/>
                </a:lnTo>
                <a:lnTo>
                  <a:pt x="527410" y="1158999"/>
                </a:lnTo>
                <a:lnTo>
                  <a:pt x="527410" y="1359545"/>
                </a:lnTo>
                <a:lnTo>
                  <a:pt x="901154" y="1359545"/>
                </a:lnTo>
                <a:lnTo>
                  <a:pt x="901154" y="1643435"/>
                </a:lnTo>
                <a:lnTo>
                  <a:pt x="527410" y="1643435"/>
                </a:lnTo>
                <a:lnTo>
                  <a:pt x="527410" y="1893466"/>
                </a:lnTo>
                <a:lnTo>
                  <a:pt x="229195" y="1893466"/>
                </a:lnTo>
                <a:lnTo>
                  <a:pt x="229195" y="1643435"/>
                </a:lnTo>
                <a:lnTo>
                  <a:pt x="0" y="1643435"/>
                </a:lnTo>
                <a:lnTo>
                  <a:pt x="0" y="1359545"/>
                </a:lnTo>
                <a:lnTo>
                  <a:pt x="229195" y="1359545"/>
                </a:lnTo>
                <a:lnTo>
                  <a:pt x="229195" y="1158999"/>
                </a:lnTo>
                <a:lnTo>
                  <a:pt x="0" y="1158999"/>
                </a:lnTo>
                <a:lnTo>
                  <a:pt x="0" y="873807"/>
                </a:lnTo>
                <a:lnTo>
                  <a:pt x="229195" y="873807"/>
                </a:lnTo>
                <a:lnTo>
                  <a:pt x="229195" y="0"/>
                </a:lnTo>
                <a:close/>
                <a:moveTo>
                  <a:pt x="527410" y="285192"/>
                </a:moveTo>
                <a:lnTo>
                  <a:pt x="527410" y="873807"/>
                </a:lnTo>
                <a:lnTo>
                  <a:pt x="793068" y="873807"/>
                </a:lnTo>
                <a:lnTo>
                  <a:pt x="851669" y="873807"/>
                </a:lnTo>
                <a:cubicBezTo>
                  <a:pt x="891604" y="873807"/>
                  <a:pt x="926548" y="864475"/>
                  <a:pt x="956500" y="845809"/>
                </a:cubicBezTo>
                <a:cubicBezTo>
                  <a:pt x="986451" y="827144"/>
                  <a:pt x="1009675" y="800665"/>
                  <a:pt x="1026170" y="766372"/>
                </a:cubicBezTo>
                <a:cubicBezTo>
                  <a:pt x="1042665" y="732080"/>
                  <a:pt x="1050913" y="691927"/>
                  <a:pt x="1050913" y="645914"/>
                </a:cubicBezTo>
                <a:lnTo>
                  <a:pt x="1050913" y="516992"/>
                </a:lnTo>
                <a:cubicBezTo>
                  <a:pt x="1050913" y="470111"/>
                  <a:pt x="1042882" y="429090"/>
                  <a:pt x="1026821" y="393930"/>
                </a:cubicBezTo>
                <a:cubicBezTo>
                  <a:pt x="1010760" y="358769"/>
                  <a:pt x="987754" y="331856"/>
                  <a:pt x="957802" y="313190"/>
                </a:cubicBezTo>
                <a:cubicBezTo>
                  <a:pt x="927850" y="294525"/>
                  <a:pt x="892473" y="285192"/>
                  <a:pt x="851669" y="285192"/>
                </a:cubicBezTo>
                <a:lnTo>
                  <a:pt x="527410" y="285192"/>
                </a:lnTo>
                <a:close/>
              </a:path>
            </a:pathLst>
          </a:custGeom>
          <a:pattFill prst="pct10">
            <a:fgClr>
              <a:srgbClr val="004499"/>
            </a:fgClr>
            <a:bgClr>
              <a:schemeClr val="bg1"/>
            </a:bgClr>
          </a:pattFill>
          <a:ln>
            <a:solidFill>
              <a:srgbClr val="004499"/>
            </a:solidFill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1000" i="0" u="none" strike="noStrike" cap="none" spc="0" normalizeH="0" baseline="0" dirty="0">
              <a:ln>
                <a:solidFill>
                  <a:srgbClr val="004499"/>
                </a:solidFill>
              </a:ln>
              <a:pattFill prst="pct10">
                <a:fgClr>
                  <a:srgbClr val="004499"/>
                </a:fgClr>
                <a:bgClr>
                  <a:schemeClr val="bg1"/>
                </a:bgClr>
              </a:pattFill>
              <a:effectLst/>
              <a:uFillTx/>
              <a:latin typeface="Bahnschrift SemiBold SemiConden" panose="020B050204020402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422045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9657"/>
                </a:solidFill>
              </a:rPr>
              <a:t>Возможности для тиражирования</a:t>
            </a:r>
            <a:endParaRPr lang="ru-RU" dirty="0">
              <a:solidFill>
                <a:srgbClr val="00965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411" y="751539"/>
            <a:ext cx="3980049" cy="2041585"/>
          </a:xfrm>
          <a:prstGeom prst="rect">
            <a:avLst/>
          </a:prstGeom>
          <a:solidFill>
            <a:srgbClr val="EAEFF7"/>
          </a:solidFill>
          <a:ln w="12700">
            <a:solidFill>
              <a:srgbClr val="0091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356616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defTabSz="914400" eaLnBrk="1" hangingPunct="1">
              <a:defRPr sz="1800" b="0" kern="1200">
                <a:solidFill>
                  <a:prstClr val="white"/>
                </a:solidFill>
                <a:uLnTx/>
                <a:latin typeface="Calibri" panose="020F0502020204030204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Успешная реализация Регионального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проекта, осуществляемого во взаимодействии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территориальных учреждений Банка России с региональными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библиотеками, позволяет масштабировать данный опыт на все субъекты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ЮФО и СКФО.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8690" b="30944"/>
          <a:stretch/>
        </p:blipFill>
        <p:spPr>
          <a:xfrm>
            <a:off x="633412" y="2977807"/>
            <a:ext cx="3980049" cy="1826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04" y="2977807"/>
            <a:ext cx="2740127" cy="18261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1CF840F-F3C2-058C-BCA6-635606424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41" y="304068"/>
            <a:ext cx="3355017" cy="2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997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02" y="209287"/>
            <a:ext cx="6447420" cy="682727"/>
          </a:xfrm>
        </p:spPr>
        <p:txBody>
          <a:bodyPr/>
          <a:lstStyle/>
          <a:p>
            <a:r>
              <a:rPr lang="ru-RU" dirty="0" smtClean="0">
                <a:solidFill>
                  <a:srgbClr val="26B7BC"/>
                </a:solidFill>
              </a:rPr>
              <a:t>Региональный проект в лицах и картинках</a:t>
            </a:r>
            <a:endParaRPr lang="ru-RU" dirty="0">
              <a:solidFill>
                <a:srgbClr val="26B7B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440" y="873585"/>
            <a:ext cx="8214360" cy="369332"/>
          </a:xfrm>
          <a:prstGeom prst="rect">
            <a:avLst/>
          </a:prstGeom>
          <a:solidFill>
            <a:srgbClr val="26B7B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Кураторы</a:t>
            </a:r>
            <a:r>
              <a:rPr kumimoji="0" lang="ru-RU" sz="24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и спикеры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472440" y="1532542"/>
            <a:ext cx="1188000" cy="1548000"/>
            <a:chOff x="623502" y="1532542"/>
            <a:chExt cx="1188000" cy="1548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23502" y="1532542"/>
              <a:ext cx="1188000" cy="1548000"/>
            </a:xfrm>
            <a:prstGeom prst="roundRect">
              <a:avLst>
                <a:gd name="adj" fmla="val 4484"/>
              </a:avLst>
            </a:prstGeom>
            <a:solidFill>
              <a:srgbClr val="EAEFF7"/>
            </a:solidFill>
            <a:ln>
              <a:solidFill>
                <a:srgbClr val="26B7B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502" y="1586456"/>
              <a:ext cx="1080000" cy="144017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829497" y="3229946"/>
            <a:ext cx="15205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 smtClean="0">
                <a:solidFill>
                  <a:srgbClr val="01596D"/>
                </a:solidFill>
                <a:latin typeface="Arial Narrow" panose="020B0606020202030204" pitchFamily="34" charset="0"/>
              </a:rPr>
              <a:t>Елена Лазарева,</a:t>
            </a:r>
          </a:p>
          <a:p>
            <a:r>
              <a:rPr lang="ru-RU" sz="1100" b="0" dirty="0" smtClean="0">
                <a:solidFill>
                  <a:srgbClr val="01596D"/>
                </a:solidFill>
                <a:latin typeface="Arial Narrow" panose="020B0606020202030204" pitchFamily="34" charset="0"/>
              </a:rPr>
              <a:t>ведущий эксперт ОБ</a:t>
            </a:r>
          </a:p>
          <a:p>
            <a:r>
              <a:rPr lang="ru-RU" sz="1100" b="0" dirty="0" smtClean="0">
                <a:solidFill>
                  <a:srgbClr val="01596D"/>
                </a:solidFill>
                <a:latin typeface="Arial Narrow" panose="020B0606020202030204" pitchFamily="34" charset="0"/>
              </a:rPr>
              <a:t>Отделения Севастополь</a:t>
            </a:r>
            <a:endParaRPr lang="ru-RU" sz="1100" b="0" dirty="0">
              <a:solidFill>
                <a:srgbClr val="01596D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067" y="3229946"/>
            <a:ext cx="1659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rgbClr val="01596D"/>
                </a:solidFill>
                <a:latin typeface="Arial Narrow" panose="020B0606020202030204" pitchFamily="34" charset="0"/>
              </a:rPr>
              <a:t>Наталия Лисовая,</a:t>
            </a:r>
          </a:p>
          <a:p>
            <a:r>
              <a:rPr lang="ru-RU" sz="1100" b="0" dirty="0">
                <a:solidFill>
                  <a:srgbClr val="01596D"/>
                </a:solidFill>
                <a:latin typeface="Arial Narrow" panose="020B0606020202030204" pitchFamily="34" charset="0"/>
              </a:rPr>
              <a:t>главный эксперт ОКЦ № 13</a:t>
            </a:r>
          </a:p>
          <a:p>
            <a:r>
              <a:rPr lang="ru-RU" sz="1100" b="0" dirty="0">
                <a:solidFill>
                  <a:srgbClr val="01596D"/>
                </a:solidFill>
                <a:latin typeface="Arial Narrow" panose="020B0606020202030204" pitchFamily="34" charset="0"/>
              </a:rPr>
              <a:t>Южного ГУ Банка России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70962" y="3229946"/>
            <a:ext cx="15692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dirty="0">
                <a:solidFill>
                  <a:srgbClr val="01596D"/>
                </a:solidFill>
                <a:latin typeface="Arial Narrow" panose="020B0606020202030204" pitchFamily="34" charset="0"/>
              </a:rPr>
              <a:t>Наталья Журавлёва,</a:t>
            </a:r>
          </a:p>
          <a:p>
            <a:r>
              <a:rPr lang="ru-RU" sz="1100" b="0" dirty="0">
                <a:solidFill>
                  <a:srgbClr val="01596D"/>
                </a:solidFill>
                <a:latin typeface="Arial Narrow" panose="020B0606020202030204" pitchFamily="34" charset="0"/>
              </a:rPr>
              <a:t>ведущий экономист ЭО</a:t>
            </a:r>
          </a:p>
          <a:p>
            <a:r>
              <a:rPr lang="ru-RU" sz="1100" b="0" dirty="0">
                <a:solidFill>
                  <a:srgbClr val="01596D"/>
                </a:solidFill>
                <a:latin typeface="Arial Narrow" panose="020B0606020202030204" pitchFamily="34" charset="0"/>
              </a:rPr>
              <a:t>Отделения Севастополь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1330" y="3229946"/>
            <a:ext cx="162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>
                <a:solidFill>
                  <a:srgbClr val="01596D"/>
                </a:solidFill>
                <a:latin typeface="Arial Narrow" panose="020B0606020202030204" pitchFamily="34" charset="0"/>
              </a:rPr>
              <a:t>Юлия Еланская,</a:t>
            </a:r>
          </a:p>
          <a:p>
            <a:r>
              <a:rPr lang="ru-RU" sz="1200" b="0" dirty="0">
                <a:solidFill>
                  <a:srgbClr val="01596D"/>
                </a:solidFill>
                <a:latin typeface="Arial Narrow" panose="020B0606020202030204" pitchFamily="34" charset="0"/>
              </a:rPr>
              <a:t>заведующий ОРБ и МР</a:t>
            </a:r>
          </a:p>
          <a:p>
            <a:r>
              <a:rPr lang="ru-RU" sz="1200" b="0" dirty="0">
                <a:solidFill>
                  <a:srgbClr val="01596D"/>
                </a:solidFill>
                <a:latin typeface="Arial Narrow" panose="020B0606020202030204" pitchFamily="34" charset="0"/>
              </a:rPr>
              <a:t>ЦГБ им. Л.Н. Толстого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11679" y="3229946"/>
            <a:ext cx="163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>
                <a:solidFill>
                  <a:srgbClr val="01596D"/>
                </a:solidFill>
                <a:latin typeface="Arial Narrow" panose="020B0606020202030204" pitchFamily="34" charset="0"/>
              </a:rPr>
              <a:t>Баходир Рузметов,</a:t>
            </a:r>
          </a:p>
          <a:p>
            <a:r>
              <a:rPr lang="ru-RU" sz="1200" b="0" dirty="0">
                <a:solidFill>
                  <a:srgbClr val="01596D"/>
                </a:solidFill>
                <a:latin typeface="Arial Narrow" panose="020B0606020202030204" pitchFamily="34" charset="0"/>
              </a:rPr>
              <a:t>советник экономический</a:t>
            </a:r>
          </a:p>
          <a:p>
            <a:r>
              <a:rPr lang="ru-RU" sz="1200" b="0" dirty="0">
                <a:solidFill>
                  <a:srgbClr val="01596D"/>
                </a:solidFill>
                <a:latin typeface="Arial Narrow" panose="020B0606020202030204" pitchFamily="34" charset="0"/>
              </a:rPr>
              <a:t>Отделения Севастополь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2229030" y="1532542"/>
            <a:ext cx="1188000" cy="1548000"/>
            <a:chOff x="2183052" y="1532542"/>
            <a:chExt cx="1188000" cy="1548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183052" y="1532542"/>
              <a:ext cx="1188000" cy="1548000"/>
            </a:xfrm>
            <a:prstGeom prst="roundRect">
              <a:avLst>
                <a:gd name="adj" fmla="val 4484"/>
              </a:avLst>
            </a:prstGeom>
            <a:solidFill>
              <a:srgbClr val="EAEFF7"/>
            </a:solidFill>
            <a:ln>
              <a:solidFill>
                <a:srgbClr val="26B7B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6"/>
            <a:stretch/>
          </p:blipFill>
          <p:spPr>
            <a:xfrm>
              <a:off x="2237052" y="1587262"/>
              <a:ext cx="1080000" cy="1438560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985620" y="1532542"/>
            <a:ext cx="1188000" cy="1548000"/>
            <a:chOff x="3783397" y="1532542"/>
            <a:chExt cx="1188000" cy="1548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783397" y="1532542"/>
              <a:ext cx="1188000" cy="1548000"/>
            </a:xfrm>
            <a:prstGeom prst="roundRect">
              <a:avLst>
                <a:gd name="adj" fmla="val 4484"/>
              </a:avLst>
            </a:prstGeom>
            <a:solidFill>
              <a:srgbClr val="EAEFF7"/>
            </a:solidFill>
            <a:ln>
              <a:solidFill>
                <a:srgbClr val="26B7B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397" y="1631923"/>
              <a:ext cx="1080000" cy="1349238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5742210" y="1532542"/>
            <a:ext cx="1188000" cy="1548000"/>
            <a:chOff x="5628838" y="1532542"/>
            <a:chExt cx="1188000" cy="15480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628838" y="1532542"/>
              <a:ext cx="1188000" cy="1548000"/>
            </a:xfrm>
            <a:prstGeom prst="roundRect">
              <a:avLst>
                <a:gd name="adj" fmla="val 4484"/>
              </a:avLst>
            </a:prstGeom>
            <a:solidFill>
              <a:srgbClr val="EAEFF7"/>
            </a:solidFill>
            <a:ln>
              <a:solidFill>
                <a:srgbClr val="26B7B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838" y="1631923"/>
              <a:ext cx="1080000" cy="134923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7498800" y="1532542"/>
            <a:ext cx="1188000" cy="1548000"/>
            <a:chOff x="7328283" y="1532542"/>
            <a:chExt cx="1188000" cy="15480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7328283" y="1532542"/>
              <a:ext cx="1188000" cy="1548000"/>
            </a:xfrm>
            <a:prstGeom prst="roundRect">
              <a:avLst>
                <a:gd name="adj" fmla="val 4484"/>
              </a:avLst>
            </a:prstGeom>
            <a:solidFill>
              <a:srgbClr val="EAEFF7"/>
            </a:solidFill>
            <a:ln>
              <a:solidFill>
                <a:srgbClr val="26B7B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283" y="1631923"/>
              <a:ext cx="1080000" cy="1349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32814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4"/>
          <a:stretch/>
        </p:blipFill>
        <p:spPr>
          <a:xfrm>
            <a:off x="3269148" y="2215533"/>
            <a:ext cx="1614713" cy="1152000"/>
          </a:xfrm>
          <a:prstGeom prst="rect">
            <a:avLst/>
          </a:prstGeom>
          <a:ln>
            <a:noFill/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2"/>
          <a:stretch/>
        </p:blipFill>
        <p:spPr>
          <a:xfrm>
            <a:off x="235783" y="2215533"/>
            <a:ext cx="2041388" cy="115200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83" y="209287"/>
            <a:ext cx="6835139" cy="682727"/>
          </a:xfrm>
        </p:spPr>
        <p:txBody>
          <a:bodyPr/>
          <a:lstStyle/>
          <a:p>
            <a:r>
              <a:rPr lang="ru-RU" dirty="0" smtClean="0">
                <a:solidFill>
                  <a:srgbClr val="26B7BC"/>
                </a:solidFill>
              </a:rPr>
              <a:t>Региональный проект в лицах и картинках</a:t>
            </a:r>
            <a:endParaRPr lang="ru-RU" dirty="0">
              <a:solidFill>
                <a:srgbClr val="26B7BC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3"/>
          <a:stretch/>
        </p:blipFill>
        <p:spPr>
          <a:xfrm>
            <a:off x="3235471" y="693589"/>
            <a:ext cx="1638496" cy="959214"/>
          </a:xfrm>
          <a:prstGeom prst="rect">
            <a:avLst/>
          </a:prstGeom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13390" r="14603"/>
          <a:stretch/>
        </p:blipFill>
        <p:spPr>
          <a:xfrm>
            <a:off x="5127716" y="2503527"/>
            <a:ext cx="3420000" cy="1729063"/>
          </a:xfrm>
          <a:prstGeom prst="rect">
            <a:avLst/>
          </a:prstGeom>
          <a:ln>
            <a:noFill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3" y="693589"/>
            <a:ext cx="2758311" cy="1274340"/>
          </a:xfrm>
          <a:prstGeom prst="rect">
            <a:avLst/>
          </a:prstGeom>
          <a:ln>
            <a:noFill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16609"/>
          <a:stretch/>
        </p:blipFill>
        <p:spPr>
          <a:xfrm>
            <a:off x="5115344" y="695629"/>
            <a:ext cx="2588652" cy="1535619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57257" y="1714822"/>
            <a:ext cx="1638496" cy="25310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38009" y="2215533"/>
            <a:ext cx="577871" cy="1152000"/>
          </a:xfrm>
          <a:prstGeom prst="rect">
            <a:avLst/>
          </a:prstGeom>
          <a:solidFill>
            <a:srgbClr val="F07D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1" r="5087" b="10088"/>
          <a:stretch/>
        </p:blipFill>
        <p:spPr>
          <a:xfrm>
            <a:off x="235783" y="3615138"/>
            <a:ext cx="2995521" cy="1452162"/>
          </a:xfrm>
          <a:prstGeom prst="rect">
            <a:avLst/>
          </a:prstGeom>
          <a:ln>
            <a:noFill/>
          </a:ln>
        </p:spPr>
      </p:pic>
      <p:sp>
        <p:nvSpPr>
          <p:cNvPr id="29" name="Прямоугольник 28"/>
          <p:cNvSpPr/>
          <p:nvPr/>
        </p:nvSpPr>
        <p:spPr>
          <a:xfrm>
            <a:off x="7969845" y="695629"/>
            <a:ext cx="577871" cy="1548000"/>
          </a:xfrm>
          <a:prstGeom prst="rect">
            <a:avLst/>
          </a:prstGeom>
          <a:solidFill>
            <a:srgbClr val="26B7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93926" y="3626120"/>
            <a:ext cx="1404000" cy="1440000"/>
          </a:xfrm>
          <a:prstGeom prst="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27716" y="4437642"/>
            <a:ext cx="3420000" cy="612000"/>
          </a:xfrm>
          <a:prstGeom prst="rect">
            <a:avLst/>
          </a:prstGeom>
          <a:solidFill>
            <a:srgbClr val="015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32317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2236" y="2083881"/>
            <a:ext cx="525176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 smtClean="0">
                <a:ln>
                  <a:noFill/>
                </a:ln>
                <a:solidFill>
                  <a:srgbClr val="0162C3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Благодарим за внимание!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162C3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194" t="17962" r="51458" b="23149"/>
          <a:stretch/>
        </p:blipFill>
        <p:spPr>
          <a:xfrm>
            <a:off x="-7620" y="-4024"/>
            <a:ext cx="3892236" cy="508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128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230</Words>
  <Application>Microsoft Office PowerPoint</Application>
  <PresentationFormat>Экран (16:9)</PresentationFormat>
  <Paragraphs>50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 Narrow</vt:lpstr>
      <vt:lpstr>Bahnschrift SemiBold SemiConden</vt:lpstr>
      <vt:lpstr>Calibri</vt:lpstr>
      <vt:lpstr>Helvetica Neue</vt:lpstr>
      <vt:lpstr>Helvetica Neue Light</vt:lpstr>
      <vt:lpstr>Helvetica Neue Medium</vt:lpstr>
      <vt:lpstr>Proxima Nova Rg</vt:lpstr>
      <vt:lpstr>White</vt:lpstr>
      <vt:lpstr>РЕГИОНАЛЬНЫЙ ПРОЕКТ «Марафон финансовой грамотности в сельских библиотеках гфз Севастополь» </vt:lpstr>
      <vt:lpstr>Цель Регионального проекта: максимальный охват жителей сельских поселений региона в вопросах финансового просвещения</vt:lpstr>
      <vt:lpstr>Описание Регионального проекта</vt:lpstr>
      <vt:lpstr>Достигнутые результаты</vt:lpstr>
      <vt:lpstr>Возможности для тиражирования</vt:lpstr>
      <vt:lpstr>Региональный проект в лицах и картинках</vt:lpstr>
      <vt:lpstr>Региональный проект в лицах и картинках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Насибуллина София Хаммятовна</dc:creator>
  <cp:lastModifiedBy>Татькова Юлия Леонидовна</cp:lastModifiedBy>
  <cp:revision>90</cp:revision>
  <cp:lastPrinted>2026-03-26T14:26:31Z</cp:lastPrinted>
  <dcterms:modified xsi:type="dcterms:W3CDTF">2026-05-05T09:27:04Z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