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</p:sldMasterIdLst>
  <p:sldIdLst>
    <p:sldId id="257" r:id="rId2"/>
    <p:sldId id="336" r:id="rId3"/>
    <p:sldId id="337" r:id="rId4"/>
    <p:sldId id="339" r:id="rId5"/>
    <p:sldId id="347" r:id="rId6"/>
    <p:sldId id="349" r:id="rId7"/>
    <p:sldId id="350" r:id="rId8"/>
    <p:sldId id="346" r:id="rId9"/>
    <p:sldId id="348" r:id="rId10"/>
    <p:sldId id="294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70" r:id="rId22"/>
    <p:sldId id="295" r:id="rId23"/>
    <p:sldId id="284" r:id="rId24"/>
    <p:sldId id="286" r:id="rId25"/>
    <p:sldId id="287" r:id="rId26"/>
    <p:sldId id="282" r:id="rId27"/>
    <p:sldId id="285" r:id="rId28"/>
    <p:sldId id="283" r:id="rId29"/>
    <p:sldId id="292" r:id="rId30"/>
    <p:sldId id="307" r:id="rId31"/>
    <p:sldId id="308" r:id="rId32"/>
    <p:sldId id="310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30" r:id="rId45"/>
    <p:sldId id="352" r:id="rId46"/>
    <p:sldId id="353" r:id="rId47"/>
    <p:sldId id="354" r:id="rId48"/>
    <p:sldId id="355" r:id="rId49"/>
    <p:sldId id="356" r:id="rId50"/>
    <p:sldId id="357" r:id="rId51"/>
    <p:sldId id="359" r:id="rId52"/>
    <p:sldId id="358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60" r:id="rId64"/>
    <p:sldId id="371" r:id="rId65"/>
    <p:sldId id="332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E2CE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5165" autoAdjust="0"/>
  </p:normalViewPr>
  <p:slideViewPr>
    <p:cSldViewPr snapToGrid="0">
      <p:cViewPr varScale="1">
        <p:scale>
          <a:sx n="85" d="100"/>
          <a:sy n="85" d="100"/>
        </p:scale>
        <p:origin x="6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F2CD5-2E2E-43E8-86BD-E45320AC3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173ED9-D861-4B2B-B4B4-21EFD4932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39DD4-9ACB-415D-A794-71A46464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4FB18-8229-450B-8A9B-A1CAFE06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AFA2E-6047-4CAF-8EDE-562E8C9F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6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56BBF-8203-4117-A178-3DF22AAA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464292-AE29-4E44-BA02-DB38D3890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43EE2-379C-4CBB-86C7-D214DF46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8CD95-081D-4D1E-9225-3DA247DB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A7A5A-1FB5-49C0-93B5-7029F450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5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59F228-7670-44CD-9817-D012E7703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A1A65E-2981-41FF-BBEE-3D2767B97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28AAF-0F4E-4BB4-A23C-C7704458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8E110-00C9-44C2-88BE-204960E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5309C-3AA2-4C14-82AD-ADCEE3EB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6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9169D-605C-47B7-A50E-9687686B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E9649-2F79-41C3-A9B1-E62E350FD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FFD19-05A7-460F-B800-F09407F0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7473D-970F-4895-B6F2-3F585CE4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250DD-F4A6-408F-8AC2-DC38A853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7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BCB7B-82BD-49E9-BC63-F2D4623A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397D07-E5DE-44DC-8241-8E08C52BA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91DB4-63A4-45BA-9FB3-4597E66B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DB84E-696D-4DE5-9776-1AB0360A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4405C-E845-4802-91BC-0B8DC738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BD795-E221-42C8-9BD5-D5432D4F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22EDF7-3D8F-4909-A8DB-608512F6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179AAE-8A0C-4D52-9B55-3C5C94D26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C4B92-469E-479F-AA16-09F6FE01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5EBCF2-F3F7-4B2C-BAE0-844C614E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9A949C-A33A-4620-9586-AF92CF00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3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F726A-994B-4AD9-8027-37C588B5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49195-98E8-4032-B088-2DD27DCB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DA6FE5-53B0-4B81-BEBF-2C6987658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285748-81EF-48A8-9205-A739466D3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EC58BA-F6EB-4A0B-AB29-77ABC2A75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1D0077-3B1D-4905-86F7-C76F8637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D62DE7-DC4D-46F1-B453-58833068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7A2B5D-69AC-4FEE-8FE9-ABFBA229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887F0-F121-4313-8E7A-C992FE3E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5E9CAE-7844-4FAD-BF1D-D265D85F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04A444-BEFA-4115-988B-10C313D2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68FD6-1511-4431-ABB4-3A705FB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38F312-E0A8-4FF1-8F20-FDE9CF7E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F670ED-CE8D-49AF-8D17-2C7EA9B1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8A77E-981C-47F1-96C3-920165C6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3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48045-6284-41CB-87F2-5AACC3A6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F9332-A86E-4505-A833-EBA2696E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51764F-2EF6-4012-8AA7-0176EC1D8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432D57-3DEC-4991-95A1-31A9E74D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E07F82-D6AD-420F-9749-4C556CD9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8CD808-5F90-4337-9E94-A0F1F363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DF69F-F746-44F0-B727-BC9AFEDE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8193F2-6C10-4CA8-9DD2-432BC92A1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75BB55-14F3-43B8-ACEA-9655A9B2C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41E481-1298-4EED-BA87-C4225314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88D6A5-FE91-44E2-A080-03DBA2AB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B27D04-6E42-4B50-ADA4-AAC55E5B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8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E2CE"/>
            </a:gs>
            <a:gs pos="6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FE090-0102-4C4D-92D5-5FA080AF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EE7A93-A293-4C5B-BF3B-8052F1B66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BC1C1-5F3C-4FB2-91F4-A9B03A652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5E27F-F41C-4C8E-BB32-AE3E2E79F4EE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A3F0-539E-450D-A106-77AFEC8B5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3FEB9-00E2-4539-A6C4-B3988F11C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3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rencredit.ru/blog/invest/vidy-tsennykh-bumag-na-birzhe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63B12-3DF1-4970-9FC2-C7914E27F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"/>
            <a:ext cx="12191999" cy="72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8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AF57-CF4A-4C94-8ABD-D896B9AE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«БЛИЦ-ОПРОС»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65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ADA8F4F-E73A-42FB-AC87-E84D09760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151474"/>
              </p:ext>
            </p:extLst>
          </p:nvPr>
        </p:nvGraphicFramePr>
        <p:xfrm>
          <a:off x="26894" y="0"/>
          <a:ext cx="12165107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5107">
                  <a:extLst>
                    <a:ext uri="{9D8B030D-6E8A-4147-A177-3AD203B41FA5}">
                      <a16:colId xmlns:a16="http://schemas.microsoft.com/office/drawing/2014/main" val="2248244208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Персональные данные— это: 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 название посещаемого спортивного клуба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Б)дата и место рождения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геолокация в данный момент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фамилия, имя, отчество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адрес места жительства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Е) фотография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Ж) номер телефона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З) марка автомобиля родителей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67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216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6F3A452E-5F66-4729-A2A7-9AD9F7443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138629"/>
              </p:ext>
            </p:extLst>
          </p:nvPr>
        </p:nvGraphicFramePr>
        <p:xfrm>
          <a:off x="28575" y="0"/>
          <a:ext cx="1216342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3425">
                  <a:extLst>
                    <a:ext uri="{9D8B030D-6E8A-4147-A177-3AD203B41FA5}">
                      <a16:colId xmlns:a16="http://schemas.microsoft.com/office/drawing/2014/main" val="202597657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Основные реквизиты карты, которые можно найти на самой карте - это:</a:t>
                      </a:r>
                    </a:p>
                    <a:p>
                      <a:pPr algn="l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ПИН-код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имя и фамилия владельца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время работы банка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номер карты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срок действия карты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250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31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A8A390E-6169-4498-9412-E479194B1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427004"/>
              </p:ext>
            </p:extLst>
          </p:nvPr>
        </p:nvGraphicFramePr>
        <p:xfrm>
          <a:off x="-38100" y="1"/>
          <a:ext cx="122301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0100">
                  <a:extLst>
                    <a:ext uri="{9D8B030D-6E8A-4147-A177-3AD203B41FA5}">
                      <a16:colId xmlns:a16="http://schemas.microsoft.com/office/drawing/2014/main" val="1298839246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ПИН-код:</a:t>
                      </a:r>
                    </a:p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секретный пароль, который помогает подтвердить, что операцию для цифровых или финансовых целей совершает именно владелец карты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паспортный идентификационный номер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507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651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495DAEB-6AD4-4126-BB3C-183E45EF8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50141"/>
              </p:ext>
            </p:extLst>
          </p:nvPr>
        </p:nvGraphicFramePr>
        <p:xfrm>
          <a:off x="-9525" y="0"/>
          <a:ext cx="1220152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1525">
                  <a:extLst>
                    <a:ext uri="{9D8B030D-6E8A-4147-A177-3AD203B41FA5}">
                      <a16:colId xmlns:a16="http://schemas.microsoft.com/office/drawing/2014/main" val="2094403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Какие существуют меры безопасности при переводе денег: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пользоваться сомнительными сайтами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проверять адресную строку в браузере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избегать непроверенных ссылок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выходить в интернет с чужих устройств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не сообщать реквизиты посторонним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Е) не переходить по сомнительным ссылкам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38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02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0C809F6-4D77-4C3B-B378-A88D6D56E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27950"/>
              </p:ext>
            </p:extLst>
          </p:nvPr>
        </p:nvGraphicFramePr>
        <p:xfrm>
          <a:off x="-26894" y="0"/>
          <a:ext cx="12218894" cy="73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8894">
                  <a:extLst>
                    <a:ext uri="{9D8B030D-6E8A-4147-A177-3AD203B41FA5}">
                      <a16:colId xmlns:a16="http://schemas.microsoft.com/office/drawing/2014/main" val="414459832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Посредник в мошеннических схемах, который помогает преступникам скрыть следы украденных средств. Например, он может перевести деньги на другие счета или снять их в банкомате, а потом передать мошенникам.</a:t>
                      </a:r>
                      <a:r>
                        <a:rPr lang="ru-RU" sz="4000" b="0" i="0" dirty="0">
                          <a:solidFill>
                            <a:srgbClr val="333333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Слово происходит от английского «сбрасывать». Эти посредники несут уголовную ответственность за участие в незаконной деятельности.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раннер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дроппер</a:t>
                      </a:r>
                      <a:endParaRPr lang="ru-RU" dirty="0"/>
                    </a:p>
                    <a:p>
                      <a:br>
                        <a:rPr lang="ru-RU" dirty="0"/>
                      </a:br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02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49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3935A31-A24D-48FE-95EE-CA9C16E27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15536"/>
              </p:ext>
            </p:extLst>
          </p:nvPr>
        </p:nvGraphicFramePr>
        <p:xfrm>
          <a:off x="0" y="-1"/>
          <a:ext cx="12192000" cy="696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946484459"/>
                    </a:ext>
                  </a:extLst>
                </a:gridCol>
              </a:tblGrid>
              <a:tr h="696277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Мошенник, который выдаёт себя за специалиста по инвестициям, но на самом деле не имеет права работать с чужими деньгами. Он может предлагать открыть «брокерский счёт», обещать быстрый и высокий доход от инвестиций, но на деле это может привести к потере денег.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Фьючерс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Брокер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Лжеброкер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867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59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1EB8438-7956-4C1A-B394-F17516BAE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09326"/>
              </p:ext>
            </p:extLst>
          </p:nvPr>
        </p:nvGraphicFramePr>
        <p:xfrm>
          <a:off x="0" y="0"/>
          <a:ext cx="12192000" cy="768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754424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ru-RU" sz="4000" b="1" i="0" dirty="0">
                          <a:solidFill>
                            <a:srgbClr val="333333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Некоторые признаки,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которые могут указывать на лжеброкера: 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постоянное давление, чтобы срочно вложить деньги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Б)обещания сверхвысокой доходности без предупреждения о рисках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просьба предоставить конфиденциальные данные карты или перевести деньги на личную карту </a:t>
                      </a: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Г)отсутствие лицензии</a:t>
                      </a:r>
                      <a:b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753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747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E99F5AC9-87B7-4419-9773-E0E32405F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0152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247610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Признаки мошенника: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предлагает скачать сомнительный файл или перейти по подозрительной ссылке?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просит сообщить личные данные, пароли, номера карт и другие конфиденциальные сведения?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просит всегда советоваться с родителями и другими взрослыми, прежде чем что-то делать в интернете или по телефону?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475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02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F8F61E7-586A-4F47-8E42-6F5262651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67314"/>
              </p:ext>
            </p:extLst>
          </p:nvPr>
        </p:nvGraphicFramePr>
        <p:xfrm>
          <a:off x="-66675" y="0"/>
          <a:ext cx="1225867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8675">
                  <a:extLst>
                    <a:ext uri="{9D8B030D-6E8A-4147-A177-3AD203B41FA5}">
                      <a16:colId xmlns:a16="http://schemas.microsoft.com/office/drawing/2014/main" val="128470619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Фальшивая вещь, которая сделана как копия настоящей, чтобы обмануть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выдать за настоящую - это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оригинал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подделка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21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85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796349E-26FE-40E4-8BAD-B2CBB93DA2BA}"/>
              </a:ext>
            </a:extLst>
          </p:cNvPr>
          <p:cNvSpPr txBox="1">
            <a:spLocks/>
          </p:cNvSpPr>
          <p:nvPr/>
        </p:nvSpPr>
        <p:spPr>
          <a:xfrm>
            <a:off x="698090" y="109794"/>
            <a:ext cx="10657298" cy="1406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B39FE-BFCA-43BE-A22D-339020599C51}"/>
              </a:ext>
            </a:extLst>
          </p:cNvPr>
          <p:cNvSpPr txBox="1"/>
          <p:nvPr/>
        </p:nvSpPr>
        <p:spPr>
          <a:xfrm>
            <a:off x="540774" y="322915"/>
            <a:ext cx="11179278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 ЗНАЕТЕ ЛИ ВЫ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b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785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6D1F9FC-C0F8-40CB-A675-11A6D2740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22165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62847989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Чем отличается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финансовый блогер от шарлатана?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подтверждает своё образование и опыт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обещает «золотые горы»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есть расчёты, ссылки на официальные источники и реальные достижения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делает акцент на роскошный образ жизни без уточнения рисков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32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36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96C6B8D-2188-49B2-96DE-86FE47311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82561"/>
              </p:ext>
            </p:extLst>
          </p:nvPr>
        </p:nvGraphicFramePr>
        <p:xfrm>
          <a:off x="-19050" y="0"/>
          <a:ext cx="122110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050">
                  <a:extLst>
                    <a:ext uri="{9D8B030D-6E8A-4147-A177-3AD203B41FA5}">
                      <a16:colId xmlns:a16="http://schemas.microsoft.com/office/drawing/2014/main" val="19917922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ПРАВИЛЬНЫЕ ОТВЕТЫ:</a:t>
                      </a:r>
                    </a:p>
                    <a:p>
                      <a:endParaRPr lang="ru-RU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446830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6EBDE08-5E50-4F44-A354-555CE6109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892536"/>
              </p:ext>
            </p:extLst>
          </p:nvPr>
        </p:nvGraphicFramePr>
        <p:xfrm>
          <a:off x="5299587" y="790575"/>
          <a:ext cx="2939538" cy="5659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538">
                  <a:extLst>
                    <a:ext uri="{9D8B030D-6E8A-4147-A177-3AD203B41FA5}">
                      <a16:colId xmlns:a16="http://schemas.microsoft.com/office/drawing/2014/main" val="3728627358"/>
                    </a:ext>
                  </a:extLst>
                </a:gridCol>
              </a:tblGrid>
              <a:tr h="5659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Б,Г,Д,Е,Ж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Б,Г,Д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Б,В,Д,Е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Б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А,Б,В,Г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А,Б</a:t>
                      </a:r>
                    </a:p>
                    <a:p>
                      <a:pPr algn="l"/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Б</a:t>
                      </a:r>
                    </a:p>
                    <a:p>
                      <a:pPr algn="l"/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А,В</a:t>
                      </a:r>
                      <a:endParaRPr lang="ru-RU" sz="3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7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313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8D457-3449-40BC-A367-F770D2EB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«АНАГРАММЫ»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18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A278A-924B-4803-BD4A-AF7A46F8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АБКН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B6161D-FE52-402A-9F96-09BE4FD54D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4049" y="1953418"/>
            <a:ext cx="8124825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20875-6F27-442D-B9F2-85DAAFCB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ВАКБЯНАОСК РКАТА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CF616F-8910-4C59-B306-1D4A4C79E0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05634" y="2178424"/>
            <a:ext cx="6916271" cy="39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6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70D1F-5727-49D9-B86F-612FBB40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НПИ-ДКО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B78375-AACC-4C8D-87AF-560E3D4A06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4307" y="1351773"/>
            <a:ext cx="8166846" cy="48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1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5A53B-9777-4648-A747-DBF945D2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ИГНЬЕД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C915CA-FA10-429A-80E0-5E10DF5A59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3149" y="1597025"/>
            <a:ext cx="73437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0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1CD53-6B6A-4DC2-A2CA-BE6A88CE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РОКБРЕ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E5F3AD-1021-4F8F-A7F5-ACF7CC5A53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0835" y="1565881"/>
            <a:ext cx="7651376" cy="51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4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5AFE4-DCCA-45B9-8C4E-A49A95C2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НЕМШОНИК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D4F642-2B07-43C2-A93F-441B6B3D8F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42765" y="1497106"/>
            <a:ext cx="4706470" cy="48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AC93-F7BF-486B-8E2E-2A6CA755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713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E58C9-1460-40E0-B627-900598996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5129" y="1914398"/>
            <a:ext cx="6054791" cy="466049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БАНКОВСКАЯ КАРТА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ПИН-КОД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ДЕНЬГИ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БРОКЕР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30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428FF-E651-4640-9FA8-6814D57E0459}"/>
              </a:ext>
            </a:extLst>
          </p:cNvPr>
          <p:cNvSpPr txBox="1"/>
          <p:nvPr/>
        </p:nvSpPr>
        <p:spPr>
          <a:xfrm>
            <a:off x="162232" y="115996"/>
            <a:ext cx="118675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и когда появились первые письменные упоминания о необходимости грамотно обращаться с деньгами?</a:t>
            </a:r>
          </a:p>
          <a:p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Древний Китай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Древний Вавилон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Египет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159446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F0CFF-213F-498E-A045-5A3D37248993}"/>
              </a:ext>
            </a:extLst>
          </p:cNvPr>
          <p:cNvSpPr txBox="1"/>
          <p:nvPr/>
        </p:nvSpPr>
        <p:spPr>
          <a:xfrm>
            <a:off x="3048000" y="458956"/>
            <a:ext cx="60960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«РЕБУСЫ»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98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35DD14-EEFA-4D4C-A206-E423E287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53" y="0"/>
            <a:ext cx="69028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6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BDEA8E-0CB9-4556-BB9B-FA3A1D39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29" y="0"/>
            <a:ext cx="6409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8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6A0E61-FE9F-4A4A-80AF-76089958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35" y="0"/>
            <a:ext cx="664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22C14-AA12-4D6D-9DB9-1487DA56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36E4819-B87D-42DC-B55E-3B5B3D20C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734005"/>
              </p:ext>
            </p:extLst>
          </p:nvPr>
        </p:nvGraphicFramePr>
        <p:xfrm>
          <a:off x="3864559" y="1027906"/>
          <a:ext cx="5450348" cy="5328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0348">
                  <a:extLst>
                    <a:ext uri="{9D8B030D-6E8A-4147-A177-3AD203B41FA5}">
                      <a16:colId xmlns:a16="http://schemas.microsoft.com/office/drawing/2014/main" val="996859194"/>
                    </a:ext>
                  </a:extLst>
                </a:gridCol>
              </a:tblGrid>
              <a:tr h="5328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1.МОШЕННИК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ПАРОЛЬ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ПОДДЕЛКА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СХЕМА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БАНКОВСКАЯ КАРТА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ФИШИНГ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ЛЖЕБРОКЕР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ДРОППЕР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ПИН-КОД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ПЕРЕВОД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89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593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4B521-4B2F-409E-AD75-5A71CCFC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317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«ПОСЛОВИЦЫ»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904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7919F-C732-49BD-BFC9-9C22B43F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Копейка рубль бережет,</a:t>
            </a:r>
            <a:b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 рубль - …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30747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B7D88-7460-41B5-B335-93CB9B12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 наживёшь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без нужды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862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9EE05-11DE-4D86-9F93-36D2122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Деньги счёт любят, а хлеб -…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042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BD89D-C0A6-48D0-BDD9-629CD841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658" y="0"/>
            <a:ext cx="12270658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Был бы ум – будет и рубль,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не будет ума, - 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72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9B35-EAD5-4E19-AD66-E01D8B36DB30}"/>
              </a:ext>
            </a:extLst>
          </p:cNvPr>
          <p:cNvSpPr txBox="1">
            <a:spLocks/>
          </p:cNvSpPr>
          <p:nvPr/>
        </p:nvSpPr>
        <p:spPr>
          <a:xfrm>
            <a:off x="294968" y="325949"/>
            <a:ext cx="10707329" cy="12767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Как назывался первый в России банк?</a:t>
            </a:r>
            <a:b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CF148E-75E2-45D6-B123-F6D06668D16E}"/>
              </a:ext>
            </a:extLst>
          </p:cNvPr>
          <p:cNvSpPr txBox="1">
            <a:spLocks/>
          </p:cNvSpPr>
          <p:nvPr/>
        </p:nvSpPr>
        <p:spPr>
          <a:xfrm>
            <a:off x="294968" y="1602658"/>
            <a:ext cx="9144000" cy="351084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Дворянский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Купеческий заёмный банк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Крестьянский поземельный банк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6400" b="1" i="1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Гринготтс</a:t>
            </a:r>
            <a:r>
              <a:rPr lang="ru-RU" sz="6400" b="1" i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-банк</a:t>
            </a:r>
            <a:endParaRPr lang="ru-RU" sz="6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27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EC48-D66F-4928-BB77-0E1DC364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Беден не тот, у кого мало,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тот - 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657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18866-247B-48EB-B33D-A2EE9232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ПРАВИЛЬНЫЕ ОТВЕТЫ: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6526A44-1BE6-4E91-A045-10381EEED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29304"/>
              </p:ext>
            </p:extLst>
          </p:nvPr>
        </p:nvGraphicFramePr>
        <p:xfrm>
          <a:off x="3746091" y="1690688"/>
          <a:ext cx="576170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1702">
                  <a:extLst>
                    <a:ext uri="{9D8B030D-6E8A-4147-A177-3AD203B41FA5}">
                      <a16:colId xmlns:a16="http://schemas.microsoft.com/office/drawing/2014/main" val="996859194"/>
                    </a:ext>
                  </a:extLst>
                </a:gridCol>
              </a:tblGrid>
              <a:tr h="2723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ГОЛОВУ СТЕРЕЖЕТ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ПРОЖИВЁШЬ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МЕРУ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НЕ БУДЕТ И РУБЛЯ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КОМУ МАЛО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89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433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D9039-2D1A-4E6F-BA25-B9F6228F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87" y="0"/>
            <a:ext cx="12309987" cy="6857999"/>
          </a:xfrm>
        </p:spPr>
        <p:txBody>
          <a:bodyPr/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 ИЛИ ЛОЖЬ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506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740DD-E3BE-4BFB-A7DE-73149905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73" y="0"/>
            <a:ext cx="6126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3BE7B-02E9-43ED-8C10-BE42E1A5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15" y="0"/>
            <a:ext cx="82875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50152-C868-478E-9EFC-9FCFB80AD5A5}"/>
              </a:ext>
            </a:extLst>
          </p:cNvPr>
          <p:cNvSpPr txBox="1"/>
          <p:nvPr/>
        </p:nvSpPr>
        <p:spPr>
          <a:xfrm>
            <a:off x="2124634" y="2905780"/>
            <a:ext cx="880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мошенник?  / работник банка?</a:t>
            </a:r>
          </a:p>
        </p:txBody>
      </p:sp>
    </p:spTree>
    <p:extLst>
      <p:ext uri="{BB962C8B-B14F-4D97-AF65-F5344CB8AC3E}">
        <p14:creationId xmlns:p14="http://schemas.microsoft.com/office/powerpoint/2010/main" val="858575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DCF1A7-1E70-4A97-A4D4-264EA12AA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054" y="0"/>
            <a:ext cx="595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98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3DBB2E-99D4-4A05-8398-20A1411B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652" y="0"/>
            <a:ext cx="80506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37921-6656-4C3E-8899-5B892266154D}"/>
              </a:ext>
            </a:extLst>
          </p:cNvPr>
          <p:cNvSpPr txBox="1"/>
          <p:nvPr/>
        </p:nvSpPr>
        <p:spPr>
          <a:xfrm>
            <a:off x="3074894" y="3556919"/>
            <a:ext cx="7270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 ? / оператор связи?</a:t>
            </a:r>
          </a:p>
        </p:txBody>
      </p:sp>
    </p:spTree>
    <p:extLst>
      <p:ext uri="{BB962C8B-B14F-4D97-AF65-F5344CB8AC3E}">
        <p14:creationId xmlns:p14="http://schemas.microsoft.com/office/powerpoint/2010/main" val="3537327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285F19-120E-4411-8596-3B7EEB4F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054" y="0"/>
            <a:ext cx="595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60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482DDF-3422-4364-9978-B03D93AE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23" y="0"/>
            <a:ext cx="82387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FDA747-0297-47A1-9063-5D1A34B8E725}"/>
              </a:ext>
            </a:extLst>
          </p:cNvPr>
          <p:cNvSpPr txBox="1"/>
          <p:nvPr/>
        </p:nvSpPr>
        <p:spPr>
          <a:xfrm>
            <a:off x="2761128" y="3738282"/>
            <a:ext cx="7454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мошенник?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/  сотрудник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Центробанка?</a:t>
            </a:r>
          </a:p>
        </p:txBody>
      </p:sp>
    </p:spTree>
    <p:extLst>
      <p:ext uri="{BB962C8B-B14F-4D97-AF65-F5344CB8AC3E}">
        <p14:creationId xmlns:p14="http://schemas.microsoft.com/office/powerpoint/2010/main" val="4145800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3D1C6E-9CAB-4432-A993-03B51923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33" y="0"/>
            <a:ext cx="594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E5D5C7-4D59-46FF-BE10-B5082249A2CA}"/>
              </a:ext>
            </a:extLst>
          </p:cNvPr>
          <p:cNvSpPr txBox="1"/>
          <p:nvPr/>
        </p:nvSpPr>
        <p:spPr>
          <a:xfrm>
            <a:off x="0" y="2372756"/>
            <a:ext cx="120641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Откуда появилось и что значит выражение «золотые горы»?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963278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FD3923-0B9E-4135-AFAD-AC0A4007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329" y="0"/>
            <a:ext cx="88840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43E6A-8D79-4F5D-A34D-4C3DF48E18E7}"/>
              </a:ext>
            </a:extLst>
          </p:cNvPr>
          <p:cNvSpPr txBox="1"/>
          <p:nvPr/>
        </p:nvSpPr>
        <p:spPr>
          <a:xfrm>
            <a:off x="2501153" y="3612776"/>
            <a:ext cx="839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мошенник ? /  налоговый инспектор?</a:t>
            </a:r>
          </a:p>
        </p:txBody>
      </p:sp>
    </p:spTree>
    <p:extLst>
      <p:ext uri="{BB962C8B-B14F-4D97-AF65-F5344CB8AC3E}">
        <p14:creationId xmlns:p14="http://schemas.microsoft.com/office/powerpoint/2010/main" val="1933988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28EF9-3DB7-4EFF-8316-9132A28D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972" y="0"/>
            <a:ext cx="5930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27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7AED7C-F83E-4FB7-B325-7EFABCAF1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72" y="0"/>
            <a:ext cx="80594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802C2-A4F5-4FCB-A955-EA840747E559}"/>
              </a:ext>
            </a:extLst>
          </p:cNvPr>
          <p:cNvSpPr txBox="1"/>
          <p:nvPr/>
        </p:nvSpPr>
        <p:spPr>
          <a:xfrm>
            <a:off x="2182906" y="3299012"/>
            <a:ext cx="782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мошенник? / государственные сервисы?</a:t>
            </a:r>
          </a:p>
        </p:txBody>
      </p:sp>
    </p:spTree>
    <p:extLst>
      <p:ext uri="{BB962C8B-B14F-4D97-AF65-F5344CB8AC3E}">
        <p14:creationId xmlns:p14="http://schemas.microsoft.com/office/powerpoint/2010/main" val="2995947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E044C-DCD6-4B4A-843D-AAA0E46DD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972" y="0"/>
            <a:ext cx="5930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5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7AE5E-D4CC-4EEB-89DD-AC927766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53" y="0"/>
            <a:ext cx="815709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AF86A3-3C8D-4586-B7B5-C89B9B2FA7B3}"/>
              </a:ext>
            </a:extLst>
          </p:cNvPr>
          <p:cNvSpPr txBox="1"/>
          <p:nvPr/>
        </p:nvSpPr>
        <p:spPr>
          <a:xfrm>
            <a:off x="2456330" y="3550024"/>
            <a:ext cx="2805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0DBDC-8D8E-4DF2-9D69-4D0FB95CF8E6}"/>
              </a:ext>
            </a:extLst>
          </p:cNvPr>
          <p:cNvSpPr txBox="1"/>
          <p:nvPr/>
        </p:nvSpPr>
        <p:spPr>
          <a:xfrm>
            <a:off x="6606989" y="3550024"/>
            <a:ext cx="3486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страховой организации?</a:t>
            </a:r>
          </a:p>
        </p:txBody>
      </p:sp>
    </p:spTree>
    <p:extLst>
      <p:ext uri="{BB962C8B-B14F-4D97-AF65-F5344CB8AC3E}">
        <p14:creationId xmlns:p14="http://schemas.microsoft.com/office/powerpoint/2010/main" val="393304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54971B-B558-4F02-9418-4EE37DEC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33" y="0"/>
            <a:ext cx="594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15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2A3E16-B871-4895-8C9C-E92C923F1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08" y="0"/>
            <a:ext cx="80946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706B5-FFF2-4D68-871C-D4BDAC03FEEA}"/>
              </a:ext>
            </a:extLst>
          </p:cNvPr>
          <p:cNvSpPr txBox="1"/>
          <p:nvPr/>
        </p:nvSpPr>
        <p:spPr>
          <a:xfrm>
            <a:off x="3294750" y="3621741"/>
            <a:ext cx="740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 ? / реальный брокер?</a:t>
            </a:r>
          </a:p>
        </p:txBody>
      </p:sp>
    </p:spTree>
    <p:extLst>
      <p:ext uri="{BB962C8B-B14F-4D97-AF65-F5344CB8AC3E}">
        <p14:creationId xmlns:p14="http://schemas.microsoft.com/office/powerpoint/2010/main" val="271416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AFF1F-4A0A-468F-B2E1-39CB95C8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858" y="0"/>
            <a:ext cx="5968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2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3AA5E-5229-49E9-9A1A-6789047A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940" y="0"/>
            <a:ext cx="81481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B03DB-2BB5-4812-8C2D-D0620B300534}"/>
              </a:ext>
            </a:extLst>
          </p:cNvPr>
          <p:cNvSpPr txBox="1"/>
          <p:nvPr/>
        </p:nvSpPr>
        <p:spPr>
          <a:xfrm>
            <a:off x="2945304" y="3702423"/>
            <a:ext cx="7973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 ? / сотрудник ФСБ?</a:t>
            </a:r>
          </a:p>
        </p:txBody>
      </p:sp>
    </p:spTree>
    <p:extLst>
      <p:ext uri="{BB962C8B-B14F-4D97-AF65-F5344CB8AC3E}">
        <p14:creationId xmlns:p14="http://schemas.microsoft.com/office/powerpoint/2010/main" val="4019834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2B007-7C03-4A62-A658-8A3E37E8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41" y="0"/>
            <a:ext cx="597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5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9639C-8B13-4F6D-AD74-A5BE83C6F50B}"/>
              </a:ext>
            </a:extLst>
          </p:cNvPr>
          <p:cNvSpPr txBox="1"/>
          <p:nvPr/>
        </p:nvSpPr>
        <p:spPr>
          <a:xfrm>
            <a:off x="68827" y="266770"/>
            <a:ext cx="12123174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Как называется пластиковый (или цифровой) </a:t>
            </a:r>
          </a:p>
          <a:p>
            <a:pPr algn="ctr"/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инструмент, который даёт доступ к деньгам на вашем банковском счёте? </a:t>
            </a:r>
          </a:p>
          <a:p>
            <a:pPr algn="ctr"/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его помощью вы можете: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платить в магазинах;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снимать наличные в банкомате;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оплачивать покупки в интернете;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переводить деньги другим людям;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 денежные поступления.</a:t>
            </a:r>
          </a:p>
        </p:txBody>
      </p:sp>
    </p:spTree>
    <p:extLst>
      <p:ext uri="{BB962C8B-B14F-4D97-AF65-F5344CB8AC3E}">
        <p14:creationId xmlns:p14="http://schemas.microsoft.com/office/powerpoint/2010/main" val="35211542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3DFB7-F19F-434D-93A2-9C70931F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655" y="0"/>
            <a:ext cx="80946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C4D46-BAB4-4332-B79A-B3AD1CA70D5C}"/>
              </a:ext>
            </a:extLst>
          </p:cNvPr>
          <p:cNvSpPr txBox="1"/>
          <p:nvPr/>
        </p:nvSpPr>
        <p:spPr>
          <a:xfrm>
            <a:off x="4231341" y="3100899"/>
            <a:ext cx="776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 ? / друг, коллега в мессенджере?</a:t>
            </a:r>
          </a:p>
        </p:txBody>
      </p:sp>
    </p:spTree>
    <p:extLst>
      <p:ext uri="{BB962C8B-B14F-4D97-AF65-F5344CB8AC3E}">
        <p14:creationId xmlns:p14="http://schemas.microsoft.com/office/powerpoint/2010/main" val="2732420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61E457-665D-422A-8F78-B129D881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33" y="0"/>
            <a:ext cx="594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48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F63FDA-E9B2-4A45-BA5A-757B3409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89" y="0"/>
            <a:ext cx="81124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A7019-1536-4A3C-A772-5AED70C1BAAF}"/>
              </a:ext>
            </a:extLst>
          </p:cNvPr>
          <p:cNvSpPr txBox="1"/>
          <p:nvPr/>
        </p:nvSpPr>
        <p:spPr>
          <a:xfrm>
            <a:off x="2779059" y="3702424"/>
            <a:ext cx="277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3B569-6838-4A61-B475-A1FB66D63CBF}"/>
              </a:ext>
            </a:extLst>
          </p:cNvPr>
          <p:cNvSpPr txBox="1"/>
          <p:nvPr/>
        </p:nvSpPr>
        <p:spPr>
          <a:xfrm>
            <a:off x="6499413" y="3173506"/>
            <a:ext cx="3451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действительно ошибся при переводе?</a:t>
            </a:r>
          </a:p>
        </p:txBody>
      </p:sp>
    </p:spTree>
    <p:extLst>
      <p:ext uri="{BB962C8B-B14F-4D97-AF65-F5344CB8AC3E}">
        <p14:creationId xmlns:p14="http://schemas.microsoft.com/office/powerpoint/2010/main" val="32054843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CD3747-D56F-4173-8F68-2DA7F5BD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858" y="0"/>
            <a:ext cx="5968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25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B31DA-2DD5-4292-8142-802F6785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76" y="0"/>
            <a:ext cx="5665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7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CE354-962B-4182-A8E0-D9A649BA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20810"/>
          </a:xfrm>
        </p:spPr>
        <p:txBody>
          <a:bodyPr/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99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3FC2D4-8C73-4EB4-8DF8-1CE4AC0661F9}"/>
              </a:ext>
            </a:extLst>
          </p:cNvPr>
          <p:cNvSpPr txBox="1"/>
          <p:nvPr/>
        </p:nvSpPr>
        <p:spPr>
          <a:xfrm>
            <a:off x="932330" y="1533889"/>
            <a:ext cx="10874188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7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Какое слово произошло от слова «мошна» — так в Древней Руси называли сумку или карман? Изначально так называли человека, который воровал деньги из сумок. Со временем это слово стало обозначать всех обманщиков и жуликов.</a:t>
            </a:r>
          </a:p>
        </p:txBody>
      </p:sp>
    </p:spTree>
    <p:extLst>
      <p:ext uri="{BB962C8B-B14F-4D97-AF65-F5344CB8AC3E}">
        <p14:creationId xmlns:p14="http://schemas.microsoft.com/office/powerpoint/2010/main" val="360783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06116D-2038-4BC8-B04B-2EFE0FA00351}"/>
              </a:ext>
            </a:extLst>
          </p:cNvPr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Как называется вид интернет-мошенничества, при котором злоумышленники пытаются обманом получить конфиденциальную информацию: логины, пароли, реквизиты банковских карт, персональные данные, доступы к аккаунтам в соцсетях, на порталах и других сервисах? Термин происходит от английского слова, означающего </a:t>
            </a:r>
          </a:p>
          <a:p>
            <a:pPr algn="ctr"/>
            <a:r>
              <a:rPr lang="ru-RU" sz="44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«рыбная ловля», «выуживание». </a:t>
            </a:r>
          </a:p>
        </p:txBody>
      </p:sp>
    </p:spTree>
    <p:extLst>
      <p:ext uri="{BB962C8B-B14F-4D97-AF65-F5344CB8AC3E}">
        <p14:creationId xmlns:p14="http://schemas.microsoft.com/office/powerpoint/2010/main" val="280346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EBFEAE-6845-4738-816D-7CC74B97B1BF}"/>
              </a:ext>
            </a:extLst>
          </p:cNvPr>
          <p:cNvSpPr txBox="1"/>
          <p:nvPr/>
        </p:nvSpPr>
        <p:spPr>
          <a:xfrm>
            <a:off x="1347018" y="134692"/>
            <a:ext cx="9861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30EE6E-9D87-43C5-9E1A-D90B746E5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42743"/>
              </p:ext>
            </p:extLst>
          </p:nvPr>
        </p:nvGraphicFramePr>
        <p:xfrm>
          <a:off x="-62753" y="690282"/>
          <a:ext cx="12254753" cy="8293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4753">
                  <a:extLst>
                    <a:ext uri="{9D8B030D-6E8A-4147-A177-3AD203B41FA5}">
                      <a16:colId xmlns:a16="http://schemas.microsoft.com/office/drawing/2014/main" val="3728627358"/>
                    </a:ext>
                  </a:extLst>
                </a:gridCol>
              </a:tblGrid>
              <a:tr h="82935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ru-RU" sz="3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Б) Древний Вавилон.</a:t>
                      </a:r>
                      <a:endParaRPr lang="ru-RU" sz="3000" b="1" i="1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А) </a:t>
                      </a:r>
                      <a:r>
                        <a:rPr lang="ru-RU" sz="3000" b="1" i="1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1754г.  по Указу императрицы Елизаветы был основан первый банк – </a:t>
                      </a:r>
                      <a:r>
                        <a:rPr lang="ru-RU" sz="3000" b="1" i="1" u="sng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Дворянский</a:t>
                      </a:r>
                      <a:r>
                        <a:rPr lang="ru-RU" sz="3000" b="1" i="1" kern="12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заёмный банк. </a:t>
                      </a:r>
                      <a:endParaRPr lang="ru-RU" sz="3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3.Корни уходят в античные представления греков и римлян о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несметных сокровищах восточных правителей (особенно пер-</a:t>
                      </a:r>
                      <a:r>
                        <a:rPr lang="ru-RU" sz="3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сидских</a:t>
                      </a: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царей). Восток ассоциировался с роскошью и золотом. Слово «горы» связано с тем, что золото добывали в рудниках,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часто расположенных в горах. Образ «горы золота» передаёт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идею невероятного богатства.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Банковская карта.</a:t>
                      </a:r>
                      <a:endParaRPr lang="en-US" sz="3000" b="1" i="1" kern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kumimoji="0" lang="ru-RU" sz="3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Мошенник.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3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3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Фишинг.</a:t>
                      </a:r>
                      <a:endParaRPr lang="ru-RU" sz="3000" b="1" i="1" kern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5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3500" b="1" i="1" kern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5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5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7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050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</TotalTime>
  <Words>1120</Words>
  <Application>Microsoft Office PowerPoint</Application>
  <PresentationFormat>Широкоэкранный</PresentationFormat>
  <Paragraphs>164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-apple-system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РАУНД   «БЛИЦ-ОПРОС»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 РАУНД   «АНАГРАММЫ» ?</vt:lpstr>
      <vt:lpstr>АБКН</vt:lpstr>
      <vt:lpstr>ВАКБЯНАОСК РКАТА</vt:lpstr>
      <vt:lpstr>НПИ-ДКО</vt:lpstr>
      <vt:lpstr>ИГНЬЕД</vt:lpstr>
      <vt:lpstr>РОКБРЕ</vt:lpstr>
      <vt:lpstr>НЕМШОНИК</vt:lpstr>
      <vt:lpstr>ПРАВИЛЬНЫЕ ОТВЕТЫ: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ОТВЕТЫ: </vt:lpstr>
      <vt:lpstr>V РАУНД   «ПОСЛОВИЦЫ» ? </vt:lpstr>
      <vt:lpstr>1. Копейка рубль бережет,  а рубль - …</vt:lpstr>
      <vt:lpstr>2. Денег наживёшь – без нужды …</vt:lpstr>
      <vt:lpstr>3. Деньги счёт любят, а хлеб -…</vt:lpstr>
      <vt:lpstr>4. Был бы ум – будет и рубль,  а не будет ума, - … </vt:lpstr>
      <vt:lpstr>5. Беден не тот, у кого мало,  а тот - … </vt:lpstr>
      <vt:lpstr>ПРАВИЛЬНЫЕ ОТВЕТЫ:</vt:lpstr>
      <vt:lpstr>VI РАУНД   «ПРАВДА ИЛИ ЛОЖЬ»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457</cp:revision>
  <dcterms:created xsi:type="dcterms:W3CDTF">2025-11-24T00:35:59Z</dcterms:created>
  <dcterms:modified xsi:type="dcterms:W3CDTF">2026-05-19T06:01:21Z</dcterms:modified>
</cp:coreProperties>
</file>