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1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26.png" ContentType="image/png"/>
  <Override PartName="/ppt/media/image24.png" ContentType="image/png"/>
  <Override PartName="/ppt/media/image4.jpeg" ContentType="image/jpeg"/>
  <Override PartName="/ppt/media/image5.jpeg" ContentType="image/jpeg"/>
  <Override PartName="/ppt/media/image19.svg" ContentType="image/svg"/>
  <Override PartName="/ppt/media/image21.svg" ContentType="image/svg"/>
  <Override PartName="/ppt/media/image6.jpeg" ContentType="image/jpeg"/>
  <Override PartName="/ppt/media/image18.png" ContentType="image/png"/>
  <Override PartName="/ppt/media/image29.svg" ContentType="image/svg"/>
  <Override PartName="/ppt/media/image13.png" ContentType="image/png"/>
  <Override PartName="/ppt/media/image12.png" ContentType="image/png"/>
  <Override PartName="/ppt/media/image11.png" ContentType="image/png"/>
  <Override PartName="/ppt/media/image9.jpeg" ContentType="image/jpeg"/>
  <Override PartName="/ppt/media/image31.png" ContentType="image/png"/>
  <Override PartName="/ppt/media/image30.png" ContentType="image/png"/>
  <Override PartName="/ppt/media/image3.jpeg" ContentType="image/jpe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4.png" ContentType="image/png"/>
  <Override PartName="/ppt/media/image8.jpeg" ContentType="image/jpeg"/>
  <Override PartName="/ppt/media/image25.svg" ContentType="image/svg"/>
  <Override PartName="/ppt/media/image28.png" ContentType="image/png"/>
  <Override PartName="/ppt/media/image7.jpeg" ContentType="image/jpeg"/>
  <Override PartName="/ppt/media/image15.svg" ContentType="image/svg"/>
  <Override PartName="/ppt/media/image16.png" ContentType="image/png"/>
  <Override PartName="/ppt/media/image27.svg" ContentType="image/svg"/>
  <Override PartName="/ppt/media/image17.svg" ContentType="image/svg"/>
  <Override PartName="/ppt/media/image22.png" ContentType="image/png"/>
  <Override PartName="/ppt/media/image23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перемещения страницы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nos"/>
              </a:rPr>
              <a:t>&lt;верхний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dt" idx="1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nos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nos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ftr" idx="1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nos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nos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sldNum" idx="1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nos"/>
              </a:defRPr>
            </a:lvl1pPr>
          </a:lstStyle>
          <a:p>
            <a:pPr indent="0" algn="r">
              <a:buNone/>
            </a:pPr>
            <a:fld id="{D990CA8B-4F68-4362-896E-B9FEFB9F1EE2}" type="slidenum"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nos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11240" cy="3606120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200" cy="4208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sldNum" idx="20"/>
          </p:nvPr>
        </p:nvSpPr>
        <p:spPr>
          <a:xfrm>
            <a:off x="4281480" y="10155240"/>
            <a:ext cx="3274560" cy="53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000000"/>
                </a:solidFill>
                <a:effectLst/>
                <a:uFillTx/>
                <a:latin typeface="Tin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B29A88A-1F61-4BF2-8C53-34891132B4EE}" type="slidenum"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Tinos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eg"/><Relationship Id="rId3" Type="http://schemas.openxmlformats.org/officeDocument/2006/relationships/image" Target="../media/image9.jpe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eg"/><Relationship Id="rId3" Type="http://schemas.openxmlformats.org/officeDocument/2006/relationships/image" Target="../media/image9.jpe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eg"/><Relationship Id="rId3" Type="http://schemas.openxmlformats.org/officeDocument/2006/relationships/image" Target="../media/image9.jpe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eg"/><Relationship Id="rId3" Type="http://schemas.openxmlformats.org/officeDocument/2006/relationships/image" Target="../media/image9.jpeg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eg"/><Relationship Id="rId3" Type="http://schemas.openxmlformats.org/officeDocument/2006/relationships/image" Target="../media/image9.jpeg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eg"/><Relationship Id="rId3" Type="http://schemas.openxmlformats.org/officeDocument/2006/relationships/image" Target="../media/image9.jpeg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eg"/><Relationship Id="rId3" Type="http://schemas.openxmlformats.org/officeDocument/2006/relationships/image" Target="../media/image9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8640"/>
            <a:ext cx="82278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7800" cy="298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1338107-2FC9-4252-87D2-EC17E4DCBF8C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4_Заголовок — по центру_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3360" cy="514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" name="Рисунок 5" descr=""/>
          <p:cNvPicPr/>
          <p:nvPr/>
        </p:nvPicPr>
        <p:blipFill>
          <a:blip r:embed="rId3"/>
          <a:stretch/>
        </p:blipFill>
        <p:spPr>
          <a:xfrm>
            <a:off x="1440" y="-1440"/>
            <a:ext cx="9143280" cy="514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496800"/>
            <a:ext cx="82274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7440" cy="298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sldNum" idx="10"/>
          </p:nvPr>
        </p:nvSpPr>
        <p:spPr>
          <a:xfrm>
            <a:off x="8710200" y="4667400"/>
            <a:ext cx="211680" cy="2239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C83E60C4-19E8-46A8-B982-5B6DED623F58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3360" cy="514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" name="Рисунок 5" descr=""/>
          <p:cNvPicPr/>
          <p:nvPr/>
        </p:nvPicPr>
        <p:blipFill>
          <a:blip r:embed="rId3"/>
          <a:stretch/>
        </p:blipFill>
        <p:spPr>
          <a:xfrm>
            <a:off x="1440" y="-1440"/>
            <a:ext cx="9143280" cy="514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sldNum" idx="11"/>
          </p:nvPr>
        </p:nvSpPr>
        <p:spPr>
          <a:xfrm>
            <a:off x="8710200" y="4667400"/>
            <a:ext cx="211680" cy="2239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864BA17B-10A1-46A3-88FC-A3F9289C9342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7800" cy="85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7800" cy="298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3360" cy="514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Рисунок 5" descr=""/>
          <p:cNvPicPr/>
          <p:nvPr/>
        </p:nvPicPr>
        <p:blipFill>
          <a:blip r:embed="rId3"/>
          <a:stretch/>
        </p:blipFill>
        <p:spPr>
          <a:xfrm>
            <a:off x="1440" y="-1440"/>
            <a:ext cx="9143280" cy="514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sldNum" idx="12"/>
          </p:nvPr>
        </p:nvSpPr>
        <p:spPr>
          <a:xfrm>
            <a:off x="8710200" y="4667400"/>
            <a:ext cx="211680" cy="2239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2B58E157-5C9E-4F58-8E2B-BD820D46B75C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7800" cy="85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7800" cy="298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3360" cy="514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" name="Рисунок 5" descr=""/>
          <p:cNvPicPr/>
          <p:nvPr/>
        </p:nvPicPr>
        <p:blipFill>
          <a:blip r:embed="rId3"/>
          <a:stretch/>
        </p:blipFill>
        <p:spPr>
          <a:xfrm>
            <a:off x="1440" y="-1440"/>
            <a:ext cx="9143280" cy="514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" name="PlaceHolder 1"/>
          <p:cNvSpPr>
            <a:spLocks noGrp="1"/>
          </p:cNvSpPr>
          <p:nvPr>
            <p:ph type="sldNum" idx="13"/>
          </p:nvPr>
        </p:nvSpPr>
        <p:spPr>
          <a:xfrm>
            <a:off x="8710200" y="4667400"/>
            <a:ext cx="211680" cy="2239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2A7301E6-D0D8-45D0-9604-FC033249F830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7800" cy="85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7800" cy="298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3360" cy="514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" name="Рисунок 5" descr=""/>
          <p:cNvPicPr/>
          <p:nvPr/>
        </p:nvPicPr>
        <p:blipFill>
          <a:blip r:embed="rId3"/>
          <a:stretch/>
        </p:blipFill>
        <p:spPr>
          <a:xfrm>
            <a:off x="1440" y="-1440"/>
            <a:ext cx="9143280" cy="514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" name="PlaceHolder 1"/>
          <p:cNvSpPr>
            <a:spLocks noGrp="1"/>
          </p:cNvSpPr>
          <p:nvPr>
            <p:ph type="sldNum" idx="14"/>
          </p:nvPr>
        </p:nvSpPr>
        <p:spPr>
          <a:xfrm>
            <a:off x="8710200" y="4667400"/>
            <a:ext cx="211680" cy="2239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5E8B4A2F-9257-4760-9F4E-CEE5B68EA5D9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7800" cy="85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7800" cy="298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3360" cy="514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" name="Рисунок 5" descr=""/>
          <p:cNvPicPr/>
          <p:nvPr/>
        </p:nvPicPr>
        <p:blipFill>
          <a:blip r:embed="rId3"/>
          <a:stretch/>
        </p:blipFill>
        <p:spPr>
          <a:xfrm>
            <a:off x="1440" y="-1440"/>
            <a:ext cx="9143280" cy="514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" name="PlaceHolder 1"/>
          <p:cNvSpPr>
            <a:spLocks noGrp="1"/>
          </p:cNvSpPr>
          <p:nvPr>
            <p:ph type="sldNum" idx="15"/>
          </p:nvPr>
        </p:nvSpPr>
        <p:spPr>
          <a:xfrm>
            <a:off x="8710200" y="4667400"/>
            <a:ext cx="211680" cy="2239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043D1264-B558-4262-B609-328DA5705182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7800" cy="85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7800" cy="298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3360" cy="514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" name="Рисунок 5" descr=""/>
          <p:cNvPicPr/>
          <p:nvPr/>
        </p:nvPicPr>
        <p:blipFill>
          <a:blip r:embed="rId3"/>
          <a:stretch/>
        </p:blipFill>
        <p:spPr>
          <a:xfrm>
            <a:off x="1440" y="-1440"/>
            <a:ext cx="9143280" cy="514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PlaceHolder 1"/>
          <p:cNvSpPr>
            <a:spLocks noGrp="1"/>
          </p:cNvSpPr>
          <p:nvPr>
            <p:ph type="sldNum" idx="16"/>
          </p:nvPr>
        </p:nvSpPr>
        <p:spPr>
          <a:xfrm>
            <a:off x="8710200" y="4667400"/>
            <a:ext cx="211680" cy="2239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08347900-C13F-408D-9EBF-C7D6A5B574E4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7800" cy="85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7800" cy="298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9765B9-F11A-43E2-A945-23BC107B0BFB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B740A8-F0E3-4E54-9FA4-A327DDEEC416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3B5561F-5292-4499-BA8F-B6F0BCC8615A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CBDD756-B20F-486A-B56A-B5C41A111A2D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BE3F170-546F-4467-8E57-5D3793FCBAFE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C6B18708-29AE-46ED-B537-27E831B33C26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7FBAFA0-9CB4-4742-AFDA-933C6096414C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E52C7A1-A700-4526-803F-AE7583D0D262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1920" cy="514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49644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7800" cy="298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</a:t>
            </a: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1"/>
          </p:nvPr>
        </p:nvSpPr>
        <p:spPr>
          <a:xfrm>
            <a:off x="8710200" y="4667400"/>
            <a:ext cx="210240" cy="222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69309DAF-08CC-4630-B0D2-BF836296EDB6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1920" cy="514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" name="Рисунок 5" descr=""/>
          <p:cNvPicPr/>
          <p:nvPr/>
        </p:nvPicPr>
        <p:blipFill>
          <a:blip r:embed="rId3"/>
          <a:stretch/>
        </p:blipFill>
        <p:spPr>
          <a:xfrm>
            <a:off x="-14040" y="2520"/>
            <a:ext cx="9153360" cy="514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sldNum" idx="2"/>
          </p:nvPr>
        </p:nvSpPr>
        <p:spPr>
          <a:xfrm>
            <a:off x="8710200" y="4667400"/>
            <a:ext cx="210240" cy="222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96418C22-FDDD-4D83-8100-8BBEE922E907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1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1920" cy="514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Рисунок 5" descr=""/>
          <p:cNvPicPr/>
          <p:nvPr/>
        </p:nvPicPr>
        <p:blipFill>
          <a:blip r:embed="rId3"/>
          <a:stretch/>
        </p:blipFill>
        <p:spPr>
          <a:xfrm>
            <a:off x="-2880" y="-720"/>
            <a:ext cx="9142200" cy="514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sldNum" idx="3"/>
          </p:nvPr>
        </p:nvSpPr>
        <p:spPr>
          <a:xfrm>
            <a:off x="8710200" y="4667400"/>
            <a:ext cx="210240" cy="222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A48268E5-D131-441A-93B3-33F512A73CA0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1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1920" cy="514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" name="Рисунок 2" descr=""/>
          <p:cNvPicPr/>
          <p:nvPr/>
        </p:nvPicPr>
        <p:blipFill>
          <a:blip r:embed="rId3"/>
          <a:stretch/>
        </p:blipFill>
        <p:spPr>
          <a:xfrm>
            <a:off x="0" y="0"/>
            <a:ext cx="9139320" cy="513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sldNum" idx="4"/>
          </p:nvPr>
        </p:nvSpPr>
        <p:spPr>
          <a:xfrm>
            <a:off x="8710200" y="4667400"/>
            <a:ext cx="210240" cy="222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7EAFE80E-9A76-4A37-81CC-FE94A7097003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1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1920" cy="514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" name="Рисунок 2" descr=""/>
          <p:cNvPicPr/>
          <p:nvPr/>
        </p:nvPicPr>
        <p:blipFill>
          <a:blip r:embed="rId3"/>
          <a:stretch/>
        </p:blipFill>
        <p:spPr>
          <a:xfrm>
            <a:off x="0" y="0"/>
            <a:ext cx="9139320" cy="513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PlaceHolder 1"/>
          <p:cNvSpPr>
            <a:spLocks noGrp="1"/>
          </p:cNvSpPr>
          <p:nvPr>
            <p:ph type="sldNum" idx="5"/>
          </p:nvPr>
        </p:nvSpPr>
        <p:spPr>
          <a:xfrm>
            <a:off x="8710200" y="4667400"/>
            <a:ext cx="210240" cy="222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D793163F-B4E9-4BC8-8A11-B7ADFCEF8F28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1920" cy="514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" name="Рисунок 2" descr=""/>
          <p:cNvPicPr/>
          <p:nvPr/>
        </p:nvPicPr>
        <p:blipFill>
          <a:blip r:embed="rId3"/>
          <a:stretch/>
        </p:blipFill>
        <p:spPr>
          <a:xfrm>
            <a:off x="0" y="0"/>
            <a:ext cx="9139320" cy="513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sldNum" idx="6"/>
          </p:nvPr>
        </p:nvSpPr>
        <p:spPr>
          <a:xfrm>
            <a:off x="8710200" y="4667400"/>
            <a:ext cx="210240" cy="222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9D45C072-623B-440B-B60B-FD8CAAE065F3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1920" cy="514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" name="Рисунок 2" descr=""/>
          <p:cNvPicPr/>
          <p:nvPr/>
        </p:nvPicPr>
        <p:blipFill>
          <a:blip r:embed="rId3"/>
          <a:stretch/>
        </p:blipFill>
        <p:spPr>
          <a:xfrm>
            <a:off x="0" y="0"/>
            <a:ext cx="9139320" cy="513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PlaceHolder 1"/>
          <p:cNvSpPr>
            <a:spLocks noGrp="1"/>
          </p:cNvSpPr>
          <p:nvPr>
            <p:ph type="sldNum" idx="7"/>
          </p:nvPr>
        </p:nvSpPr>
        <p:spPr>
          <a:xfrm>
            <a:off x="8710200" y="4667400"/>
            <a:ext cx="210240" cy="222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23DF6097-3AB8-461B-9734-6A2851C0134B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1920" cy="514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" name="Рисунок 5" descr=""/>
          <p:cNvPicPr/>
          <p:nvPr/>
        </p:nvPicPr>
        <p:blipFill>
          <a:blip r:embed="rId3"/>
          <a:stretch/>
        </p:blipFill>
        <p:spPr>
          <a:xfrm>
            <a:off x="1440" y="-7560"/>
            <a:ext cx="9137880" cy="5150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PlaceHolder 1"/>
          <p:cNvSpPr>
            <a:spLocks noGrp="1"/>
          </p:cNvSpPr>
          <p:nvPr>
            <p:ph type="sldNum" idx="8"/>
          </p:nvPr>
        </p:nvSpPr>
        <p:spPr>
          <a:xfrm>
            <a:off x="8710200" y="4667400"/>
            <a:ext cx="210240" cy="222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42ACD82F-D015-4C23-9CB8-CAA08EB8123A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1920" cy="514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" name="Рисунок 5" descr=""/>
          <p:cNvPicPr/>
          <p:nvPr/>
        </p:nvPicPr>
        <p:blipFill>
          <a:blip r:embed="rId3"/>
          <a:stretch/>
        </p:blipFill>
        <p:spPr>
          <a:xfrm>
            <a:off x="1440" y="-1440"/>
            <a:ext cx="9141840" cy="5140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" name="PlaceHolder 1"/>
          <p:cNvSpPr>
            <a:spLocks noGrp="1"/>
          </p:cNvSpPr>
          <p:nvPr>
            <p:ph type="sldNum" idx="9"/>
          </p:nvPr>
        </p:nvSpPr>
        <p:spPr>
          <a:xfrm>
            <a:off x="8710200" y="4667400"/>
            <a:ext cx="210240" cy="222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31890D7B-CD34-4D05-B39E-1716FF02A324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svg"/><Relationship Id="rId3" Type="http://schemas.openxmlformats.org/officeDocument/2006/relationships/image" Target="../media/image16.png"/><Relationship Id="rId4" Type="http://schemas.openxmlformats.org/officeDocument/2006/relationships/image" Target="../media/image17.svg"/><Relationship Id="rId5" Type="http://schemas.openxmlformats.org/officeDocument/2006/relationships/image" Target="../media/image18.png"/><Relationship Id="rId6" Type="http://schemas.openxmlformats.org/officeDocument/2006/relationships/image" Target="../media/image19.svg"/><Relationship Id="rId7" Type="http://schemas.openxmlformats.org/officeDocument/2006/relationships/image" Target="../media/image20.png"/><Relationship Id="rId8" Type="http://schemas.openxmlformats.org/officeDocument/2006/relationships/image" Target="../media/image21.svg"/><Relationship Id="rId9" Type="http://schemas.openxmlformats.org/officeDocument/2006/relationships/image" Target="../media/image22.png"/><Relationship Id="rId10" Type="http://schemas.openxmlformats.org/officeDocument/2006/relationships/slideLayout" Target="../slideLayouts/slideLayout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svg"/><Relationship Id="rId3" Type="http://schemas.openxmlformats.org/officeDocument/2006/relationships/image" Target="../media/image26.png"/><Relationship Id="rId4" Type="http://schemas.openxmlformats.org/officeDocument/2006/relationships/image" Target="../media/image27.svg"/><Relationship Id="rId5" Type="http://schemas.openxmlformats.org/officeDocument/2006/relationships/image" Target="../media/image28.png"/><Relationship Id="rId6" Type="http://schemas.openxmlformats.org/officeDocument/2006/relationships/image" Target="../media/image29.svg"/><Relationship Id="rId7" Type="http://schemas.openxmlformats.org/officeDocument/2006/relationships/slideLayout" Target="../slideLayouts/slideLayout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3" descr=""/>
          <p:cNvPicPr/>
          <p:nvPr/>
        </p:nvPicPr>
        <p:blipFill>
          <a:blip r:embed="rId1"/>
          <a:stretch/>
        </p:blipFill>
        <p:spPr>
          <a:xfrm>
            <a:off x="0" y="2290680"/>
            <a:ext cx="9141480" cy="154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Прямоугольник 4"/>
          <p:cNvSpPr/>
          <p:nvPr/>
        </p:nvSpPr>
        <p:spPr>
          <a:xfrm>
            <a:off x="0" y="4422600"/>
            <a:ext cx="9141480" cy="71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Helvetica Neue Medium"/>
              <a:ea typeface="Helvetica Neue Medium"/>
            </a:endParaRPr>
          </a:p>
        </p:txBody>
      </p:sp>
      <p:pic>
        <p:nvPicPr>
          <p:cNvPr id="79" name="Picture 2" descr=""/>
          <p:cNvPicPr/>
          <p:nvPr/>
        </p:nvPicPr>
        <p:blipFill>
          <a:blip r:embed="rId2"/>
          <a:stretch/>
        </p:blipFill>
        <p:spPr>
          <a:xfrm>
            <a:off x="193680" y="0"/>
            <a:ext cx="1293120" cy="168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" name="PlaceHolder 4"/>
          <p:cNvSpPr/>
          <p:nvPr/>
        </p:nvSpPr>
        <p:spPr>
          <a:xfrm>
            <a:off x="1593360" y="1262160"/>
            <a:ext cx="5605920" cy="1257120"/>
          </a:xfrm>
          <a:prstGeom prst="rect">
            <a:avLst/>
          </a:prstGeom>
          <a:solidFill>
            <a:schemeClr val="l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0" rIns="180000" tIns="0" bIns="36000" anchor="b">
            <a:normAutofit/>
          </a:bodyPr>
          <a:p>
            <a:pPr algn="ctr" defTabSz="278640">
              <a:lnSpc>
                <a:spcPct val="100000"/>
              </a:lnSpc>
              <a:tabLst>
                <a:tab algn="l" pos="0"/>
              </a:tabLst>
            </a:pPr>
            <a:r>
              <a:rPr b="1" lang="ru-RU" sz="24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Пятиминутка </a:t>
            </a: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финансовой безопасности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278640">
              <a:lnSpc>
                <a:spcPct val="100000"/>
              </a:lnSpc>
              <a:tabLst>
                <a:tab algn="l" pos="0"/>
              </a:tabLst>
            </a:pPr>
            <a:r>
              <a:rPr b="1" lang="ru-RU" sz="24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«ФинБез»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1" name="PlaceHolder 5"/>
          <p:cNvSpPr/>
          <p:nvPr/>
        </p:nvSpPr>
        <p:spPr>
          <a:xfrm>
            <a:off x="122400" y="3960000"/>
            <a:ext cx="7691760" cy="965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 defTabSz="278640"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r>
              <a:rPr b="1" lang="ru-RU" sz="11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Просветительские проекты в трудовых коллективах </a:t>
            </a:r>
            <a:endParaRPr b="0" lang="ru-RU" sz="11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278640"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r>
              <a:rPr b="1" lang="ru-RU" sz="11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Кемеровская область - Кузбасс  </a:t>
            </a:r>
            <a:endParaRPr b="0" lang="ru-RU" sz="11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278640"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r>
              <a:rPr b="1" lang="ru-RU" sz="11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Автор практики: Министерство финансов Кузбасса, РЦФГК, при поддержке Отделения Кемерово Сибирского главного управления Центрального банка Российской Федерации</a:t>
            </a:r>
            <a:endParaRPr b="0" lang="ru-RU" sz="11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278640"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r>
              <a:rPr b="1" lang="ru-RU" sz="11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Гончарова Вера Ивановна, +7-903-070-63-33, goncharovavi@ofukem.ru</a:t>
            </a:r>
            <a:endParaRPr b="0" lang="ru-RU" sz="11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82" name="Рисунок 7" descr=""/>
          <p:cNvPicPr/>
          <p:nvPr/>
        </p:nvPicPr>
        <p:blipFill>
          <a:blip r:embed="rId3"/>
          <a:stretch/>
        </p:blipFill>
        <p:spPr>
          <a:xfrm>
            <a:off x="7705800" y="754920"/>
            <a:ext cx="1242360" cy="1337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0" y="114840"/>
            <a:ext cx="3101040" cy="22298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600" strike="noStrike" u="none">
                <a:solidFill>
                  <a:srgbClr val="050957"/>
                </a:solidFill>
                <a:effectLst/>
                <a:uFillTx/>
                <a:latin typeface="Times New Roman"/>
                <a:ea typeface="Raleway Medium Cyr;Calibri"/>
              </a:rPr>
              <a:t>  </a:t>
            </a:r>
            <a:r>
              <a:rPr b="1" lang="ru-RU" sz="1500" strike="noStrike" u="none">
                <a:solidFill>
                  <a:srgbClr val="050957"/>
                </a:solidFill>
                <a:effectLst/>
                <a:uFillTx/>
                <a:latin typeface="Times New Roman"/>
                <a:ea typeface="Raleway Medium Cyr;Calibri"/>
              </a:rPr>
              <a:t> </a:t>
            </a: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Raleway Medium Cyr;Calibri"/>
              </a:rPr>
              <a:t>Цель проекта:</a:t>
            </a:r>
            <a:br>
              <a:rPr sz="1800"/>
            </a:b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Raleway Medium Cyr;Calibri"/>
              </a:rPr>
              <a:t> </a:t>
            </a:r>
            <a:br>
              <a:rPr sz="1500"/>
            </a:br>
            <a:r>
              <a:rPr b="1" lang="ru-RU" sz="15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Raleway Medium Cyr;Calibri"/>
              </a:rPr>
              <a:t>систематическое включение темы профилактики мошенничества в повестку рабочих совещаний с руководителями учреждений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Raleway Medium Cyr;Calibri"/>
              </a:rPr>
              <a:t> </a:t>
            </a:r>
            <a:r>
              <a:rPr b="1" lang="ru-RU" sz="15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Raleway Medium Cyr;Calibri"/>
              </a:rPr>
              <a:t>подведомственной сферы</a:t>
            </a:r>
            <a:br>
              <a:rPr sz="1400"/>
            </a:b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Raleway Medium Cyr;Calibri"/>
              </a:rPr>
              <a:t>     </a:t>
            </a:r>
            <a:br>
              <a:rPr sz="1400"/>
            </a:br>
            <a:r>
              <a:rPr b="0" lang="ru-RU" sz="1400" strike="noStrike" u="none">
                <a:solidFill>
                  <a:srgbClr val="050957"/>
                </a:solidFill>
                <a:effectLst/>
                <a:uFillTx/>
                <a:latin typeface="Times New Roman"/>
                <a:ea typeface="Raleway Medium Cyr;Calibri"/>
              </a:rPr>
              <a:t>   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216720" y="2796480"/>
            <a:ext cx="5771160" cy="1774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defTabSz="2700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Ведомства в проекте: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defTabSz="27000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defTabSz="2700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1.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	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Министерство образования Кузбасса;</a:t>
            </a:r>
            <a:br>
              <a:rPr sz="1600"/>
            </a:b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2.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	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Министерство здравоохранения Кузбасса;</a:t>
            </a:r>
            <a:br>
              <a:rPr sz="1600"/>
            </a:b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3.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	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Министерство культуры и национальной политики Кузбасса; </a:t>
            </a:r>
            <a:br>
              <a:rPr sz="1600"/>
            </a:b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4.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	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Министерство цифрового развития и связи Кузбасса.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5" name="TextBox 3"/>
          <p:cNvSpPr/>
          <p:nvPr/>
        </p:nvSpPr>
        <p:spPr>
          <a:xfrm>
            <a:off x="7237080" y="288720"/>
            <a:ext cx="1904760" cy="1616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000" strike="noStrike" u="none"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</a:rPr>
              <a:t>Охват аудитории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000" strike="noStrike" u="none">
                <a:solidFill>
                  <a:schemeClr val="lt1"/>
                </a:solidFill>
                <a:effectLst/>
                <a:uFillTx/>
                <a:latin typeface="Helvetica Neue Medium"/>
                <a:ea typeface="Times New Roman"/>
              </a:rPr>
              <a:t>от 5 000 чел./год и выше 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6" name="PlaceHolder 1"/>
          <p:cNvSpPr/>
          <p:nvPr/>
        </p:nvSpPr>
        <p:spPr>
          <a:xfrm>
            <a:off x="4182120" y="905400"/>
            <a:ext cx="2296080" cy="1629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rgbClr val="050957"/>
                </a:solidFill>
                <a:effectLst/>
                <a:uFillTx/>
                <a:latin typeface="Times New Roman"/>
                <a:ea typeface="Raleway Medium Cyr;Calibri"/>
              </a:rPr>
              <a:t>   </a:t>
            </a: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Raleway Medium Cyr;Calibri"/>
              </a:rPr>
              <a:t>Целевая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Raleway Medium Cyr;Calibri"/>
              </a:rPr>
              <a:t>аудитория: </a:t>
            </a:r>
            <a:br>
              <a:rPr sz="1500"/>
            </a:br>
            <a:r>
              <a:rPr b="1" lang="ru-RU" sz="15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Raleway Medium Cyr;Calibri"/>
              </a:rPr>
              <a:t>руководители учреждений, организаций, предприятий. </a:t>
            </a:r>
            <a:br>
              <a:rPr sz="1400"/>
            </a:br>
            <a:br>
              <a:rPr sz="1400"/>
            </a:br>
            <a:r>
              <a:rPr b="0" lang="ru-RU" sz="1400" strike="noStrike" u="none">
                <a:solidFill>
                  <a:srgbClr val="050957"/>
                </a:solidFill>
                <a:effectLst/>
                <a:uFillTx/>
                <a:latin typeface="Times New Roman"/>
                <a:ea typeface="Raleway Medium Cyr;Calibri"/>
              </a:rPr>
              <a:t>   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87" name="Рисунок 6" descr=""/>
          <p:cNvPicPr/>
          <p:nvPr/>
        </p:nvPicPr>
        <p:blipFill>
          <a:blip r:embed="rId1"/>
          <a:stretch/>
        </p:blipFill>
        <p:spPr>
          <a:xfrm>
            <a:off x="2945880" y="438480"/>
            <a:ext cx="1466640" cy="1629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7"/>
          <p:cNvSpPr/>
          <p:nvPr/>
        </p:nvSpPr>
        <p:spPr>
          <a:xfrm>
            <a:off x="552960" y="48960"/>
            <a:ext cx="5303880" cy="6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 defTabSz="278640">
              <a:lnSpc>
                <a:spcPct val="100000"/>
              </a:lnSpc>
              <a:tabLst>
                <a:tab algn="l" pos="0"/>
              </a:tabLst>
            </a:pPr>
            <a:r>
              <a:rPr b="1" lang="ru-RU" sz="24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</a:rPr>
              <a:t>Технология организации проекта: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9" name="PlaceHolder 8"/>
          <p:cNvSpPr/>
          <p:nvPr/>
        </p:nvSpPr>
        <p:spPr>
          <a:xfrm>
            <a:off x="180000" y="945000"/>
            <a:ext cx="7550280" cy="4093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343080" indent="-343080" algn="just" defTabSz="278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Helvetica Neue"/>
              </a:rPr>
              <a:t>выстроить систему взаимодействия с ведомствами, заинтересованными в важности организации и проведения мероприятий по финансовой грамотности внутри своего коллектива коллектива;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343080" indent="-343080" algn="just" defTabSz="278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</a:rPr>
              <a:t>составить план просветительских мероприятий, согласовать периодичность;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343080" indent="-343080" algn="just" defTabSz="278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</a:rPr>
              <a:t>организовать участие спикеров (Министерства финансов Кузбасса, Отделения Кемерово Банка России, РЦФГК, МВД России по Кемеровской области — Кузбассу) в просветительских мероприятиях по обучению финансово-ответственному поведению;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343080" indent="-343080" algn="just" defTabSz="278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</a:rPr>
              <a:t>проводить мероприятия на системной основе;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343080" indent="-343080" algn="just" defTabSz="278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</a:rPr>
              <a:t>Стремиться к максимальному охвату аудитории.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278640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90" name="Рисунок 3" descr="Отзыв клиента (справа налево)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8025120" y="2693880"/>
            <a:ext cx="718920" cy="718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Рисунок 6" descr="Социальная сеть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8025120" y="851760"/>
            <a:ext cx="718920" cy="718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2" name="Рисунок 8" descr="Аудитория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8025120" y="3814920"/>
            <a:ext cx="718920" cy="718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3" name="Рисунок 16" descr="Контрольный список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8025120" y="1645920"/>
            <a:ext cx="718920" cy="718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4" name="Рисунок 10" descr=""/>
          <p:cNvPicPr/>
          <p:nvPr/>
        </p:nvPicPr>
        <p:blipFill>
          <a:blip r:embed="rId9"/>
          <a:stretch/>
        </p:blipFill>
        <p:spPr>
          <a:xfrm>
            <a:off x="6677640" y="60840"/>
            <a:ext cx="718920" cy="718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1"/>
          <p:cNvSpPr/>
          <p:nvPr/>
        </p:nvSpPr>
        <p:spPr>
          <a:xfrm>
            <a:off x="255600" y="217080"/>
            <a:ext cx="8382600" cy="437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Основная задача проекта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9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Донесение актуальной информации на рабочих совещаниях различных ведомств до руководителей подведомственных сфер:</a:t>
            </a:r>
            <a:endParaRPr b="0" lang="ru-RU" sz="1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ru-RU" sz="19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 о текущих тенденциях и угрозах в сфере финансовой безопасности;</a:t>
            </a:r>
            <a:endParaRPr b="0" lang="ru-RU" sz="1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ru-RU" sz="19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 о методах защиты от финансовых мошенничеств и других угроз;</a:t>
            </a:r>
            <a:endParaRPr b="0" lang="ru-RU" sz="1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ru-RU" sz="19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 о финансовых институтах и развитии навыков безопасного финансового поведения;</a:t>
            </a:r>
            <a:endParaRPr b="0" lang="ru-RU" sz="1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ru-RU" sz="19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Helvetica Neue Medium"/>
              </a:rPr>
              <a:t> о создании культуры финансовой безопасности в трудовых коллективах.</a:t>
            </a:r>
            <a:endParaRPr b="0" lang="ru-RU" sz="1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4857120" cy="717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2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Достигнутые результаты проекта: «ФинБез»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7" name="PlaceHolder 3"/>
          <p:cNvSpPr/>
          <p:nvPr/>
        </p:nvSpPr>
        <p:spPr>
          <a:xfrm>
            <a:off x="273240" y="1100160"/>
            <a:ext cx="5751000" cy="3693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57200" indent="-228600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rgbClr val="050957"/>
                </a:solidFill>
                <a:effectLst/>
                <a:uFillTx/>
                <a:latin typeface="Helvetica Neue Medium"/>
                <a:ea typeface="Times New Roman"/>
              </a:rPr>
              <a:t> </a:t>
            </a:r>
            <a:r>
              <a:rPr b="0" lang="ru-RU" sz="16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</a:rPr>
              <a:t>Старт проекта: IV квартал 2025 года.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228600" defTabSz="914400">
              <a:lnSpc>
                <a:spcPct val="100000"/>
              </a:lnSpc>
              <a:tabLst>
                <a:tab algn="l" pos="0"/>
              </a:tabLst>
            </a:pP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228600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rgbClr val="050957"/>
                </a:solidFill>
                <a:effectLst/>
                <a:uFillTx/>
                <a:latin typeface="Helvetica Neue Medium"/>
                <a:ea typeface="Times New Roman"/>
              </a:rPr>
              <a:t> </a:t>
            </a:r>
            <a:r>
              <a:rPr b="1" lang="ru-RU" sz="1800" strike="noStrike" u="sng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Количественные показатели: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228600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228600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-   проект реализуется на регулярной основе, от 2 до 4 раз в месяц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228600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               в месяц – 8,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228600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               в квартал - 24,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228600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               в год - 288;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228600" defTabSz="914400">
              <a:lnSpc>
                <a:spcPct val="100000"/>
              </a:lnSpc>
              <a:tabLst>
                <a:tab algn="l" pos="0"/>
              </a:tabLst>
            </a:pPr>
            <a:br>
              <a:rPr sz="1400"/>
            </a:b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-   проведено 37мероприятий: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228600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               в 2025 году  - 14 мероприятий;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228600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               в I квартале 2026 года  – 23 мероприятия.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228600" defTabSz="914400">
              <a:lnSpc>
                <a:spcPct val="100000"/>
              </a:lnSpc>
              <a:tabLst>
                <a:tab algn="l" pos="0"/>
              </a:tabLst>
            </a:pPr>
            <a:br>
              <a:rPr sz="1400"/>
            </a:b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-   участие приняли 8964</a:t>
            </a:r>
            <a:r>
              <a:rPr b="0" lang="ru-RU" sz="1400" strike="noStrike" u="none">
                <a:solidFill>
                  <a:srgbClr val="ff0000"/>
                </a:solidFill>
                <a:effectLst/>
                <a:uFillTx/>
                <a:latin typeface="Helvetica Neue Medium"/>
                <a:ea typeface="Times New Roman"/>
              </a:rPr>
              <a:t> </a:t>
            </a: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человека: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228600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               в 2025 году – 3900 человек;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228600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</a:rPr>
              <a:t>               в </a:t>
            </a: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I квартале </a:t>
            </a: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</a:rPr>
              <a:t>2026 года – 5064 человека.</a:t>
            </a:r>
            <a:br>
              <a:rPr sz="1400"/>
            </a:b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98" name="Рисунок 5" descr=""/>
          <p:cNvPicPr/>
          <p:nvPr/>
        </p:nvPicPr>
        <p:blipFill>
          <a:blip r:embed="rId1"/>
          <a:stretch/>
        </p:blipFill>
        <p:spPr>
          <a:xfrm>
            <a:off x="6455880" y="1440000"/>
            <a:ext cx="2182680" cy="2518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/>
          <p:nvPr/>
        </p:nvSpPr>
        <p:spPr>
          <a:xfrm>
            <a:off x="720000" y="180000"/>
            <a:ext cx="4857120" cy="717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2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Достигнутые результаты проекта «ФинБез»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0" name="PlaceHolder 3"/>
          <p:cNvSpPr/>
          <p:nvPr/>
        </p:nvSpPr>
        <p:spPr>
          <a:xfrm>
            <a:off x="140040" y="1123560"/>
            <a:ext cx="7323120" cy="3701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57200" indent="-228600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sng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Качественные показатели: </a:t>
            </a:r>
            <a:br>
              <a:rPr sz="1800"/>
            </a:b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682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ru-RU" sz="16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осведомленность о рисках, мошеннических схемах и способах противодействия им;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682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ru-RU" sz="16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формирование устойчивых навыков безопасного финансового поведения;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682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ru-RU" sz="16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повышение общей осведомленности о важности финансовой безопасности не только в личной, но и в профессиональной деятельности;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682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ru-RU" sz="16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повышение уровня финансовой грамотности сотрудников.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68200"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68200"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4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Проект «ФинБез» способствует укреплению финансовой безопасности на уровне ведомств и подведомственных структур, обеспечивая своевременное информирование и обучение руководителей разных уровней с целью организации ими дальнейшей просветительской работы в своей коллективе.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01" name="Рисунок 4" descr="Контрольный список (справа налево)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7957080" y="1246680"/>
            <a:ext cx="912240" cy="91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Рисунок 5" descr="Линейчатая диаграмма с тенденцией к повышению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7987680" y="2383560"/>
            <a:ext cx="912240" cy="91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" name="Рисунок 6" descr="Группа людей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7920000" y="3600000"/>
            <a:ext cx="912240" cy="912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Заголовок 1"/>
          <p:cNvSpPr/>
          <p:nvPr/>
        </p:nvSpPr>
        <p:spPr>
          <a:xfrm>
            <a:off x="119520" y="239400"/>
            <a:ext cx="6357600" cy="889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 defTabSz="278640">
              <a:lnSpc>
                <a:spcPct val="100000"/>
              </a:lnSpc>
              <a:tabLst>
                <a:tab algn="l" pos="0"/>
              </a:tabLst>
            </a:pP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Helvetica Neue Medium"/>
                <a:ea typeface="Times New Roman"/>
              </a:rPr>
              <a:t>Возможности и инструменты для тиражирования: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5" name="Объект 2"/>
          <p:cNvSpPr/>
          <p:nvPr/>
        </p:nvSpPr>
        <p:spPr>
          <a:xfrm>
            <a:off x="3420000" y="1778040"/>
            <a:ext cx="5397120" cy="2611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278640">
              <a:lnSpc>
                <a:spcPct val="100000"/>
              </a:lnSpc>
              <a:tabLst>
                <a:tab algn="l" pos="0"/>
              </a:tabLst>
            </a:pPr>
            <a:r>
              <a:rPr b="0" lang="ru-RU" sz="21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Проект может быть масштабирован на другие регионы РФ с адаптацией под местные особенности и потребности. </a:t>
            </a:r>
            <a:endParaRPr b="0" lang="ru-RU" sz="21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278640">
              <a:lnSpc>
                <a:spcPct val="100000"/>
              </a:lnSpc>
              <a:tabLst>
                <a:tab algn="l" pos="0"/>
              </a:tabLst>
            </a:pPr>
            <a:r>
              <a:rPr b="0" lang="ru-RU" sz="2100" strike="noStrike" u="none">
                <a:solidFill>
                  <a:srgbClr val="000000"/>
                </a:solidFill>
                <a:effectLst/>
                <a:uFillTx/>
                <a:latin typeface="Helvetica Neue Medium"/>
                <a:ea typeface="Times New Roman"/>
              </a:rPr>
              <a:t>Кузбасс готов оказать методическую поддержку.</a:t>
            </a:r>
            <a:r>
              <a:rPr b="0" lang="ru-RU" sz="2100" strike="noStrike" u="none">
                <a:solidFill>
                  <a:srgbClr val="002060"/>
                </a:solidFill>
                <a:effectLst/>
                <a:uFillTx/>
                <a:latin typeface="Helvetica Neue Medium"/>
                <a:ea typeface="Times New Roman"/>
              </a:rPr>
              <a:t> </a:t>
            </a:r>
            <a:r>
              <a:rPr b="0" lang="ru-RU" sz="11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      </a:t>
            </a: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      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06" name="Рисунок 5" descr=""/>
          <p:cNvPicPr/>
          <p:nvPr/>
        </p:nvPicPr>
        <p:blipFill>
          <a:blip r:embed="rId1"/>
          <a:stretch/>
        </p:blipFill>
        <p:spPr>
          <a:xfrm>
            <a:off x="6306840" y="180000"/>
            <a:ext cx="1087200" cy="1243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rcRect l="0" t="6974" r="55372" b="9034"/>
          <a:stretch/>
        </p:blipFill>
        <p:spPr>
          <a:xfrm>
            <a:off x="720000" y="1450440"/>
            <a:ext cx="2158200" cy="3047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6"/>
          <p:cNvSpPr/>
          <p:nvPr/>
        </p:nvSpPr>
        <p:spPr>
          <a:xfrm>
            <a:off x="0" y="1830960"/>
            <a:ext cx="4925520" cy="15638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lIns="50760" rIns="50760" tIns="50760" bIns="50760" anchor="ctr">
            <a:spAutoFit/>
          </a:bodyPr>
          <a:p>
            <a:pPr algn="ctr" defTabSz="825480">
              <a:lnSpc>
                <a:spcPct val="100000"/>
              </a:lnSpc>
              <a:tabLst>
                <a:tab algn="l" pos="0"/>
              </a:tabLst>
            </a:pPr>
            <a:r>
              <a:rPr b="1" lang="ru-RU" sz="4800" strike="noStrike" u="none">
                <a:solidFill>
                  <a:schemeClr val="lt1"/>
                </a:solidFill>
                <a:effectLst/>
                <a:uFillTx/>
                <a:latin typeface="Helvetica Neue Medium"/>
                <a:ea typeface="Helvetica Neue"/>
              </a:rPr>
              <a:t>Спасибо за внимание!</a:t>
            </a:r>
            <a:endParaRPr b="0" lang="ru-RU" sz="4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09" name="Рисунок 3" descr=""/>
          <p:cNvPicPr/>
          <p:nvPr/>
        </p:nvPicPr>
        <p:blipFill>
          <a:blip r:embed="rId1"/>
          <a:stretch/>
        </p:blipFill>
        <p:spPr>
          <a:xfrm>
            <a:off x="5258520" y="1154520"/>
            <a:ext cx="2323440" cy="2832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 pitchFamily="0" charset="1"/>
        <a:ea typeface="Helvetica Neue Medium" pitchFamily="0" charset="1"/>
        <a:cs typeface="Helvetica Neue Medium" pitchFamily="0" charset="1"/>
      </a:majorFont>
      <a:minorFont>
        <a:latin typeface="Helvetica Neue Medium" pitchFamily="0" charset="1"/>
        <a:ea typeface="Helvetica Neue Medium" pitchFamily="0" charset="1"/>
        <a:cs typeface="Helvetica Neue Medium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 pitchFamily="0" charset="1"/>
        <a:ea typeface="Helvetica Neue Medium" pitchFamily="0" charset="1"/>
        <a:cs typeface="Helvetica Neue Medium" pitchFamily="0" charset="1"/>
      </a:majorFont>
      <a:minorFont>
        <a:latin typeface="Helvetica Neue Medium" pitchFamily="0" charset="1"/>
        <a:ea typeface="Helvetica Neue Medium" pitchFamily="0" charset="1"/>
        <a:cs typeface="Helvetica Neue Medium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 pitchFamily="0" charset="1"/>
        <a:ea typeface="Helvetica Neue Medium" pitchFamily="0" charset="1"/>
        <a:cs typeface="Helvetica Neue Medium" pitchFamily="0" charset="1"/>
      </a:majorFont>
      <a:minorFont>
        <a:latin typeface="Helvetica Neue Medium" pitchFamily="0" charset="1"/>
        <a:ea typeface="Helvetica Neue Medium" pitchFamily="0" charset="1"/>
        <a:cs typeface="Helvetica Neue Medium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 pitchFamily="0" charset="1"/>
        <a:ea typeface="Helvetica Neue Medium" pitchFamily="0" charset="1"/>
        <a:cs typeface="Helvetica Neue Medium" pitchFamily="0" charset="1"/>
      </a:majorFont>
      <a:minorFont>
        <a:latin typeface="Helvetica Neue Medium" pitchFamily="0" charset="1"/>
        <a:ea typeface="Helvetica Neue Medium" pitchFamily="0" charset="1"/>
        <a:cs typeface="Helvetica Neue Medium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 pitchFamily="0" charset="1"/>
        <a:ea typeface="Helvetica Neue Medium" pitchFamily="0" charset="1"/>
        <a:cs typeface="Helvetica Neue Medium" pitchFamily="0" charset="1"/>
      </a:majorFont>
      <a:minorFont>
        <a:latin typeface="Helvetica Neue Medium" pitchFamily="0" charset="1"/>
        <a:ea typeface="Helvetica Neue Medium" pitchFamily="0" charset="1"/>
        <a:cs typeface="Helvetica Neue Medium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 pitchFamily="0" charset="1"/>
        <a:ea typeface="Helvetica Neue Medium" pitchFamily="0" charset="1"/>
        <a:cs typeface="Helvetica Neue Medium" pitchFamily="0" charset="1"/>
      </a:majorFont>
      <a:minorFont>
        <a:latin typeface="Helvetica Neue Medium" pitchFamily="0" charset="1"/>
        <a:ea typeface="Helvetica Neue Medium" pitchFamily="0" charset="1"/>
        <a:cs typeface="Helvetica Neue Medium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 pitchFamily="0" charset="1"/>
        <a:ea typeface="Helvetica Neue Medium" pitchFamily="0" charset="1"/>
        <a:cs typeface="Helvetica Neue Medium" pitchFamily="0" charset="1"/>
      </a:majorFont>
      <a:minorFont>
        <a:latin typeface="Helvetica Neue Medium" pitchFamily="0" charset="1"/>
        <a:ea typeface="Helvetica Neue Medium" pitchFamily="0" charset="1"/>
        <a:cs typeface="Helvetica Neue Medium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 pitchFamily="0" charset="1"/>
        <a:ea typeface="Helvetica Neue Medium" pitchFamily="0" charset="1"/>
        <a:cs typeface="Helvetica Neue Medium" pitchFamily="0" charset="1"/>
      </a:majorFont>
      <a:minorFont>
        <a:latin typeface="Helvetica Neue Medium" pitchFamily="0" charset="1"/>
        <a:ea typeface="Helvetica Neue Medium" pitchFamily="0" charset="1"/>
        <a:cs typeface="Helvetica Neue Medium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 pitchFamily="0" charset="1"/>
        <a:ea typeface="Helvetica Neue Medium" pitchFamily="0" charset="1"/>
        <a:cs typeface="Helvetica Neue Medium" pitchFamily="0" charset="1"/>
      </a:majorFont>
      <a:minorFont>
        <a:latin typeface="Helvetica Neue Medium" pitchFamily="0" charset="1"/>
        <a:ea typeface="Helvetica Neue Medium" pitchFamily="0" charset="1"/>
        <a:cs typeface="Helvetica Neue Medium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 pitchFamily="0" charset="1"/>
        <a:ea typeface="Helvetica Neue Medium" pitchFamily="0" charset="1"/>
        <a:cs typeface="Helvetica Neue Medium" pitchFamily="0" charset="1"/>
      </a:majorFont>
      <a:minorFont>
        <a:latin typeface="Helvetica Neue Medium" pitchFamily="0" charset="1"/>
        <a:ea typeface="Helvetica Neue Medium" pitchFamily="0" charset="1"/>
        <a:cs typeface="Helvetica Neue Medium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</TotalTime>
  <Application>Редактор_презентаций/3.4.0.0$Linux_X86_64 LibreOffice_project/c04b6dcafc4601f288846cb903d2ddac4becf520</Application>
  <AppVersion>15.0000</AppVersion>
  <Words>229</Words>
  <Paragraphs>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Баранова Оксана Анатольевна</dc:creator>
  <dc:description/>
  <dc:language>ru-RU</dc:language>
  <cp:lastModifiedBy/>
  <cp:lastPrinted>2026-04-23T17:23:59Z</cp:lastPrinted>
  <dcterms:modified xsi:type="dcterms:W3CDTF">2026-04-24T14:28:38Z</dcterms:modified>
  <cp:revision>105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(16:9)</vt:lpwstr>
  </property>
  <property fmtid="{D5CDD505-2E9C-101B-9397-08002B2CF9AE}" pid="4" name="Slides">
    <vt:i4>8</vt:i4>
  </property>
</Properties>
</file>