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24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.xml" ContentType="application/vnd.openxmlformats-officedocument.presentationml.slideLayout+xml"/>
  <Override PartName="/ppt/_rels/presentation.xml.rels" ContentType="application/vnd.openxmlformats-package.relationships+xml"/>
  <Override PartName="/ppt/media/image12.png" ContentType="image/png"/>
  <Override PartName="/ppt/media/image9.jpeg" ContentType="image/jpeg"/>
  <Override PartName="/ppt/media/image8.jpeg" ContentType="image/jpeg"/>
  <Override PartName="/ppt/media/image11.jpeg" ContentType="image/jpeg"/>
  <Override PartName="/ppt/media/image7.jpeg" ContentType="image/jpeg"/>
  <Override PartName="/ppt/media/image18.png" ContentType="image/png"/>
  <Override PartName="/ppt/media/image20.png" ContentType="image/png"/>
  <Override PartName="/ppt/media/image13.png" ContentType="image/png"/>
  <Override PartName="/ppt/media/image6.jpeg" ContentType="image/jpeg"/>
  <Override PartName="/ppt/media/image10.png" ContentType="image/png"/>
  <Override PartName="/ppt/media/image5.jpeg" ContentType="image/jpeg"/>
  <Override PartName="/ppt/media/image4.jpeg" ContentType="image/jpeg"/>
  <Override PartName="/ppt/media/image25.png" ContentType="image/png"/>
  <Override PartName="/ppt/media/image27.png" ContentType="image/png"/>
  <Override PartName="/ppt/media/image3.jpeg" ContentType="image/jpeg"/>
  <Override PartName="/ppt/media/image15.png" ContentType="image/png"/>
  <Override PartName="/ppt/media/image26.png" ContentType="image/png"/>
  <Override PartName="/ppt/media/image14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1.jpeg" ContentType="image/jpeg"/>
  <Override PartName="/ppt/media/image21.png" ContentType="image/png"/>
  <Override PartName="/ppt/media/image19.png" ContentType="image/png"/>
  <Override PartName="/ppt/media/image17.png" ContentType="image/png"/>
  <Override PartName="/ppt/media/image16.png" ContentType="image/png"/>
  <Override PartName="/ppt/media/image2.jpeg" ContentType="image/jpeg"/>
  <Override PartName="/ppt/slides/slide1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2" r:id="rId3"/>
    <p:sldMasterId id="2147483664" r:id="rId4"/>
    <p:sldMasterId id="2147483674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14.xml"/><Relationship Id="rId4" Type="http://schemas.openxmlformats.org/officeDocument/2006/relationships/slideMaster" Target="slideMasters/slideMaster15.xml"/><Relationship Id="rId5" Type="http://schemas.openxmlformats.org/officeDocument/2006/relationships/slideMaster" Target="slideMasters/slideMaster2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1.jpeg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1.jpeg"/><Relationship Id="rId3" Type="http://schemas.openxmlformats.org/officeDocument/2006/relationships/image" Target="../media/image9.jpeg"/><Relationship Id="rId4" Type="http://schemas.openxmlformats.org/officeDocument/2006/relationships/image" Target="../media/image10.png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1.jpeg"/><Relationship Id="rId3" Type="http://schemas.openxmlformats.org/officeDocument/2006/relationships/image" Target="../media/image9.jpeg"/><Relationship Id="rId4" Type="http://schemas.openxmlformats.org/officeDocument/2006/relationships/image" Target="../media/image10.png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1.jpeg"/><Relationship Id="rId3" Type="http://schemas.openxmlformats.org/officeDocument/2006/relationships/image" Target="../media/image9.jpeg"/><Relationship Id="rId4" Type="http://schemas.openxmlformats.org/officeDocument/2006/relationships/image" Target="../media/image10.png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1.jpeg"/><Relationship Id="rId3" Type="http://schemas.openxmlformats.org/officeDocument/2006/relationships/image" Target="../media/image9.jpeg"/><Relationship Id="rId4" Type="http://schemas.openxmlformats.org/officeDocument/2006/relationships/image" Target="../media/image10.png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1.jpeg"/><Relationship Id="rId3" Type="http://schemas.openxmlformats.org/officeDocument/2006/relationships/image" Target="../media/image9.jpeg"/><Relationship Id="rId4" Type="http://schemas.openxmlformats.org/officeDocument/2006/relationships/image" Target="../media/image10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jpeg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1.jpeg"/><Relationship Id="rId3" Type="http://schemas.openxmlformats.org/officeDocument/2006/relationships/image" Target="../media/image9.jpeg"/><Relationship Id="rId4" Type="http://schemas.openxmlformats.org/officeDocument/2006/relationships/image" Target="../media/image10.png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1.jpeg"/><Relationship Id="rId3" Type="http://schemas.openxmlformats.org/officeDocument/2006/relationships/image" Target="../media/image9.jpeg"/><Relationship Id="rId4" Type="http://schemas.openxmlformats.org/officeDocument/2006/relationships/image" Target="../media/image10.png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1.jpeg"/><Relationship Id="rId3" Type="http://schemas.openxmlformats.org/officeDocument/2006/relationships/image" Target="../media/image9.jpeg"/><Relationship Id="rId4" Type="http://schemas.openxmlformats.org/officeDocument/2006/relationships/image" Target="../media/image10.png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1.jpeg"/><Relationship Id="rId3" Type="http://schemas.openxmlformats.org/officeDocument/2006/relationships/image" Target="../media/image9.jpeg"/><Relationship Id="rId4" Type="http://schemas.openxmlformats.org/officeDocument/2006/relationships/image" Target="../media/image10.png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5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6.jpe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7.jpe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8.jpe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9.jpeg"/><Relationship Id="rId4" Type="http://schemas.openxmlformats.org/officeDocument/2006/relationships/image" Target="../media/image10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2_Заголовок — по центру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0840" cy="5144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" name="Рисунок 5" descr=""/>
          <p:cNvPicPr/>
          <p:nvPr/>
        </p:nvPicPr>
        <p:blipFill>
          <a:blip r:embed="rId3"/>
          <a:stretch/>
        </p:blipFill>
        <p:spPr>
          <a:xfrm>
            <a:off x="-2880" y="-720"/>
            <a:ext cx="9141120" cy="513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"/>
          </p:nvPr>
        </p:nvSpPr>
        <p:spPr>
          <a:xfrm>
            <a:off x="8710200" y="4667400"/>
            <a:ext cx="209160" cy="2214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34BCEE1B-F2BD-4E7E-AF92-03D2A58E362E}" type="slidenum">
              <a: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rPr>
              <a:t>&lt;номер&gt;</a:t>
            </a:fld>
            <a:endParaRPr b="0" lang="ru-RU" sz="81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633240" y="2757960"/>
            <a:ext cx="5404680" cy="8625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 defTabSz="27864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lt1"/>
                </a:solidFill>
                <a:effectLst/>
                <a:uFillTx/>
                <a:latin typeface="Proxima Nova Rg"/>
                <a:ea typeface="Helvetica Neue Medium"/>
              </a:rPr>
              <a:t>ТЕКСТ ЗАГОЛОВКА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633240" y="3799080"/>
            <a:ext cx="5404680" cy="8625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420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chemeClr val="lt1"/>
                </a:solidFill>
                <a:effectLst/>
                <a:uFillTx/>
                <a:latin typeface="Proxima Nova Rg"/>
                <a:ea typeface="Helvetica Neue"/>
              </a:rPr>
              <a:t>Уровень текста 1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4287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chemeClr val="lt1"/>
                </a:solidFill>
                <a:effectLst/>
                <a:uFillTx/>
                <a:latin typeface="Proxima Nova Rg"/>
                <a:ea typeface="Helvetica Neue"/>
              </a:rPr>
              <a:t>Уровень текста 2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6429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chemeClr val="lt1"/>
                </a:solidFill>
                <a:effectLst/>
                <a:uFillTx/>
                <a:latin typeface="Proxima Nova Rg"/>
                <a:ea typeface="Helvetica Neue"/>
              </a:rPr>
              <a:t>Уровень текста 3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8571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chemeClr val="lt1"/>
                </a:solidFill>
                <a:effectLst/>
                <a:uFillTx/>
                <a:latin typeface="Proxima Nova Rg"/>
                <a:ea typeface="Helvetica Neue"/>
              </a:rPr>
              <a:t>Уровень текста 4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107172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chemeClr val="lt1"/>
                </a:solidFill>
                <a:effectLst/>
                <a:uFillTx/>
                <a:latin typeface="Proxima Nova Rg"/>
                <a:ea typeface="Helvetica Neue"/>
              </a:rPr>
              <a:t>Уровень текста 5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0840" cy="5144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2480" cy="676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 defTabSz="27864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ТЕКСТ ЗАГОЛОВКА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33240" y="1181160"/>
            <a:ext cx="7871400" cy="3480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420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b="0" lang="ru-RU" sz="162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1</a:t>
            </a:r>
            <a:endParaRPr b="0" lang="ru-RU" sz="162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4287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b="0" lang="ru-RU" sz="162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2</a:t>
            </a:r>
            <a:endParaRPr b="0" lang="ru-RU" sz="162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6429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b="0" lang="ru-RU" sz="162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3</a:t>
            </a:r>
            <a:endParaRPr b="0" lang="ru-RU" sz="162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8571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b="0" lang="ru-RU" sz="162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4</a:t>
            </a:r>
            <a:endParaRPr b="0" lang="ru-RU" sz="162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107172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b="0" lang="ru-RU" sz="162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5</a:t>
            </a:r>
            <a:endParaRPr b="0" lang="ru-RU" sz="162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sldNum" idx="9"/>
          </p:nvPr>
        </p:nvSpPr>
        <p:spPr>
          <a:xfrm>
            <a:off x="8710200" y="4667400"/>
            <a:ext cx="209160" cy="2214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EBC72AB6-C99C-4FCF-BBB8-90B2C9F53630}" type="slidenum">
              <a: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rPr>
              <a:t>&lt;номер&gt;</a:t>
            </a:fld>
            <a:endParaRPr b="0" lang="ru-RU" sz="81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0840" cy="5144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2480" cy="676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 defTabSz="27864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ТЕКСТ ЗАГОЛОВКА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33240" y="1181160"/>
            <a:ext cx="7871400" cy="3480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420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b="0" lang="ru-RU" sz="162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1</a:t>
            </a:r>
            <a:endParaRPr b="0" lang="ru-RU" sz="162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4287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b="0" lang="ru-RU" sz="162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2</a:t>
            </a:r>
            <a:endParaRPr b="0" lang="ru-RU" sz="162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6429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b="0" lang="ru-RU" sz="162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3</a:t>
            </a:r>
            <a:endParaRPr b="0" lang="ru-RU" sz="162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8571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b="0" lang="ru-RU" sz="162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4</a:t>
            </a:r>
            <a:endParaRPr b="0" lang="ru-RU" sz="162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107172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b="0" lang="ru-RU" sz="162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5</a:t>
            </a:r>
            <a:endParaRPr b="0" lang="ru-RU" sz="162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sldNum" idx="10"/>
          </p:nvPr>
        </p:nvSpPr>
        <p:spPr>
          <a:xfrm>
            <a:off x="8710200" y="4667400"/>
            <a:ext cx="209160" cy="2214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C097CE28-FBF9-4709-B1B2-8F85C7D7DF19}" type="slidenum">
              <a: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rPr>
              <a:t>&lt;номер&gt;</a:t>
            </a:fld>
            <a:endParaRPr b="0" lang="ru-RU" sz="81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0840" cy="5144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2480" cy="676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 defTabSz="27864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ТЕКСТ ЗАГОЛОВКА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33240" y="1181160"/>
            <a:ext cx="7871400" cy="3480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420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b="0" lang="ru-RU" sz="162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1</a:t>
            </a:r>
            <a:endParaRPr b="0" lang="ru-RU" sz="162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4287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b="0" lang="ru-RU" sz="162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2</a:t>
            </a:r>
            <a:endParaRPr b="0" lang="ru-RU" sz="162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6429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b="0" lang="ru-RU" sz="162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3</a:t>
            </a:r>
            <a:endParaRPr b="0" lang="ru-RU" sz="162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8571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b="0" lang="ru-RU" sz="162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4</a:t>
            </a:r>
            <a:endParaRPr b="0" lang="ru-RU" sz="162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107172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b="0" lang="ru-RU" sz="162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5</a:t>
            </a:r>
            <a:endParaRPr b="0" lang="ru-RU" sz="162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sldNum" idx="11"/>
          </p:nvPr>
        </p:nvSpPr>
        <p:spPr>
          <a:xfrm>
            <a:off x="8710200" y="4667400"/>
            <a:ext cx="209160" cy="2214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3ED5D78D-9AF9-4F5A-8679-DCDC8F6FA43B}" type="slidenum">
              <a: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rPr>
              <a:t>&lt;номер&gt;</a:t>
            </a:fld>
            <a:endParaRPr b="0" lang="ru-RU" sz="81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Заголовок — по центру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0840" cy="5144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7" name="Рисунок 5" descr=""/>
          <p:cNvPicPr/>
          <p:nvPr/>
        </p:nvPicPr>
        <p:blipFill>
          <a:blip r:embed="rId3"/>
          <a:stretch/>
        </p:blipFill>
        <p:spPr>
          <a:xfrm>
            <a:off x="-14040" y="2520"/>
            <a:ext cx="9152280" cy="5145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8" name="PlaceHolder 1"/>
          <p:cNvSpPr>
            <a:spLocks noGrp="1"/>
          </p:cNvSpPr>
          <p:nvPr>
            <p:ph type="sldNum" idx="12"/>
          </p:nvPr>
        </p:nvSpPr>
        <p:spPr>
          <a:xfrm>
            <a:off x="8710200" y="4667400"/>
            <a:ext cx="209160" cy="2214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B89C98DF-D32B-481E-9C38-A813A056E532}" type="slidenum">
              <a: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rPr>
              <a:t>&lt;номер&gt;</a:t>
            </a:fld>
            <a:endParaRPr b="0" lang="ru-RU" sz="81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2480" cy="676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 defTabSz="27864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ТЕКСТ ЗАГОЛОВКА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33240" y="1181160"/>
            <a:ext cx="3817440" cy="3480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420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1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4287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2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6429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3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8571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4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107172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5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51200" y="1181160"/>
            <a:ext cx="3858120" cy="3956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170" strike="noStrike" u="none">
                <a:solidFill>
                  <a:srgbClr val="000000"/>
                </a:solidFill>
                <a:effectLst/>
                <a:uFillTx/>
                <a:latin typeface="Proxima Nova Rg"/>
              </a:rPr>
              <a:t>Для правки структуры щёлкните мышью</a:t>
            </a:r>
            <a:endParaRPr b="0" lang="ru-RU" sz="117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170" strike="noStrike" u="none">
                <a:solidFill>
                  <a:srgbClr val="000000"/>
                </a:solidFill>
                <a:effectLst/>
                <a:uFillTx/>
                <a:latin typeface="Proxima Nova Rg"/>
              </a:rPr>
              <a:t>Второй уровень структуры</a:t>
            </a:r>
            <a:endParaRPr b="0" lang="ru-RU" sz="117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170" strike="noStrike" u="none">
                <a:solidFill>
                  <a:srgbClr val="000000"/>
                </a:solidFill>
                <a:effectLst/>
                <a:uFillTx/>
                <a:latin typeface="Proxima Nova Rg"/>
              </a:rPr>
              <a:t>Третий уровень структуры</a:t>
            </a:r>
            <a:endParaRPr b="0" lang="ru-RU" sz="117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170" strike="noStrike" u="none">
                <a:solidFill>
                  <a:srgbClr val="000000"/>
                </a:solidFill>
                <a:effectLst/>
                <a:uFillTx/>
                <a:latin typeface="Proxima Nova Rg"/>
              </a:rPr>
              <a:t>Четвёртый уровень структуры</a:t>
            </a:r>
            <a:endParaRPr b="0" lang="ru-RU" sz="117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170" strike="noStrike" u="none">
                <a:solidFill>
                  <a:srgbClr val="000000"/>
                </a:solidFill>
                <a:effectLst/>
                <a:uFillTx/>
                <a:latin typeface="Proxima Nova Rg"/>
              </a:rPr>
              <a:t>Пятый уровень структуры</a:t>
            </a:r>
            <a:endParaRPr b="0" lang="ru-RU" sz="117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170" strike="noStrike" u="none">
                <a:solidFill>
                  <a:srgbClr val="000000"/>
                </a:solidFill>
                <a:effectLst/>
                <a:uFillTx/>
                <a:latin typeface="Proxima Nova Rg"/>
              </a:rPr>
              <a:t>Шестой уровень структуры</a:t>
            </a:r>
            <a:endParaRPr b="0" lang="ru-RU" sz="117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170" strike="noStrike" u="none">
                <a:solidFill>
                  <a:srgbClr val="000000"/>
                </a:solidFill>
                <a:effectLst/>
                <a:uFillTx/>
                <a:latin typeface="Proxima Nova Rg"/>
              </a:rPr>
              <a:t>Седьмой уровень структуры</a:t>
            </a:r>
            <a:endParaRPr b="0" lang="ru-RU" sz="117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3_Фото — горизонтально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0E233F1D-AD75-45D1-ABE2-1F025558252E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2280" cy="5146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8" name="Рисунок 4" descr=""/>
          <p:cNvPicPr/>
          <p:nvPr/>
        </p:nvPicPr>
        <p:blipFill>
          <a:blip r:embed="rId3"/>
          <a:srcRect l="0" t="20134" r="0" b="0"/>
          <a:stretch/>
        </p:blipFill>
        <p:spPr>
          <a:xfrm>
            <a:off x="0" y="1035720"/>
            <a:ext cx="9139680" cy="4103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9" name="Рисунок 6" descr=""/>
          <p:cNvPicPr/>
          <p:nvPr/>
        </p:nvPicPr>
        <p:blipFill>
          <a:blip r:embed="rId4"/>
          <a:stretch/>
        </p:blipFill>
        <p:spPr>
          <a:xfrm>
            <a:off x="6942600" y="322200"/>
            <a:ext cx="1906920" cy="47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90840" y="1744920"/>
            <a:ext cx="3980520" cy="54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5640" cy="297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2280" cy="5146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3" name="Рисунок 4" descr=""/>
          <p:cNvPicPr/>
          <p:nvPr/>
        </p:nvPicPr>
        <p:blipFill>
          <a:blip r:embed="rId3"/>
          <a:srcRect l="0" t="20134" r="0" b="0"/>
          <a:stretch/>
        </p:blipFill>
        <p:spPr>
          <a:xfrm>
            <a:off x="0" y="1035720"/>
            <a:ext cx="9139680" cy="4103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4" name="Рисунок 6" descr=""/>
          <p:cNvPicPr/>
          <p:nvPr/>
        </p:nvPicPr>
        <p:blipFill>
          <a:blip r:embed="rId4"/>
          <a:stretch/>
        </p:blipFill>
        <p:spPr>
          <a:xfrm>
            <a:off x="6942600" y="322200"/>
            <a:ext cx="1906920" cy="47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90840" y="1744920"/>
            <a:ext cx="3980520" cy="54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5640" cy="297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2280" cy="5146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" name="Рисунок 4" descr=""/>
          <p:cNvPicPr/>
          <p:nvPr/>
        </p:nvPicPr>
        <p:blipFill>
          <a:blip r:embed="rId3"/>
          <a:srcRect l="0" t="20134" r="0" b="0"/>
          <a:stretch/>
        </p:blipFill>
        <p:spPr>
          <a:xfrm>
            <a:off x="0" y="1035720"/>
            <a:ext cx="9139680" cy="4103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" name="Рисунок 6" descr=""/>
          <p:cNvPicPr/>
          <p:nvPr/>
        </p:nvPicPr>
        <p:blipFill>
          <a:blip r:embed="rId4"/>
          <a:stretch/>
        </p:blipFill>
        <p:spPr>
          <a:xfrm>
            <a:off x="6942600" y="322200"/>
            <a:ext cx="1906920" cy="47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590840" y="1744920"/>
            <a:ext cx="3980520" cy="54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5640" cy="297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2280" cy="5146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3" name="Рисунок 4" descr=""/>
          <p:cNvPicPr/>
          <p:nvPr/>
        </p:nvPicPr>
        <p:blipFill>
          <a:blip r:embed="rId3"/>
          <a:srcRect l="0" t="20134" r="0" b="0"/>
          <a:stretch/>
        </p:blipFill>
        <p:spPr>
          <a:xfrm>
            <a:off x="0" y="1035720"/>
            <a:ext cx="9139680" cy="4103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4" name="Рисунок 6" descr=""/>
          <p:cNvPicPr/>
          <p:nvPr/>
        </p:nvPicPr>
        <p:blipFill>
          <a:blip r:embed="rId4"/>
          <a:stretch/>
        </p:blipFill>
        <p:spPr>
          <a:xfrm>
            <a:off x="6942600" y="322200"/>
            <a:ext cx="1906920" cy="47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590840" y="1744920"/>
            <a:ext cx="3980520" cy="54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5640" cy="297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и подзаголовок_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2280" cy="5146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8" name="Рисунок 4" descr=""/>
          <p:cNvPicPr/>
          <p:nvPr/>
        </p:nvPicPr>
        <p:blipFill>
          <a:blip r:embed="rId3"/>
          <a:srcRect l="0" t="20134" r="0" b="0"/>
          <a:stretch/>
        </p:blipFill>
        <p:spPr>
          <a:xfrm>
            <a:off x="0" y="1035720"/>
            <a:ext cx="9139680" cy="4103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9" name="Рисунок 6" descr=""/>
          <p:cNvPicPr/>
          <p:nvPr/>
        </p:nvPicPr>
        <p:blipFill>
          <a:blip r:embed="rId4"/>
          <a:stretch/>
        </p:blipFill>
        <p:spPr>
          <a:xfrm>
            <a:off x="6942600" y="322200"/>
            <a:ext cx="1906920" cy="47844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Фото — горизонтально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0840" cy="5144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" name="Рисунок 2" descr=""/>
          <p:cNvPicPr/>
          <p:nvPr/>
        </p:nvPicPr>
        <p:blipFill>
          <a:blip r:embed="rId3"/>
          <a:stretch/>
        </p:blipFill>
        <p:spPr>
          <a:xfrm>
            <a:off x="0" y="0"/>
            <a:ext cx="9138240" cy="5137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sldNum" idx="2"/>
          </p:nvPr>
        </p:nvSpPr>
        <p:spPr>
          <a:xfrm>
            <a:off x="8710200" y="4667400"/>
            <a:ext cx="209160" cy="2214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3DE9880A-836F-4D11-B8F6-681B15482521}" type="slidenum">
              <a: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rPr>
              <a:t>&lt;номер&gt;</a:t>
            </a:fld>
            <a:endParaRPr b="0" lang="ru-RU" sz="81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2480" cy="676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 defTabSz="27864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ТЕКСТ ЗАГОЛОВКА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33240" y="1181160"/>
            <a:ext cx="7871400" cy="3480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420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9655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1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4287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9655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2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6429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9655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3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8571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9655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4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107172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9655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5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2280" cy="5146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1" name="Рисунок 4" descr=""/>
          <p:cNvPicPr/>
          <p:nvPr/>
        </p:nvPicPr>
        <p:blipFill>
          <a:blip r:embed="rId3"/>
          <a:srcRect l="0" t="20134" r="0" b="0"/>
          <a:stretch/>
        </p:blipFill>
        <p:spPr>
          <a:xfrm>
            <a:off x="0" y="1035720"/>
            <a:ext cx="9139680" cy="4103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2" name="Рисунок 6" descr=""/>
          <p:cNvPicPr/>
          <p:nvPr/>
        </p:nvPicPr>
        <p:blipFill>
          <a:blip r:embed="rId4"/>
          <a:stretch/>
        </p:blipFill>
        <p:spPr>
          <a:xfrm>
            <a:off x="6942600" y="322200"/>
            <a:ext cx="1906920" cy="47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590840" y="1744920"/>
            <a:ext cx="3980520" cy="54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5640" cy="297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2280" cy="5146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6" name="Рисунок 4" descr=""/>
          <p:cNvPicPr/>
          <p:nvPr/>
        </p:nvPicPr>
        <p:blipFill>
          <a:blip r:embed="rId3"/>
          <a:srcRect l="0" t="20134" r="0" b="0"/>
          <a:stretch/>
        </p:blipFill>
        <p:spPr>
          <a:xfrm>
            <a:off x="0" y="1035720"/>
            <a:ext cx="9139680" cy="4103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7" name="Рисунок 6" descr=""/>
          <p:cNvPicPr/>
          <p:nvPr/>
        </p:nvPicPr>
        <p:blipFill>
          <a:blip r:embed="rId4"/>
          <a:stretch/>
        </p:blipFill>
        <p:spPr>
          <a:xfrm>
            <a:off x="6942600" y="322200"/>
            <a:ext cx="1906920" cy="47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590840" y="1744920"/>
            <a:ext cx="3980520" cy="54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5640" cy="297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2280" cy="5146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1" name="Рисунок 4" descr=""/>
          <p:cNvPicPr/>
          <p:nvPr/>
        </p:nvPicPr>
        <p:blipFill>
          <a:blip r:embed="rId3"/>
          <a:srcRect l="0" t="20134" r="0" b="0"/>
          <a:stretch/>
        </p:blipFill>
        <p:spPr>
          <a:xfrm>
            <a:off x="0" y="1035720"/>
            <a:ext cx="9139680" cy="4103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2" name="Рисунок 6" descr=""/>
          <p:cNvPicPr/>
          <p:nvPr/>
        </p:nvPicPr>
        <p:blipFill>
          <a:blip r:embed="rId4"/>
          <a:stretch/>
        </p:blipFill>
        <p:spPr>
          <a:xfrm>
            <a:off x="6942600" y="322200"/>
            <a:ext cx="1906920" cy="47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590840" y="1744920"/>
            <a:ext cx="3980520" cy="54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5640" cy="297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2280" cy="5146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6" name="Рисунок 4" descr=""/>
          <p:cNvPicPr/>
          <p:nvPr/>
        </p:nvPicPr>
        <p:blipFill>
          <a:blip r:embed="rId3"/>
          <a:srcRect l="0" t="20134" r="0" b="0"/>
          <a:stretch/>
        </p:blipFill>
        <p:spPr>
          <a:xfrm>
            <a:off x="0" y="1035720"/>
            <a:ext cx="9139680" cy="4103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7" name="Рисунок 6" descr=""/>
          <p:cNvPicPr/>
          <p:nvPr/>
        </p:nvPicPr>
        <p:blipFill>
          <a:blip r:embed="rId4"/>
          <a:stretch/>
        </p:blipFill>
        <p:spPr>
          <a:xfrm>
            <a:off x="6942600" y="322200"/>
            <a:ext cx="1906920" cy="47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590840" y="1744920"/>
            <a:ext cx="3980520" cy="54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5640" cy="297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2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39D3C75-9587-4558-903D-A2D0F8D41813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2_Фото — горизонтально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0840" cy="5144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" name="Рисунок 2" descr=""/>
          <p:cNvPicPr/>
          <p:nvPr/>
        </p:nvPicPr>
        <p:blipFill>
          <a:blip r:embed="rId3"/>
          <a:stretch/>
        </p:blipFill>
        <p:spPr>
          <a:xfrm>
            <a:off x="0" y="0"/>
            <a:ext cx="9138240" cy="5137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" name="PlaceHolder 1"/>
          <p:cNvSpPr>
            <a:spLocks noGrp="1"/>
          </p:cNvSpPr>
          <p:nvPr>
            <p:ph type="sldNum" idx="3"/>
          </p:nvPr>
        </p:nvSpPr>
        <p:spPr>
          <a:xfrm>
            <a:off x="8710200" y="4667400"/>
            <a:ext cx="209160" cy="2214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5CD38809-46B6-4820-B671-4BBE3874483B}" type="slidenum">
              <a: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rPr>
              <a:t>&lt;номер&gt;</a:t>
            </a:fld>
            <a:endParaRPr b="0" lang="ru-RU" sz="81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2480" cy="676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 defTabSz="27864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ТЕКСТ ЗАГОЛОВКА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33240" y="1181160"/>
            <a:ext cx="7871400" cy="3480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420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d7d00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1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4287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d7d00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2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6429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d7d00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3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8571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d7d00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4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107172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d7d00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5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3_Фото — горизонтально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0840" cy="5144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" name="Рисунок 2" descr=""/>
          <p:cNvPicPr/>
          <p:nvPr/>
        </p:nvPicPr>
        <p:blipFill>
          <a:blip r:embed="rId3"/>
          <a:stretch/>
        </p:blipFill>
        <p:spPr>
          <a:xfrm>
            <a:off x="0" y="0"/>
            <a:ext cx="9138240" cy="5137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" name="PlaceHolder 1"/>
          <p:cNvSpPr>
            <a:spLocks noGrp="1"/>
          </p:cNvSpPr>
          <p:nvPr>
            <p:ph type="sldNum" idx="4"/>
          </p:nvPr>
        </p:nvSpPr>
        <p:spPr>
          <a:xfrm>
            <a:off x="8710200" y="4667400"/>
            <a:ext cx="209160" cy="2214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9613855E-4054-49CF-8E18-F0E37331C3A3}" type="slidenum">
              <a: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rPr>
              <a:t>&lt;номер&gt;</a:t>
            </a:fld>
            <a:endParaRPr b="0" lang="ru-RU" sz="81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2480" cy="676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 defTabSz="27864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ТЕКСТ ЗАГОЛОВКА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33240" y="1181160"/>
            <a:ext cx="7871400" cy="3480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420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5205a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1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4287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5205a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2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6429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5205a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3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8571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5205a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4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107172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5205a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5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4_Фото — горизонтально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0840" cy="5144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" name="Рисунок 2" descr=""/>
          <p:cNvPicPr/>
          <p:nvPr/>
        </p:nvPicPr>
        <p:blipFill>
          <a:blip r:embed="rId3"/>
          <a:stretch/>
        </p:blipFill>
        <p:spPr>
          <a:xfrm>
            <a:off x="0" y="0"/>
            <a:ext cx="9138240" cy="5137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" name="PlaceHolder 1"/>
          <p:cNvSpPr>
            <a:spLocks noGrp="1"/>
          </p:cNvSpPr>
          <p:nvPr>
            <p:ph type="sldNum" idx="5"/>
          </p:nvPr>
        </p:nvSpPr>
        <p:spPr>
          <a:xfrm>
            <a:off x="8710200" y="4667400"/>
            <a:ext cx="209160" cy="2214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54F5EC09-6B3A-4BC0-9D6A-D2E8B8D597F7}" type="slidenum">
              <a: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rPr>
              <a:t>&lt;номер&gt;</a:t>
            </a:fld>
            <a:endParaRPr b="0" lang="ru-RU" sz="81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2480" cy="676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 defTabSz="27864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ТЕКСТ ЗАГОЛОВКА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33240" y="1181160"/>
            <a:ext cx="7871400" cy="3480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420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e9e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1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4287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e9e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2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6429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e9e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3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8571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e9e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4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107172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e9e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5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3_Заголовок — по центру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0840" cy="5144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" name="Рисунок 5" descr=""/>
          <p:cNvPicPr/>
          <p:nvPr/>
        </p:nvPicPr>
        <p:blipFill>
          <a:blip r:embed="rId3"/>
          <a:stretch/>
        </p:blipFill>
        <p:spPr>
          <a:xfrm>
            <a:off x="1440" y="-7560"/>
            <a:ext cx="9136800" cy="5149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" name="PlaceHolder 1"/>
          <p:cNvSpPr>
            <a:spLocks noGrp="1"/>
          </p:cNvSpPr>
          <p:nvPr>
            <p:ph type="sldNum" idx="6"/>
          </p:nvPr>
        </p:nvSpPr>
        <p:spPr>
          <a:xfrm>
            <a:off x="8710200" y="4667400"/>
            <a:ext cx="209160" cy="2214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08512A29-7938-4F9E-8B95-6C6D90D6761F}" type="slidenum">
              <a: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rPr>
              <a:t>&lt;номер&gt;</a:t>
            </a:fld>
            <a:endParaRPr b="0" lang="ru-RU" sz="81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title"/>
          </p:nvPr>
        </p:nvSpPr>
        <p:spPr>
          <a:xfrm>
            <a:off x="633240" y="1941480"/>
            <a:ext cx="3300840" cy="558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 defTabSz="27864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ТЕКСТ ЗАГОЛОВКА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33240" y="2780280"/>
            <a:ext cx="4185720" cy="1881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420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chemeClr val="lt1"/>
                </a:solidFill>
                <a:effectLst/>
                <a:uFillTx/>
                <a:latin typeface="Proxima Nova Rg"/>
                <a:ea typeface="Helvetica Neue"/>
              </a:rPr>
              <a:t>Уровень текста 1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4287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chemeClr val="lt1"/>
                </a:solidFill>
                <a:effectLst/>
                <a:uFillTx/>
                <a:latin typeface="Proxima Nova Rg"/>
                <a:ea typeface="Helvetica Neue"/>
              </a:rPr>
              <a:t>Уровень текста 2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6429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chemeClr val="lt1"/>
                </a:solidFill>
                <a:effectLst/>
                <a:uFillTx/>
                <a:latin typeface="Proxima Nova Rg"/>
                <a:ea typeface="Helvetica Neue"/>
              </a:rPr>
              <a:t>Уровень текста 3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8571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chemeClr val="lt1"/>
                </a:solidFill>
                <a:effectLst/>
                <a:uFillTx/>
                <a:latin typeface="Proxima Nova Rg"/>
                <a:ea typeface="Helvetica Neue"/>
              </a:rPr>
              <a:t>Уровень текста 4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107172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chemeClr val="lt1"/>
                </a:solidFill>
                <a:effectLst/>
                <a:uFillTx/>
                <a:latin typeface="Proxima Nova Rg"/>
                <a:ea typeface="Helvetica Neue"/>
              </a:rPr>
              <a:t>Уровень текста 5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4_Заголовок — по центру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0840" cy="5144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" name="Рисунок 5" descr=""/>
          <p:cNvPicPr/>
          <p:nvPr/>
        </p:nvPicPr>
        <p:blipFill>
          <a:blip r:embed="rId3"/>
          <a:stretch/>
        </p:blipFill>
        <p:spPr>
          <a:xfrm>
            <a:off x="1440" y="-1440"/>
            <a:ext cx="9140760" cy="513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" name="PlaceHolder 1"/>
          <p:cNvSpPr>
            <a:spLocks noGrp="1"/>
          </p:cNvSpPr>
          <p:nvPr>
            <p:ph type="sldNum" idx="7"/>
          </p:nvPr>
        </p:nvSpPr>
        <p:spPr>
          <a:xfrm>
            <a:off x="8710200" y="4667400"/>
            <a:ext cx="209160" cy="2214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3D31E35F-047C-4A22-947E-20C22284FC7B}" type="slidenum">
              <a: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rPr>
              <a:t>&lt;номер&gt;</a:t>
            </a:fld>
            <a:endParaRPr b="0" lang="ru-RU" sz="81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title"/>
          </p:nvPr>
        </p:nvSpPr>
        <p:spPr>
          <a:xfrm>
            <a:off x="633240" y="2059200"/>
            <a:ext cx="3300840" cy="3790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 defTabSz="27864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trike="noStrike" u="none">
                <a:solidFill>
                  <a:schemeClr val="lt1"/>
                </a:solidFill>
                <a:effectLst/>
                <a:uFillTx/>
                <a:latin typeface="Proxima Nova Rg"/>
                <a:ea typeface="Helvetica Neue Medium"/>
              </a:rPr>
              <a:t>ТЕКСТ ЗАГОЛОВКА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33240" y="2780280"/>
            <a:ext cx="4185720" cy="1881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420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chemeClr val="lt1"/>
                </a:solidFill>
                <a:effectLst/>
                <a:uFillTx/>
                <a:latin typeface="Proxima Nova Rg"/>
                <a:ea typeface="Helvetica Neue"/>
              </a:rPr>
              <a:t>Уровень текста 1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4287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chemeClr val="lt1"/>
                </a:solidFill>
                <a:effectLst/>
                <a:uFillTx/>
                <a:latin typeface="Proxima Nova Rg"/>
                <a:ea typeface="Helvetica Neue"/>
              </a:rPr>
              <a:t>Уровень текста 2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6429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chemeClr val="lt1"/>
                </a:solidFill>
                <a:effectLst/>
                <a:uFillTx/>
                <a:latin typeface="Proxima Nova Rg"/>
                <a:ea typeface="Helvetica Neue"/>
              </a:rPr>
              <a:t>Уровень текста 3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8571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chemeClr val="lt1"/>
                </a:solidFill>
                <a:effectLst/>
                <a:uFillTx/>
                <a:latin typeface="Proxima Nova Rg"/>
                <a:ea typeface="Helvetica Neue"/>
              </a:rPr>
              <a:t>Уровень текста 4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107172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b="0" lang="ru-RU" sz="1200" strike="noStrike" u="none">
                <a:solidFill>
                  <a:schemeClr val="lt1"/>
                </a:solidFill>
                <a:effectLst/>
                <a:uFillTx/>
                <a:latin typeface="Proxima Nova Rg"/>
                <a:ea typeface="Helvetica Neue"/>
              </a:rPr>
              <a:t>Уровень текста 5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Заголовок и подзаголовок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0840" cy="5144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" name="Рисунок 4" descr=""/>
          <p:cNvPicPr/>
          <p:nvPr/>
        </p:nvPicPr>
        <p:blipFill>
          <a:blip r:embed="rId3"/>
          <a:srcRect l="0" t="20134" r="0" b="0"/>
          <a:stretch/>
        </p:blipFill>
        <p:spPr>
          <a:xfrm>
            <a:off x="0" y="1035720"/>
            <a:ext cx="9138240" cy="4102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" name="PlaceHolder 1"/>
          <p:cNvSpPr>
            <a:spLocks noGrp="1"/>
          </p:cNvSpPr>
          <p:nvPr>
            <p:ph type="body"/>
          </p:nvPr>
        </p:nvSpPr>
        <p:spPr>
          <a:xfrm>
            <a:off x="1947600" y="3834720"/>
            <a:ext cx="6345000" cy="5896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 defTabSz="278640">
              <a:lnSpc>
                <a:spcPct val="100000"/>
              </a:lnSpc>
              <a:spcAft>
                <a:spcPts val="400"/>
              </a:spcAft>
              <a:buNone/>
              <a:tabLst>
                <a:tab algn="l" pos="0"/>
              </a:tabLst>
            </a:pPr>
            <a:r>
              <a:rPr b="1" lang="ru-RU" sz="14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Текст лида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1590840" y="1427400"/>
            <a:ext cx="3979080" cy="1179360"/>
          </a:xfrm>
          <a:prstGeom prst="rect">
            <a:avLst/>
          </a:prstGeom>
          <a:solidFill>
            <a:schemeClr val="lt1"/>
          </a:solidFill>
          <a:ln w="12600">
            <a:noFill/>
          </a:ln>
        </p:spPr>
        <p:txBody>
          <a:bodyPr lIns="360000" rIns="180000" tIns="0" bIns="36000" anchor="b">
            <a:normAutofit/>
          </a:bodyPr>
          <a:p>
            <a:pPr indent="0" defTabSz="27864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ТЕКСТ ЗАГОЛОВКА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39" name="Рисунок 6" descr=""/>
          <p:cNvPicPr/>
          <p:nvPr/>
        </p:nvPicPr>
        <p:blipFill>
          <a:blip r:embed="rId4"/>
          <a:stretch/>
        </p:blipFill>
        <p:spPr>
          <a:xfrm>
            <a:off x="6942600" y="322200"/>
            <a:ext cx="1905480" cy="4770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и пункты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0840" cy="5144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2480" cy="676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indent="0" defTabSz="27864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ТЕКСТ ЗАГОЛОВКА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33240" y="1181160"/>
            <a:ext cx="7871400" cy="34804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420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b="0" lang="ru-RU" sz="162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1</a:t>
            </a:r>
            <a:endParaRPr b="0" lang="ru-RU" sz="162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4287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b="0" lang="ru-RU" sz="162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2</a:t>
            </a:r>
            <a:endParaRPr b="0" lang="ru-RU" sz="162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6429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b="0" lang="ru-RU" sz="162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3</a:t>
            </a:r>
            <a:endParaRPr b="0" lang="ru-RU" sz="162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85716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b="0" lang="ru-RU" sz="162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4</a:t>
            </a:r>
            <a:endParaRPr b="0" lang="ru-RU" sz="162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107172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b="0" lang="ru-RU" sz="162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Уровень текста 5</a:t>
            </a:r>
            <a:endParaRPr b="0" lang="ru-RU" sz="162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8"/>
          </p:nvPr>
        </p:nvSpPr>
        <p:spPr>
          <a:xfrm>
            <a:off x="8710200" y="4667400"/>
            <a:ext cx="209160" cy="2214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FFB4B15C-73CA-42EE-8E78-A48169CA5AF1}" type="slidenum">
              <a: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rPr>
              <a:t>&lt;номер&gt;</a:t>
            </a:fld>
            <a:endParaRPr b="0" lang="ru-RU" sz="81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49400" cy="5143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3" name="Рисунок 2" descr=""/>
          <p:cNvPicPr/>
          <p:nvPr/>
        </p:nvPicPr>
        <p:blipFill>
          <a:blip r:embed="rId3"/>
          <a:stretch/>
        </p:blipFill>
        <p:spPr>
          <a:xfrm>
            <a:off x="0" y="0"/>
            <a:ext cx="9136800" cy="5136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4" name="PlaceHolder 1"/>
          <p:cNvSpPr>
            <a:spLocks noGrp="1"/>
          </p:cNvSpPr>
          <p:nvPr>
            <p:ph type="sldNum" idx="13"/>
          </p:nvPr>
        </p:nvSpPr>
        <p:spPr>
          <a:xfrm>
            <a:off x="8710200" y="4667400"/>
            <a:ext cx="207720" cy="2199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7EB964E3-2E15-472A-9CC9-FF4C65271993}" type="slidenum">
              <a: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rPr>
              <a:t>&lt;номер&gt;</a:t>
            </a:fld>
            <a:endParaRPr b="0" lang="ru-RU" sz="81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4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3000" cy="5146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1" name="Рисунок 5" descr=""/>
          <p:cNvPicPr/>
          <p:nvPr/>
        </p:nvPicPr>
        <p:blipFill>
          <a:blip r:embed="rId3"/>
          <a:stretch/>
        </p:blipFill>
        <p:spPr>
          <a:xfrm>
            <a:off x="1440" y="-1440"/>
            <a:ext cx="9142920" cy="5141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2" name="PlaceHolder 1"/>
          <p:cNvSpPr>
            <a:spLocks noGrp="1"/>
          </p:cNvSpPr>
          <p:nvPr>
            <p:ph type="sldNum" idx="14"/>
          </p:nvPr>
        </p:nvSpPr>
        <p:spPr>
          <a:xfrm>
            <a:off x="8710200" y="4667400"/>
            <a:ext cx="211320" cy="223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algn="l" pos="0"/>
              </a:tabLst>
              <a:def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algn="l" pos="0"/>
              </a:tabLst>
            </a:pPr>
            <a:fld id="{07600AED-8202-4A3E-88B8-4B2CF37EC8E0}" type="slidenum">
              <a:rPr b="0" lang="ru-RU" sz="810" strike="noStrike" u="none"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</a:rPr>
              <a:t>&lt;номер&gt;</a:t>
            </a:fld>
            <a:endParaRPr b="0" lang="ru-RU" sz="81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1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13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1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1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Прямоугольник"/>
          <p:cNvSpPr/>
          <p:nvPr/>
        </p:nvSpPr>
        <p:spPr>
          <a:xfrm>
            <a:off x="1254600" y="3722040"/>
            <a:ext cx="4373280" cy="62928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321840">
              <a:lnSpc>
                <a:spcPct val="100000"/>
              </a:lnSpc>
              <a:tabLst>
                <a:tab algn="l" pos="0"/>
              </a:tabLst>
            </a:pPr>
            <a:endParaRPr b="0" lang="ru-RU" sz="1080" strike="noStrike" u="none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</a:endParaRPr>
          </a:p>
        </p:txBody>
      </p:sp>
      <p:pic>
        <p:nvPicPr>
          <p:cNvPr id="116" name="Picture 3" descr=""/>
          <p:cNvPicPr/>
          <p:nvPr/>
        </p:nvPicPr>
        <p:blipFill>
          <a:blip r:embed="rId1"/>
          <a:stretch/>
        </p:blipFill>
        <p:spPr>
          <a:xfrm>
            <a:off x="193680" y="216000"/>
            <a:ext cx="1290240" cy="1684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7" name="PlaceHolder 13"/>
          <p:cNvSpPr/>
          <p:nvPr/>
        </p:nvSpPr>
        <p:spPr>
          <a:xfrm>
            <a:off x="1800000" y="1260000"/>
            <a:ext cx="4877280" cy="1177560"/>
          </a:xfrm>
          <a:prstGeom prst="rect">
            <a:avLst/>
          </a:prstGeom>
          <a:solidFill>
            <a:schemeClr val="l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0" rIns="180000" tIns="0" bIns="36000" anchor="b">
            <a:normAutofit/>
          </a:bodyPr>
          <a:p>
            <a:pPr defTabSz="278640"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РЕГИОНАЛЬНАЯ ЦИФРОВАЯ ПЛАТФОРМА ДЛЯ ИНВЕСТОРОВ И ЭМИТЕНТОВ ФинПро</a:t>
            </a:r>
            <a:r>
              <a:rPr b="1" lang="ru-RU" sz="24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 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18" name="PlaceHolder 14"/>
          <p:cNvSpPr/>
          <p:nvPr/>
        </p:nvSpPr>
        <p:spPr>
          <a:xfrm>
            <a:off x="151920" y="3780000"/>
            <a:ext cx="7227000" cy="111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278640">
              <a:lnSpc>
                <a:spcPct val="100000"/>
              </a:lnSpc>
              <a:spcAft>
                <a:spcPts val="400"/>
              </a:spcAft>
              <a:tabLst>
                <a:tab algn="l" pos="0"/>
              </a:tabLst>
            </a:pPr>
            <a:r>
              <a:rPr b="1" lang="ru-RU" sz="11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Цифровые продукты по финансовой грамотности</a:t>
            </a:r>
            <a:endParaRPr b="0" lang="ru-RU" sz="11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278640">
              <a:lnSpc>
                <a:spcPct val="100000"/>
              </a:lnSpc>
              <a:spcAft>
                <a:spcPts val="400"/>
              </a:spcAft>
              <a:tabLst>
                <a:tab algn="l" pos="0"/>
              </a:tabLst>
            </a:pPr>
            <a:r>
              <a:rPr b="1" lang="ru-RU" sz="11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Кемеровская область - Кузбасс</a:t>
            </a:r>
            <a:endParaRPr b="0" lang="ru-RU" sz="11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278640">
              <a:lnSpc>
                <a:spcPct val="100000"/>
              </a:lnSpc>
              <a:spcAft>
                <a:spcPts val="400"/>
              </a:spcAft>
              <a:tabLst>
                <a:tab algn="l" pos="0"/>
              </a:tabLst>
            </a:pPr>
            <a:r>
              <a:rPr b="1" lang="ru-RU" sz="11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Автор практики: Министерство финансов Кузбасса при поддержке Отделения Кемерово Сибирского главного управления Центрального банка Российской Федерации</a:t>
            </a:r>
            <a:endParaRPr b="0" lang="ru-RU" sz="11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278640">
              <a:lnSpc>
                <a:spcPct val="100000"/>
              </a:lnSpc>
              <a:spcAft>
                <a:spcPts val="400"/>
              </a:spcAft>
              <a:tabLst>
                <a:tab algn="l" pos="0"/>
              </a:tabLst>
            </a:pPr>
            <a:r>
              <a:rPr b="1" lang="ru-RU" sz="11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"/>
              </a:rPr>
              <a:t>Гончарова Вера Ивановна, +7-903-070-63-33, goncharovavi@ofukem.ru</a:t>
            </a:r>
            <a:endParaRPr b="0" lang="ru-RU" sz="11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2"/>
          <a:stretch/>
        </p:blipFill>
        <p:spPr>
          <a:xfrm>
            <a:off x="6678360" y="1260000"/>
            <a:ext cx="2154960" cy="773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Box 3"/>
          <p:cNvSpPr/>
          <p:nvPr/>
        </p:nvSpPr>
        <p:spPr>
          <a:xfrm>
            <a:off x="183600" y="3795480"/>
            <a:ext cx="3593880" cy="344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lIns="50760" rIns="50760" tIns="50760" bIns="50760" anchor="ctr">
            <a:spAutoFit/>
          </a:bodyPr>
          <a:p>
            <a:pPr algn="ctr" defTabSz="825480">
              <a:lnSpc>
                <a:spcPct val="100000"/>
              </a:lnSpc>
              <a:tabLst>
                <a:tab algn="l" pos="0"/>
              </a:tabLst>
            </a:pPr>
            <a:r>
              <a:rPr b="1" lang="ru-RU" sz="1600" strike="noStrike" u="none">
                <a:solidFill>
                  <a:srgbClr val="ff8000"/>
                </a:solidFill>
                <a:effectLst/>
                <a:uFillTx/>
                <a:latin typeface="Proxima Nova Rg"/>
                <a:ea typeface="Helvetica Neue Medium"/>
              </a:rPr>
              <a:t>Охват </a:t>
            </a:r>
            <a:r>
              <a:rPr b="1" lang="ru-RU" sz="117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Helvetica Neue"/>
              </a:rPr>
              <a:t> </a:t>
            </a: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от 5 000 человек и выше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21" name=""/>
          <p:cNvSpPr/>
          <p:nvPr/>
        </p:nvSpPr>
        <p:spPr>
          <a:xfrm>
            <a:off x="432000" y="540000"/>
            <a:ext cx="8097480" cy="85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Повышение доверия к инструментам фондового рынка, популяризация инвестиционной деятельности, переосмысление принципов сбережения для физических лиц и привлечения средств на развитие для юридических лиц. 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22" name="PlaceHolder 1"/>
          <p:cNvSpPr/>
          <p:nvPr/>
        </p:nvSpPr>
        <p:spPr>
          <a:xfrm>
            <a:off x="633600" y="383040"/>
            <a:ext cx="1518480" cy="673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Helvetica Neue Medium"/>
            </a:endParaRPr>
          </a:p>
        </p:txBody>
      </p:sp>
      <p:sp>
        <p:nvSpPr>
          <p:cNvPr id="123" name="PlaceHolder 2"/>
          <p:cNvSpPr/>
          <p:nvPr/>
        </p:nvSpPr>
        <p:spPr>
          <a:xfrm>
            <a:off x="95400" y="360000"/>
            <a:ext cx="1518480" cy="673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600" strike="noStrike" u="none">
                <a:solidFill>
                  <a:srgbClr val="ff8000"/>
                </a:solidFill>
                <a:effectLst/>
                <a:uFillTx/>
                <a:latin typeface="Proxima Nova Rg"/>
                <a:ea typeface="Helvetica Neue Medium"/>
              </a:rPr>
              <a:t> Цель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24" name="PlaceHolder 3"/>
          <p:cNvSpPr/>
          <p:nvPr/>
        </p:nvSpPr>
        <p:spPr>
          <a:xfrm>
            <a:off x="468000" y="1735920"/>
            <a:ext cx="8097480" cy="914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br>
              <a:rPr sz="1200"/>
            </a:b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Информационная система предоставляет эмитентам и инвесторам агрегированную информацию о рынке капитала: актуальные сведения и новостной контент, обучающие материалы и руководства, информацию о проектах и возможностях вложений в компании Кузбасса и других регионов России, а также об инструментах поддержки эмитентов. 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25" name="PlaceHolder 8"/>
          <p:cNvSpPr/>
          <p:nvPr/>
        </p:nvSpPr>
        <p:spPr>
          <a:xfrm>
            <a:off x="0" y="2780640"/>
            <a:ext cx="3411720" cy="243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600" strike="noStrike" u="none">
                <a:solidFill>
                  <a:srgbClr val="ff8000"/>
                </a:solidFill>
                <a:effectLst/>
                <a:uFillTx/>
                <a:latin typeface="Proxima Nova Rg"/>
                <a:ea typeface="Helvetica Neue Medium"/>
              </a:rPr>
              <a:t>Целевая аудитория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26" name=""/>
          <p:cNvSpPr/>
          <p:nvPr/>
        </p:nvSpPr>
        <p:spPr>
          <a:xfrm>
            <a:off x="342000" y="3240000"/>
            <a:ext cx="8900640" cy="48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Helvetica Neue Medium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6300000" y="3600000"/>
            <a:ext cx="2154960" cy="77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8" name=""/>
          <p:cNvSpPr/>
          <p:nvPr/>
        </p:nvSpPr>
        <p:spPr>
          <a:xfrm>
            <a:off x="497880" y="3132000"/>
            <a:ext cx="806760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lnSpc>
                <a:spcPct val="100000"/>
              </a:lnSpc>
            </a:pP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Потенциальные эмитенты — руководители высшего звена, отвечающие за стратегическое развитие и финансовую устойчивость компании.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Потенциальный инвесторы — жители региона.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29" name="PlaceHolder 4"/>
          <p:cNvSpPr/>
          <p:nvPr/>
        </p:nvSpPr>
        <p:spPr>
          <a:xfrm>
            <a:off x="527400" y="1512000"/>
            <a:ext cx="1518480" cy="673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ru-RU" sz="1600" strike="noStrike" u="none">
                <a:solidFill>
                  <a:srgbClr val="ff8000"/>
                </a:solidFill>
                <a:effectLst/>
                <a:uFillTx/>
                <a:latin typeface="Proxima Nova Rg"/>
                <a:ea typeface="Helvetica Neue Medium"/>
              </a:rPr>
              <a:t> Описание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/>
          <p:nvPr/>
        </p:nvSpPr>
        <p:spPr>
          <a:xfrm>
            <a:off x="3420000" y="684000"/>
            <a:ext cx="2337120" cy="291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27864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ru-RU" sz="1600" strike="noStrike" u="none">
                <a:solidFill>
                  <a:srgbClr val="ff8000"/>
                </a:solidFill>
                <a:effectLst/>
                <a:uFillTx/>
                <a:latin typeface="Proxima Nova Rg"/>
                <a:ea typeface="Helvetica Neue Medium"/>
              </a:rPr>
              <a:t>Для инвесторов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4200" indent="-214200" defTabSz="278640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125000"/>
              <a:buFont typeface="Symbol" charset="2"/>
              <a:buChar char=""/>
              <a:tabLst>
                <a:tab algn="l" pos="0"/>
              </a:tabLst>
            </a:pPr>
            <a:r>
              <a:rPr b="0" lang="ru-RU" sz="10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Tahoma"/>
              </a:rPr>
              <a:t>обучающие материалы;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4200" indent="-214200" defTabSz="278640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125000"/>
              <a:buFont typeface="Symbol" charset="2"/>
              <a:buChar char=""/>
              <a:tabLst>
                <a:tab algn="l" pos="0"/>
              </a:tabLst>
            </a:pPr>
            <a:r>
              <a:rPr b="0" lang="ru-RU" sz="10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Tahoma"/>
              </a:rPr>
              <a:t>информационный контент: новости, статьи, экспертное мнение и законодательство. Это поможет инвестору быть в курсе последних событий и применить информацию для достижения своих целей;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4200" indent="-214200" algn="just" defTabSz="278640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125000"/>
              <a:buFont typeface="Symbol" charset="2"/>
              <a:buChar char=""/>
              <a:tabLst>
                <a:tab algn="l" pos="0"/>
              </a:tabLst>
            </a:pPr>
            <a:r>
              <a:rPr b="0" lang="ru-RU" sz="10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Tahoma"/>
              </a:rPr>
              <a:t>база из более ста малых, средних и растущих компаний - эмитентов облигаций, ЦФА и акций по Кузбассу и другим регионам России.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31" name=""/>
          <p:cNvSpPr/>
          <p:nvPr/>
        </p:nvSpPr>
        <p:spPr>
          <a:xfrm>
            <a:off x="381240" y="258840"/>
            <a:ext cx="539388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trike="noStrike" u="none">
                <a:solidFill>
                  <a:srgbClr val="ff8000"/>
                </a:solidFill>
                <a:effectLst/>
                <a:uFillTx/>
                <a:latin typeface="Proxima Nova Rg"/>
                <a:ea typeface="Helvetica Neue Medium"/>
              </a:rPr>
              <a:t>Материалы, представленные на платформе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360000" y="720000"/>
            <a:ext cx="3023280" cy="395712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</p:pic>
      <p:pic>
        <p:nvPicPr>
          <p:cNvPr id="133" name="" descr=""/>
          <p:cNvPicPr/>
          <p:nvPr/>
        </p:nvPicPr>
        <p:blipFill>
          <a:blip r:embed="rId2"/>
          <a:stretch/>
        </p:blipFill>
        <p:spPr>
          <a:xfrm>
            <a:off x="5940000" y="1080000"/>
            <a:ext cx="2877120" cy="170244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</p:pic>
      <p:pic>
        <p:nvPicPr>
          <p:cNvPr id="134" name="" descr=""/>
          <p:cNvPicPr/>
          <p:nvPr/>
        </p:nvPicPr>
        <p:blipFill>
          <a:blip r:embed="rId3"/>
          <a:stretch/>
        </p:blipFill>
        <p:spPr>
          <a:xfrm>
            <a:off x="5940000" y="3060000"/>
            <a:ext cx="2876040" cy="161712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</p:pic>
      <p:pic>
        <p:nvPicPr>
          <p:cNvPr id="135" name="" descr=""/>
          <p:cNvPicPr/>
          <p:nvPr/>
        </p:nvPicPr>
        <p:blipFill>
          <a:blip r:embed="rId4"/>
          <a:stretch/>
        </p:blipFill>
        <p:spPr>
          <a:xfrm>
            <a:off x="3602160" y="4083840"/>
            <a:ext cx="2154960" cy="773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"/>
          <p:cNvSpPr/>
          <p:nvPr/>
        </p:nvSpPr>
        <p:spPr>
          <a:xfrm>
            <a:off x="4811040" y="539280"/>
            <a:ext cx="3646080" cy="236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27864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ru-RU" sz="1600" strike="noStrike" u="none">
                <a:solidFill>
                  <a:srgbClr val="ff8000"/>
                </a:solidFill>
                <a:effectLst/>
                <a:uFillTx/>
                <a:latin typeface="Proxima Nova Rg"/>
                <a:ea typeface="Helvetica Neue Medium"/>
              </a:rPr>
              <a:t>Для эмитентов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4200" indent="-214200" algn="just" defTabSz="278640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b="0" lang="ru-RU" sz="10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обучающие материалы о широком спектре финансовых инструментов для бизнеса; 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4200" indent="-214200" algn="just" defTabSz="278640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b="0" lang="ru-RU" sz="10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пошаговое руководство по выходу на облигационный рынок, по размещению акций, выпуску цифровых финансовых активов и привлечению финансирования посредством инвестиционных платформ;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4200" indent="-214200" algn="just" defTabSz="278640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b="0" lang="ru-RU" sz="10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примеры успешных кейсов кузбасских, сибирских и российских растущих компаний;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4200" indent="-214200" algn="just" defTabSz="278640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b="0" lang="ru-RU" sz="10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информация о государственной поддержке сектора МСП и технологичных компаний.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1"/>
          <a:stretch/>
        </p:blipFill>
        <p:spPr>
          <a:xfrm>
            <a:off x="5141880" y="3184200"/>
            <a:ext cx="3279240" cy="167292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</p:pic>
      <p:pic>
        <p:nvPicPr>
          <p:cNvPr id="138" name="" descr=""/>
          <p:cNvPicPr/>
          <p:nvPr/>
        </p:nvPicPr>
        <p:blipFill>
          <a:blip r:embed="rId2"/>
          <a:stretch/>
        </p:blipFill>
        <p:spPr>
          <a:xfrm>
            <a:off x="360000" y="3132000"/>
            <a:ext cx="3057120" cy="171504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</p:pic>
      <p:pic>
        <p:nvPicPr>
          <p:cNvPr id="139" name="" descr=""/>
          <p:cNvPicPr/>
          <p:nvPr/>
        </p:nvPicPr>
        <p:blipFill>
          <a:blip r:embed="rId3"/>
          <a:stretch/>
        </p:blipFill>
        <p:spPr>
          <a:xfrm>
            <a:off x="341280" y="828000"/>
            <a:ext cx="3435840" cy="144900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</p:pic>
      <p:pic>
        <p:nvPicPr>
          <p:cNvPr id="140" name="" descr=""/>
          <p:cNvPicPr/>
          <p:nvPr/>
        </p:nvPicPr>
        <p:blipFill>
          <a:blip r:embed="rId4"/>
          <a:stretch/>
        </p:blipFill>
        <p:spPr>
          <a:xfrm>
            <a:off x="1800360" y="1728000"/>
            <a:ext cx="2876760" cy="184464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</p:pic>
      <p:sp>
        <p:nvSpPr>
          <p:cNvPr id="141" name=""/>
          <p:cNvSpPr/>
          <p:nvPr/>
        </p:nvSpPr>
        <p:spPr>
          <a:xfrm>
            <a:off x="381240" y="258840"/>
            <a:ext cx="539388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trike="noStrike" u="none">
                <a:solidFill>
                  <a:srgbClr val="ff8000"/>
                </a:solidFill>
                <a:effectLst/>
                <a:uFillTx/>
                <a:latin typeface="Proxima Nova Rg"/>
                <a:ea typeface="Helvetica Neue Medium"/>
              </a:rPr>
              <a:t>Материалы, представленные на платформе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"/>
          <p:cNvSpPr/>
          <p:nvPr/>
        </p:nvSpPr>
        <p:spPr>
          <a:xfrm>
            <a:off x="1080000" y="756000"/>
            <a:ext cx="539388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trike="noStrike" u="none">
                <a:solidFill>
                  <a:srgbClr val="ff8000"/>
                </a:solidFill>
                <a:effectLst/>
                <a:uFillTx/>
                <a:latin typeface="Proxima Nova Rg"/>
                <a:ea typeface="Helvetica Neue Medium"/>
              </a:rPr>
              <a:t>Потенциал Кузбасса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43" name=""/>
          <p:cNvSpPr/>
          <p:nvPr/>
        </p:nvSpPr>
        <p:spPr>
          <a:xfrm>
            <a:off x="3816000" y="900000"/>
            <a:ext cx="4857480" cy="127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lnSpc>
                <a:spcPct val="100000"/>
              </a:lnSpc>
            </a:pP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Платформа знакомит пользователей с уникальными характеристиками региона. Раздел «Потенциал Кузбасса» содержит ключевые сведения о географическом положении, основных макроэкономических показателях, ресурсах и инфраструктуре, а также конкурентных преимуществах и инвестиционной привлекательности территории. 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1"/>
          <a:stretch/>
        </p:blipFill>
        <p:spPr>
          <a:xfrm>
            <a:off x="202680" y="1620000"/>
            <a:ext cx="3214800" cy="226080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</p:pic>
      <p:pic>
        <p:nvPicPr>
          <p:cNvPr id="145" name="" descr=""/>
          <p:cNvPicPr/>
          <p:nvPr/>
        </p:nvPicPr>
        <p:blipFill>
          <a:blip r:embed="rId2"/>
          <a:stretch/>
        </p:blipFill>
        <p:spPr>
          <a:xfrm>
            <a:off x="360000" y="4140000"/>
            <a:ext cx="1654560" cy="593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6" name="" descr=""/>
          <p:cNvPicPr/>
          <p:nvPr/>
        </p:nvPicPr>
        <p:blipFill>
          <a:blip r:embed="rId3"/>
          <a:stretch/>
        </p:blipFill>
        <p:spPr>
          <a:xfrm>
            <a:off x="2340000" y="2799000"/>
            <a:ext cx="3057480" cy="198144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</p:pic>
      <p:pic>
        <p:nvPicPr>
          <p:cNvPr id="147" name="" descr=""/>
          <p:cNvPicPr/>
          <p:nvPr/>
        </p:nvPicPr>
        <p:blipFill>
          <a:blip r:embed="rId4"/>
          <a:stretch/>
        </p:blipFill>
        <p:spPr>
          <a:xfrm>
            <a:off x="5760000" y="2160000"/>
            <a:ext cx="2902680" cy="262908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</p:pic>
      <p:pic>
        <p:nvPicPr>
          <p:cNvPr id="148" name="Picture 1" descr=""/>
          <p:cNvPicPr/>
          <p:nvPr/>
        </p:nvPicPr>
        <p:blipFill>
          <a:blip r:embed="rId5"/>
          <a:stretch/>
        </p:blipFill>
        <p:spPr>
          <a:xfrm>
            <a:off x="269640" y="576000"/>
            <a:ext cx="628200" cy="820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" descr=""/>
          <p:cNvPicPr/>
          <p:nvPr/>
        </p:nvPicPr>
        <p:blipFill>
          <a:blip r:embed="rId1"/>
          <a:stretch/>
        </p:blipFill>
        <p:spPr>
          <a:xfrm>
            <a:off x="540000" y="511560"/>
            <a:ext cx="3025080" cy="182628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</p:pic>
      <p:pic>
        <p:nvPicPr>
          <p:cNvPr id="150" name="" descr=""/>
          <p:cNvPicPr/>
          <p:nvPr/>
        </p:nvPicPr>
        <p:blipFill>
          <a:blip r:embed="rId2"/>
          <a:stretch/>
        </p:blipFill>
        <p:spPr>
          <a:xfrm>
            <a:off x="1266120" y="1620000"/>
            <a:ext cx="3411720" cy="172584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</p:pic>
      <p:pic>
        <p:nvPicPr>
          <p:cNvPr id="151" name="" descr=""/>
          <p:cNvPicPr/>
          <p:nvPr/>
        </p:nvPicPr>
        <p:blipFill>
          <a:blip r:embed="rId3"/>
          <a:stretch/>
        </p:blipFill>
        <p:spPr>
          <a:xfrm>
            <a:off x="1442880" y="2182680"/>
            <a:ext cx="1087200" cy="111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2" name=""/>
          <p:cNvSpPr/>
          <p:nvPr/>
        </p:nvSpPr>
        <p:spPr>
          <a:xfrm>
            <a:off x="4323960" y="540000"/>
            <a:ext cx="539388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trike="noStrike" u="none">
                <a:solidFill>
                  <a:srgbClr val="6b5e9b"/>
                </a:solidFill>
                <a:effectLst/>
                <a:uFillTx/>
                <a:latin typeface="Proxima Nova Rg"/>
                <a:ea typeface="Helvetica Neue Medium"/>
              </a:rPr>
              <a:t>Сервисы платформы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53" name=""/>
          <p:cNvSpPr/>
          <p:nvPr/>
        </p:nvSpPr>
        <p:spPr>
          <a:xfrm>
            <a:off x="4860000" y="924840"/>
            <a:ext cx="3957840" cy="171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Helvetica Neue Medium"/>
              </a:rPr>
              <a:t>Календарь мероприятий и конференций по теме финансового рынка, проводимых в Кузбассе;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Helvetica Neue Medium"/>
              </a:rPr>
              <a:t>Часто задаваемые вопросы;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Helvetica Neue Medium"/>
              </a:rPr>
              <a:t>Видеоматериалы по прошедшим мероприятиям.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4"/>
          <a:stretch/>
        </p:blipFill>
        <p:spPr>
          <a:xfrm>
            <a:off x="2487600" y="3060000"/>
            <a:ext cx="2910240" cy="179784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</p:pic>
      <p:sp>
        <p:nvSpPr>
          <p:cNvPr id="155" name=""/>
          <p:cNvSpPr/>
          <p:nvPr/>
        </p:nvSpPr>
        <p:spPr>
          <a:xfrm>
            <a:off x="5760000" y="3384000"/>
            <a:ext cx="305784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Helvetica Neue Medium"/>
              </a:rPr>
              <a:t>Посетители</a:t>
            </a:r>
            <a:br>
              <a:rPr sz="1400"/>
            </a:b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Helvetica Neue Medium"/>
              </a:rPr>
              <a:t>         </a:t>
            </a:r>
            <a:r>
              <a:rPr b="1" lang="ru-RU" sz="1600" strike="noStrike" u="none">
                <a:solidFill>
                  <a:srgbClr val="ffffff"/>
                </a:solidFill>
                <a:effectLst/>
                <a:highlight>
                  <a:srgbClr val="ff8000"/>
                </a:highlight>
                <a:uFillTx/>
                <a:latin typeface="Arial"/>
                <a:ea typeface="Helvetica Neue Medium"/>
              </a:rPr>
              <a:t> более   9 тыс. человек  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56" name=""/>
          <p:cNvSpPr/>
          <p:nvPr/>
        </p:nvSpPr>
        <p:spPr>
          <a:xfrm>
            <a:off x="5760000" y="4104000"/>
            <a:ext cx="3057840" cy="85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Helvetica Neue Medium"/>
              </a:rPr>
              <a:t>Количество просмотров 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Helvetica Neue Medium"/>
              </a:rPr>
              <a:t>                          </a:t>
            </a:r>
            <a:r>
              <a:rPr b="1" lang="ru-RU" sz="1600" strike="noStrike" u="none">
                <a:solidFill>
                  <a:srgbClr val="ffffff"/>
                </a:solidFill>
                <a:effectLst/>
                <a:highlight>
                  <a:srgbClr val="ff8000"/>
                </a:highlight>
                <a:uFillTx/>
                <a:latin typeface="Arial"/>
                <a:ea typeface="Helvetica Neue Medium"/>
              </a:rPr>
              <a:t> более  22 тыс.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5"/>
          <a:stretch/>
        </p:blipFill>
        <p:spPr>
          <a:xfrm>
            <a:off x="388080" y="3960000"/>
            <a:ext cx="2001240" cy="71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"/>
          <p:cNvSpPr/>
          <p:nvPr/>
        </p:nvSpPr>
        <p:spPr>
          <a:xfrm>
            <a:off x="5688000" y="2816640"/>
            <a:ext cx="334584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trike="noStrike" u="none">
                <a:solidFill>
                  <a:srgbClr val="ff8000"/>
                </a:solidFill>
                <a:effectLst/>
                <a:uFillTx/>
                <a:latin typeface="Proxima Nova Rg"/>
                <a:ea typeface="Helvetica Neue Medium"/>
              </a:rPr>
              <a:t>За время работы платформы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/>
          </p:nvPr>
        </p:nvSpPr>
        <p:spPr>
          <a:xfrm>
            <a:off x="540000" y="360000"/>
            <a:ext cx="4314960" cy="4301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4200" indent="0" defTabSz="27864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1" lang="ru-RU" sz="1300" strike="noStrike" u="none">
                <a:solidFill>
                  <a:srgbClr val="ff8000"/>
                </a:solidFill>
                <a:effectLst/>
                <a:uFillTx/>
                <a:latin typeface="Proxima Nova Rg"/>
              </a:rPr>
              <a:t>Ожидаемый </a:t>
            </a:r>
            <a:br>
              <a:rPr sz="1300"/>
            </a:br>
            <a:r>
              <a:rPr b="1" lang="ru-RU" sz="1300" strike="noStrike" u="none">
                <a:solidFill>
                  <a:srgbClr val="ff8000"/>
                </a:solidFill>
                <a:effectLst/>
                <a:uFillTx/>
                <a:latin typeface="Proxima Nova Rg"/>
              </a:rPr>
              <a:t>экономический эффект</a:t>
            </a:r>
            <a:br>
              <a:rPr sz="1200"/>
            </a:br>
            <a:br>
              <a:rPr sz="1000"/>
            </a:br>
            <a:r>
              <a:rPr b="0" lang="ru-RU" sz="13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Потенциальное развитие региональной экономики за счет повышения компетентности предприятий в сфере применения инструментов фондового рынка.</a:t>
            </a:r>
            <a:br>
              <a:rPr sz="1300"/>
            </a:br>
            <a:br>
              <a:rPr sz="1300"/>
            </a:br>
            <a:r>
              <a:rPr b="1" lang="ru-RU" sz="13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Ресурс мотивирует предприятия (эмитентов): </a:t>
            </a:r>
            <a:endParaRPr b="0" lang="ru-RU" sz="13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420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ru-RU" sz="13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диверсифицировать инструменты привлечения средств;</a:t>
            </a:r>
            <a:endParaRPr b="0" lang="ru-RU" sz="13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420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ru-RU" sz="13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проводить оценку готовности предприятия к выходу на фондовый рынок;</a:t>
            </a:r>
            <a:endParaRPr b="0" lang="ru-RU" sz="13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420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ru-RU" sz="13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проводить обучение своих сотрудников по темам применения инструментов рынка ценных бумаг;</a:t>
            </a:r>
            <a:endParaRPr b="0" lang="ru-RU" sz="13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420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ru-RU" sz="13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применять инструменты поддержки эмитентов ценных бумаг.</a:t>
            </a:r>
            <a:endParaRPr b="0" lang="ru-RU" sz="13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4200" indent="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algn="l" pos="0"/>
              </a:tabLst>
            </a:pPr>
            <a:endParaRPr b="0" lang="ru-RU" sz="1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60" name="PlaceHolder 6"/>
          <p:cNvSpPr/>
          <p:nvPr/>
        </p:nvSpPr>
        <p:spPr>
          <a:xfrm>
            <a:off x="5220000" y="792000"/>
            <a:ext cx="3342960" cy="3624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21420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300" strike="noStrike" u="none">
                <a:solidFill>
                  <a:srgbClr val="ff8000"/>
                </a:solidFill>
                <a:effectLst/>
                <a:uFillTx/>
                <a:latin typeface="Proxima Nova Rg"/>
                <a:ea typeface="Tahoma"/>
              </a:rPr>
              <a:t>Ожидаемый </a:t>
            </a:r>
            <a:br>
              <a:rPr sz="1300"/>
            </a:br>
            <a:r>
              <a:rPr b="1" lang="ru-RU" sz="1300" strike="noStrike" u="none">
                <a:solidFill>
                  <a:srgbClr val="ff8000"/>
                </a:solidFill>
                <a:effectLst/>
                <a:uFillTx/>
                <a:latin typeface="Proxima Nova Rg"/>
                <a:ea typeface="Tahoma"/>
              </a:rPr>
              <a:t>социальный эффект</a:t>
            </a:r>
            <a:br>
              <a:rPr sz="1200"/>
            </a:br>
            <a:br>
              <a:rPr sz="1000"/>
            </a:br>
            <a:r>
              <a:rPr b="0" lang="ru-RU" sz="11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Tahoma"/>
              </a:rPr>
              <a:t>Повышение уровня инвестиционной грамотности жителей региона, приобщение их к культуре инвестирования.</a:t>
            </a:r>
            <a:br>
              <a:rPr sz="1100"/>
            </a:br>
            <a:br>
              <a:rPr sz="1100"/>
            </a:br>
            <a:r>
              <a:rPr b="1" lang="ru-RU" sz="11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Helvetica Neue Medium"/>
              </a:rPr>
              <a:t>Ресурс мотивирует ф</a:t>
            </a:r>
            <a:r>
              <a:rPr b="1" lang="ru-RU" sz="11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Tahoma"/>
              </a:rPr>
              <a:t>изических лиц: (инвесторов):</a:t>
            </a:r>
            <a:endParaRPr b="0" lang="ru-RU" sz="11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420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1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Tahoma"/>
              </a:rPr>
              <a:t>разбираться в базовых понятиях рынка капитала;</a:t>
            </a:r>
            <a:endParaRPr b="0" lang="ru-RU" sz="11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420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1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Tahoma"/>
              </a:rPr>
              <a:t>понимать риски, связанные с инвестированием;</a:t>
            </a:r>
            <a:endParaRPr b="0" lang="ru-RU" sz="11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420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1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Tahoma"/>
              </a:rPr>
              <a:t>инвестировать в кузбасские предприятия;</a:t>
            </a:r>
            <a:endParaRPr b="0" lang="ru-RU" sz="11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420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1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Tahoma"/>
              </a:rPr>
              <a:t>инвестировать в муниципальные, социальные проекты региона.</a:t>
            </a:r>
            <a:br>
              <a:rPr sz="1000"/>
            </a:br>
            <a:r>
              <a:rPr b="0" lang="ru-RU" sz="1000" strike="noStrike" u="none">
                <a:solidFill>
                  <a:srgbClr val="000000"/>
                </a:solidFill>
                <a:effectLst/>
                <a:uFillTx/>
                <a:latin typeface="Proxima Nova Rg"/>
                <a:ea typeface="Tahoma"/>
              </a:rPr>
              <a:t> 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161" name="" descr=""/>
          <p:cNvPicPr/>
          <p:nvPr/>
        </p:nvPicPr>
        <p:blipFill>
          <a:blip r:embed="rId1"/>
          <a:stretch/>
        </p:blipFill>
        <p:spPr>
          <a:xfrm>
            <a:off x="4140000" y="4320000"/>
            <a:ext cx="1826280" cy="702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1"/>
          <p:cNvSpPr/>
          <p:nvPr/>
        </p:nvSpPr>
        <p:spPr>
          <a:xfrm>
            <a:off x="0" y="1830960"/>
            <a:ext cx="4925160" cy="15638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lIns="50760" rIns="50760" tIns="50760" bIns="50760" anchor="ctr">
            <a:spAutoFit/>
          </a:bodyPr>
          <a:p>
            <a:pPr algn="ctr" defTabSz="825480">
              <a:lnSpc>
                <a:spcPct val="100000"/>
              </a:lnSpc>
              <a:tabLst>
                <a:tab algn="l" pos="0"/>
              </a:tabLst>
            </a:pPr>
            <a:r>
              <a:rPr b="1" lang="ru-RU" sz="4800" strike="noStrike" u="none">
                <a:solidFill>
                  <a:schemeClr val="lt1"/>
                </a:solidFill>
                <a:effectLst/>
                <a:uFillTx/>
                <a:latin typeface="Helvetica Neue Medium"/>
                <a:ea typeface="Helvetica Neue"/>
              </a:rPr>
              <a:t>Спасибо за внимание!</a:t>
            </a:r>
            <a:endParaRPr b="0" lang="ru-RU" sz="4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4909680" y="1980000"/>
            <a:ext cx="3009240" cy="1078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 pitchFamily="0" charset="1"/>
        <a:ea typeface="Helvetica Neue Medium" pitchFamily="0" charset="1"/>
        <a:cs typeface="Helvetica Neue Medium" pitchFamily="0" charset="1"/>
      </a:majorFont>
      <a:minorFont>
        <a:latin typeface="Helvetica Neue Medium" pitchFamily="0" charset="1"/>
        <a:ea typeface="Helvetica Neue Medium" pitchFamily="0" charset="1"/>
        <a:cs typeface="Helvetica Neue Medium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 pitchFamily="0" charset="1"/>
        <a:ea typeface="Helvetica Neue Medium" pitchFamily="0" charset="1"/>
        <a:cs typeface="Helvetica Neue Medium" pitchFamily="0" charset="1"/>
      </a:majorFont>
      <a:minorFont>
        <a:latin typeface="Helvetica Neue Medium" pitchFamily="0" charset="1"/>
        <a:ea typeface="Helvetica Neue Medium" pitchFamily="0" charset="1"/>
        <a:cs typeface="Helvetica Neue Medium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 pitchFamily="0" charset="1"/>
        <a:ea typeface="Helvetica Neue Medium" pitchFamily="0" charset="1"/>
        <a:cs typeface="Helvetica Neue Medium" pitchFamily="0" charset="1"/>
      </a:majorFont>
      <a:minorFont>
        <a:latin typeface="Helvetica Neue Medium" pitchFamily="0" charset="1"/>
        <a:ea typeface="Helvetica Neue Medium" pitchFamily="0" charset="1"/>
        <a:cs typeface="Helvetica Neue Medium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 pitchFamily="0" charset="1"/>
        <a:ea typeface="Helvetica Neue Medium" pitchFamily="0" charset="1"/>
        <a:cs typeface="Helvetica Neue Medium" pitchFamily="0" charset="1"/>
      </a:majorFont>
      <a:minorFont>
        <a:latin typeface="Helvetica Neue Medium" pitchFamily="0" charset="1"/>
        <a:ea typeface="Helvetica Neue Medium" pitchFamily="0" charset="1"/>
        <a:cs typeface="Helvetica Neue Medium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1380</TotalTime>
  <Application>Редактор_презентаций/3.4.0.0$Linux_X86_64 LibreOffice_project/c04b6dcafc4601f288846cb903d2ddac4becf520</Application>
  <AppVersion>15.0000</AppVersion>
  <Words>31</Words>
  <Paragraphs>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Насибуллина София Хаммятовна</dc:creator>
  <dc:description/>
  <dc:language>ru-RU</dc:language>
  <cp:lastModifiedBy/>
  <cp:lastPrinted>2026-03-26T14:26:31Z</cp:lastPrinted>
  <dcterms:modified xsi:type="dcterms:W3CDTF">2026-04-24T14:37:57Z</dcterms:modified>
  <cp:revision>96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(16:9)</vt:lpwstr>
  </property>
  <property fmtid="{D5CDD505-2E9C-101B-9397-08002B2CF9AE}" pid="4" name="Slides">
    <vt:i4>4</vt:i4>
  </property>
  <property fmtid="{D5CDD505-2E9C-101B-9397-08002B2CF9AE}" pid="5" name="_AdHocReviewCycleID">
    <vt:i4>1433657159</vt:i4>
  </property>
  <property fmtid="{D5CDD505-2E9C-101B-9397-08002B2CF9AE}" pid="6" name="_AuthorEmail">
    <vt:lpwstr>Kuznetsova@nifi.ru</vt:lpwstr>
  </property>
  <property fmtid="{D5CDD505-2E9C-101B-9397-08002B2CF9AE}" pid="7" name="_AuthorEmailDisplayName">
    <vt:lpwstr>Кузнецова Мария Геннадьевна</vt:lpwstr>
  </property>
  <property fmtid="{D5CDD505-2E9C-101B-9397-08002B2CF9AE}" pid="8" name="_EmailSubject">
    <vt:lpwstr>Пописанное письмо</vt:lpwstr>
  </property>
  <property fmtid="{D5CDD505-2E9C-101B-9397-08002B2CF9AE}" pid="9" name="_NewReviewCycle">
    <vt:lpwstr/>
  </property>
</Properties>
</file>