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263" r:id="rId3"/>
    <p:sldId id="265" r:id="rId4"/>
    <p:sldId id="268" r:id="rId5"/>
    <p:sldId id="267" r:id="rId6"/>
    <p:sldId id="1017" r:id="rId7"/>
    <p:sldId id="1018" r:id="rId8"/>
    <p:sldId id="1019" r:id="rId9"/>
    <p:sldId id="1021" r:id="rId10"/>
    <p:sldId id="1022" r:id="rId11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20" userDrawn="1">
          <p15:clr>
            <a:srgbClr val="A4A3A4"/>
          </p15:clr>
        </p15:guide>
        <p15:guide id="4" pos="159" userDrawn="1">
          <p15:clr>
            <a:srgbClr val="A4A3A4"/>
          </p15:clr>
        </p15:guide>
        <p15:guide id="5" pos="55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Тилимова" initials="ЕТ" lastIdx="1" clrIdx="0">
    <p:extLst>
      <p:ext uri="{19B8F6BF-5375-455C-9EA6-DF929625EA0E}">
        <p15:presenceInfo xmlns:p15="http://schemas.microsoft.com/office/powerpoint/2012/main" userId="0ea5c6bb7a4657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D00"/>
    <a:srgbClr val="E61859"/>
    <a:srgbClr val="009657"/>
    <a:srgbClr val="26B7BC"/>
    <a:srgbClr val="FFFFFF"/>
    <a:srgbClr val="004F9E"/>
    <a:srgbClr val="B8BDC0"/>
    <a:srgbClr val="E6E6E6"/>
    <a:srgbClr val="F9FAF9"/>
    <a:srgbClr val="015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5407" autoAdjust="0"/>
  </p:normalViewPr>
  <p:slideViewPr>
    <p:cSldViewPr snapToGrid="0" snapToObjects="1" showGuides="1">
      <p:cViewPr varScale="1">
        <p:scale>
          <a:sx n="151" d="100"/>
          <a:sy n="151" d="100"/>
        </p:scale>
        <p:origin x="468" y="138"/>
      </p:cViewPr>
      <p:guideLst>
        <p:guide orient="horz" pos="1620"/>
        <p:guide pos="159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99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974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784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2FC0C-9A0E-6AF7-FE28-31ACC2691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6E2CC9F-A163-8C3C-8A82-0345D6A623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6F9CA9A-87B4-B717-AEED-38132F984A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74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451A1-70D4-2710-A7B2-35D51DC7E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7652304-5D8D-11E4-FF68-C5BFBB4B6E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631E808-5B35-80C0-902D-33A444F57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105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4A302-FDFE-558F-A899-C17CFD7DC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48BF569-8E60-CAC4-196A-FBA6622FF3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870674D-0023-4EE5-A1EC-367E59B81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9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sv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svg"/><Relationship Id="rId10" Type="http://schemas.microsoft.com/office/2007/relationships/hdphoto" Target="../media/hdphoto4.wdp"/><Relationship Id="rId4" Type="http://schemas.openxmlformats.org/officeDocument/2006/relationships/image" Target="../media/image20.sv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60128" y="3846098"/>
            <a:ext cx="8306072" cy="97990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dirty="0"/>
              <a:t>Просветительско-исторический проект </a:t>
            </a:r>
          </a:p>
          <a:p>
            <a:pPr>
              <a:spcAft>
                <a:spcPts val="0"/>
              </a:spcAft>
            </a:pPr>
            <a:endParaRPr lang="ru-RU" sz="700" dirty="0"/>
          </a:p>
          <a:p>
            <a:pPr>
              <a:spcAft>
                <a:spcPts val="0"/>
              </a:spcAft>
            </a:pPr>
            <a:r>
              <a:rPr lang="ru-RU" sz="1200" dirty="0"/>
              <a:t>Новосибирская область</a:t>
            </a:r>
          </a:p>
          <a:p>
            <a:pPr>
              <a:spcAft>
                <a:spcPts val="0"/>
              </a:spcAft>
            </a:pPr>
            <a:endParaRPr lang="ru-RU" sz="700" dirty="0"/>
          </a:p>
          <a:p>
            <a:pPr>
              <a:spcAft>
                <a:spcPts val="0"/>
              </a:spcAft>
            </a:pPr>
            <a:r>
              <a:rPr lang="ru-RU" sz="1200" dirty="0"/>
              <a:t>Министерство финансов и налоговой политики НСО, Сибирское ГУ Банка России, </a:t>
            </a:r>
          </a:p>
          <a:p>
            <a:pPr>
              <a:spcAft>
                <a:spcPts val="0"/>
              </a:spcAft>
            </a:pPr>
            <a:r>
              <a:rPr lang="ru-RU" sz="1200" dirty="0"/>
              <a:t>АНО «Дом финансового просвещения», ГУ МВД России по НСО и ОСФР России по НСО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9D0B8CA-EDB7-1927-0122-56D5DF529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675" y="1427163"/>
            <a:ext cx="6111875" cy="118586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Поезд финансовой грамотности в новосибирском метро </a:t>
            </a:r>
            <a:br>
              <a:rPr lang="ru-RU" sz="1400" dirty="0"/>
            </a:br>
            <a:r>
              <a:rPr lang="ru-RU" sz="2000" dirty="0"/>
              <a:t> </a:t>
            </a:r>
            <a:endParaRPr lang="ru-RU" sz="28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440C38D-A4A3-5342-BABB-7F2E470F67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9" t="3408" r="24784" b="3555"/>
          <a:stretch/>
        </p:blipFill>
        <p:spPr bwMode="auto">
          <a:xfrm>
            <a:off x="660128" y="233580"/>
            <a:ext cx="772432" cy="88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1382A-7594-3FCA-8165-59D73F34D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3D85B-1DB8-B5A9-D79F-CAE34B74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12" y="2571750"/>
            <a:ext cx="5410549" cy="868334"/>
          </a:xfrm>
        </p:spPr>
        <p:txBody>
          <a:bodyPr/>
          <a:lstStyle/>
          <a:p>
            <a:r>
              <a:rPr lang="ru-RU" dirty="0"/>
              <a:t>Благодарим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826754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12A20B0-A2EE-74AD-F448-D1BEC5A71131}"/>
              </a:ext>
            </a:extLst>
          </p:cNvPr>
          <p:cNvSpPr/>
          <p:nvPr/>
        </p:nvSpPr>
        <p:spPr>
          <a:xfrm>
            <a:off x="-225425" y="3047044"/>
            <a:ext cx="3133726" cy="406156"/>
          </a:xfrm>
          <a:prstGeom prst="roundRect">
            <a:avLst/>
          </a:prstGeom>
          <a:solidFill>
            <a:srgbClr val="B8BD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739D155-7A75-8BC0-5ED1-155FFEB637A7}"/>
              </a:ext>
            </a:extLst>
          </p:cNvPr>
          <p:cNvSpPr/>
          <p:nvPr/>
        </p:nvSpPr>
        <p:spPr>
          <a:xfrm>
            <a:off x="-225425" y="1321045"/>
            <a:ext cx="2632076" cy="406156"/>
          </a:xfrm>
          <a:prstGeom prst="roundRect">
            <a:avLst/>
          </a:prstGeom>
          <a:solidFill>
            <a:srgbClr val="B8BD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27115"/>
            <a:ext cx="6888265" cy="682727"/>
          </a:xfrm>
        </p:spPr>
        <p:txBody>
          <a:bodyPr/>
          <a:lstStyle/>
          <a:p>
            <a:r>
              <a:rPr lang="ru-RU" dirty="0"/>
              <a:t>Поезд финансовой грамотности в новосибирском метро</a:t>
            </a:r>
            <a:br>
              <a:rPr lang="ru-RU" dirty="0"/>
            </a:br>
            <a:r>
              <a:rPr lang="ru-RU" sz="1200" dirty="0"/>
              <a:t>просветительско-исторический проект </a:t>
            </a:r>
            <a:br>
              <a:rPr lang="ru-RU" sz="1200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3" y="3616307"/>
            <a:ext cx="4116069" cy="107569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Широкая аудитория: </a:t>
            </a:r>
            <a:r>
              <a:rPr lang="ru-RU" dirty="0"/>
              <a:t>молодежь, взрослые,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семьи с детьми, пенсионеры, предпенсионеры.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4A9C89-7BB9-A096-A6BF-64972D37E991}"/>
              </a:ext>
            </a:extLst>
          </p:cNvPr>
          <p:cNvSpPr/>
          <p:nvPr/>
        </p:nvSpPr>
        <p:spPr>
          <a:xfrm>
            <a:off x="6765925" y="4851400"/>
            <a:ext cx="1558925" cy="22225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EEE434-E057-E90A-BAA9-AE8B8AB78817}"/>
              </a:ext>
            </a:extLst>
          </p:cNvPr>
          <p:cNvSpPr/>
          <p:nvPr/>
        </p:nvSpPr>
        <p:spPr>
          <a:xfrm>
            <a:off x="0" y="4900050"/>
            <a:ext cx="1885950" cy="222250"/>
          </a:xfrm>
          <a:prstGeom prst="rect">
            <a:avLst/>
          </a:prstGeom>
          <a:solidFill>
            <a:srgbClr val="B8BD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45E702B-AC80-B0DE-B553-6ADB5F05ED32}"/>
              </a:ext>
            </a:extLst>
          </p:cNvPr>
          <p:cNvSpPr txBox="1">
            <a:spLocks/>
          </p:cNvSpPr>
          <p:nvPr/>
        </p:nvSpPr>
        <p:spPr>
          <a:xfrm>
            <a:off x="633412" y="1814856"/>
            <a:ext cx="4116070" cy="99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Развитие финансовой культуры и повышение уровня информированности населения</a:t>
            </a:r>
            <a:r>
              <a:rPr lang="ru-RU" dirty="0"/>
              <a:t> Новосибирской области по тематикам финансовой грамотности. Привлечение внимания жителей региона 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к вопросам управления личными 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и семейными финансами</a:t>
            </a:r>
            <a:r>
              <a:rPr lang="ru-RU" dirty="0"/>
              <a:t>.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5E9E0F4-0D13-995A-1B84-76E96F8DC8A8}"/>
              </a:ext>
            </a:extLst>
          </p:cNvPr>
          <p:cNvSpPr txBox="1">
            <a:spLocks/>
          </p:cNvSpPr>
          <p:nvPr/>
        </p:nvSpPr>
        <p:spPr>
          <a:xfrm>
            <a:off x="633413" y="1381365"/>
            <a:ext cx="2871788" cy="345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600" dirty="0">
                <a:solidFill>
                  <a:schemeClr val="bg1"/>
                </a:solidFill>
              </a:rPr>
              <a:t>Цель практики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0DA32BB0-CCD7-213A-5E5A-C597AFEF61C6}"/>
              </a:ext>
            </a:extLst>
          </p:cNvPr>
          <p:cNvSpPr txBox="1">
            <a:spLocks/>
          </p:cNvSpPr>
          <p:nvPr/>
        </p:nvSpPr>
        <p:spPr>
          <a:xfrm>
            <a:off x="633413" y="3115170"/>
            <a:ext cx="2871788" cy="345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600" dirty="0">
                <a:solidFill>
                  <a:schemeClr val="bg1"/>
                </a:solidFill>
              </a:rPr>
              <a:t>Целевая аудитория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5897D80C-7968-B2CB-B12C-ED489B3A9222}"/>
              </a:ext>
            </a:extLst>
          </p:cNvPr>
          <p:cNvSpPr/>
          <p:nvPr/>
        </p:nvSpPr>
        <p:spPr>
          <a:xfrm>
            <a:off x="5457665" y="1209084"/>
            <a:ext cx="3359467" cy="2751991"/>
          </a:xfrm>
          <a:prstGeom prst="roundRect">
            <a:avLst/>
          </a:prstGeom>
          <a:solidFill>
            <a:srgbClr val="B8BD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F44FC7-EBDA-5233-394B-5F6C9C598B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32" r="3698"/>
          <a:stretch>
            <a:fillRect/>
          </a:stretch>
        </p:blipFill>
        <p:spPr>
          <a:xfrm>
            <a:off x="5203622" y="1381365"/>
            <a:ext cx="3427773" cy="2751991"/>
          </a:xfrm>
          <a:prstGeom prst="roundRect">
            <a:avLst/>
          </a:prstGeom>
          <a:ln w="9525">
            <a:solidFill>
              <a:srgbClr val="B8BDC0"/>
            </a:solidFill>
          </a:ln>
        </p:spPr>
      </p:pic>
    </p:spTree>
    <p:extLst>
      <p:ext uri="{BB962C8B-B14F-4D97-AF65-F5344CB8AC3E}">
        <p14:creationId xmlns:p14="http://schemas.microsoft.com/office/powerpoint/2010/main" val="383486171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1539247"/>
            <a:ext cx="8228648" cy="233164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Состав электропоезда (4 вагона) Новосибирского метрополитена, </a:t>
            </a:r>
            <a:r>
              <a:rPr lang="ru-RU" b="1" dirty="0"/>
              <a:t>брендированный информационно-просветительскими материалами</a:t>
            </a:r>
            <a:r>
              <a:rPr lang="ru-RU" dirty="0"/>
              <a:t> по основным тематикам финансовой грамотности и значимым историческим датам финансовой истории страны и региона.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Пассажиры поезда имеют возможность ознакомиться с информацией, оформленной в виде ярких иллюстраций </a:t>
            </a:r>
            <a:br>
              <a:rPr lang="ru-RU" dirty="0"/>
            </a:br>
            <a:r>
              <a:rPr lang="ru-RU" dirty="0"/>
              <a:t>и диалогов персонажей – </a:t>
            </a:r>
            <a:r>
              <a:rPr lang="ru-RU" b="1" dirty="0"/>
              <a:t>семьи Сибиряковых и Финансового эксперта.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Материалы содержат QR-коды, ведущие на официальные просветительские источники в сети Интернет, </a:t>
            </a:r>
            <a:br>
              <a:rPr lang="ru-RU" dirty="0"/>
            </a:br>
            <a:r>
              <a:rPr lang="ru-RU" dirty="0"/>
              <a:t>для получения дополнительной информации, в том числе о мероприятиях по финансовой грамотности.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C315F9-05AD-A0AE-B9A0-AE9A01E48F3C}"/>
              </a:ext>
            </a:extLst>
          </p:cNvPr>
          <p:cNvSpPr/>
          <p:nvPr/>
        </p:nvSpPr>
        <p:spPr>
          <a:xfrm>
            <a:off x="1957388" y="4866712"/>
            <a:ext cx="2514600" cy="222250"/>
          </a:xfrm>
          <a:prstGeom prst="rect">
            <a:avLst/>
          </a:prstGeom>
          <a:solidFill>
            <a:srgbClr val="00965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B7DFB1-6179-C5A0-713C-0216E2601B64}"/>
              </a:ext>
            </a:extLst>
          </p:cNvPr>
          <p:cNvSpPr/>
          <p:nvPr/>
        </p:nvSpPr>
        <p:spPr>
          <a:xfrm>
            <a:off x="6765925" y="4851400"/>
            <a:ext cx="1558925" cy="22225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76AB7BD-62AD-B4DD-AF6C-2F0288DF4CE7}"/>
              </a:ext>
            </a:extLst>
          </p:cNvPr>
          <p:cNvSpPr/>
          <p:nvPr/>
        </p:nvSpPr>
        <p:spPr>
          <a:xfrm>
            <a:off x="-260349" y="1009842"/>
            <a:ext cx="4204812" cy="535305"/>
          </a:xfrm>
          <a:prstGeom prst="roundRect">
            <a:avLst/>
          </a:prstGeom>
          <a:solidFill>
            <a:srgbClr val="00965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DEB275DC-1A23-BAC5-C196-03D39E3BC25A}"/>
              </a:ext>
            </a:extLst>
          </p:cNvPr>
          <p:cNvSpPr txBox="1">
            <a:spLocks/>
          </p:cNvSpPr>
          <p:nvPr/>
        </p:nvSpPr>
        <p:spPr>
          <a:xfrm>
            <a:off x="633412" y="1136549"/>
            <a:ext cx="3182937" cy="345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600" dirty="0">
                <a:solidFill>
                  <a:schemeClr val="bg1"/>
                </a:solidFill>
              </a:rPr>
              <a:t>Краткое описание практики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D75709-83DB-8F71-C3AC-93B6CE443C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7388" y="3510540"/>
            <a:ext cx="5133223" cy="128458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CEDAE32-95EB-5310-0A4F-B31F4120D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27115"/>
            <a:ext cx="6888265" cy="682727"/>
          </a:xfrm>
        </p:spPr>
        <p:txBody>
          <a:bodyPr/>
          <a:lstStyle/>
          <a:p>
            <a:r>
              <a:rPr lang="ru-RU" dirty="0"/>
              <a:t>Поезд финансовой грамотности в новосибирском метро</a:t>
            </a:r>
            <a:br>
              <a:rPr lang="ru-RU" dirty="0"/>
            </a:br>
            <a:r>
              <a:rPr lang="ru-RU" sz="1200" dirty="0"/>
              <a:t>просветительско-исторический проект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92171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229B2E9-7518-43E1-BC94-D298FB821954}"/>
              </a:ext>
            </a:extLst>
          </p:cNvPr>
          <p:cNvSpPr/>
          <p:nvPr/>
        </p:nvSpPr>
        <p:spPr>
          <a:xfrm>
            <a:off x="5707722" y="2032527"/>
            <a:ext cx="3150273" cy="2575296"/>
          </a:xfrm>
          <a:prstGeom prst="roundRect">
            <a:avLst/>
          </a:prstGeom>
          <a:solidFill>
            <a:srgbClr val="F07D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2E9716-9E35-AA02-57CB-EB54B3206DB6}"/>
              </a:ext>
            </a:extLst>
          </p:cNvPr>
          <p:cNvSpPr/>
          <p:nvPr/>
        </p:nvSpPr>
        <p:spPr>
          <a:xfrm>
            <a:off x="6765925" y="4851400"/>
            <a:ext cx="1558925" cy="22225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90CB025-1B90-9B66-5196-FE1B628AA678}"/>
              </a:ext>
            </a:extLst>
          </p:cNvPr>
          <p:cNvSpPr/>
          <p:nvPr/>
        </p:nvSpPr>
        <p:spPr>
          <a:xfrm>
            <a:off x="4536281" y="4921250"/>
            <a:ext cx="1271587" cy="222250"/>
          </a:xfrm>
          <a:prstGeom prst="rect">
            <a:avLst/>
          </a:prstGeom>
          <a:solidFill>
            <a:srgbClr val="F07D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8FE0226-4A98-1294-F310-83C25EBC96C3}"/>
              </a:ext>
            </a:extLst>
          </p:cNvPr>
          <p:cNvSpPr/>
          <p:nvPr/>
        </p:nvSpPr>
        <p:spPr>
          <a:xfrm>
            <a:off x="-502920" y="1009842"/>
            <a:ext cx="8115300" cy="682727"/>
          </a:xfrm>
          <a:prstGeom prst="roundRect">
            <a:avLst/>
          </a:prstGeom>
          <a:solidFill>
            <a:srgbClr val="F07D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957A9B0-6134-EBF4-E46D-541EAA4B3081}"/>
              </a:ext>
            </a:extLst>
          </p:cNvPr>
          <p:cNvSpPr txBox="1">
            <a:spLocks/>
          </p:cNvSpPr>
          <p:nvPr/>
        </p:nvSpPr>
        <p:spPr>
          <a:xfrm>
            <a:off x="633414" y="1102358"/>
            <a:ext cx="7078026" cy="939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400" dirty="0">
                <a:solidFill>
                  <a:schemeClr val="bg1"/>
                </a:solidFill>
              </a:rPr>
              <a:t>Вагон 1. Просвещение сквозь призму становления финансовых органов </a:t>
            </a:r>
          </a:p>
          <a:p>
            <a:pPr hangingPunct="1"/>
            <a:r>
              <a:rPr lang="ru-RU" sz="1400" dirty="0">
                <a:solidFill>
                  <a:schemeClr val="bg1"/>
                </a:solidFill>
              </a:rPr>
              <a:t>и управления общественными финансами региона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745C434-8B94-5D5F-FF05-29ECE13B7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27115"/>
            <a:ext cx="6888265" cy="682727"/>
          </a:xfrm>
        </p:spPr>
        <p:txBody>
          <a:bodyPr/>
          <a:lstStyle/>
          <a:p>
            <a:r>
              <a:rPr lang="ru-RU" dirty="0"/>
              <a:t>Поезд финансовой грамотности в новосибирском метро</a:t>
            </a:r>
            <a:br>
              <a:rPr lang="ru-RU" dirty="0"/>
            </a:br>
            <a:r>
              <a:rPr lang="ru-RU" sz="1200" dirty="0"/>
              <a:t>просветительско-исторический проект</a:t>
            </a:r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C65239F5-1F3C-F610-0ED6-C502868E3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415" y="2005996"/>
            <a:ext cx="4720597" cy="2717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F07D00"/>
              </a:buClr>
              <a:buNone/>
            </a:pPr>
            <a:r>
              <a:rPr lang="ru-RU" b="1" dirty="0">
                <a:solidFill>
                  <a:srgbClr val="F07D00"/>
                </a:solidFill>
              </a:rPr>
              <a:t>100 лет со дня образования министерства финансов Новосибирской области. </a:t>
            </a:r>
            <a:r>
              <a:rPr lang="ru-RU" dirty="0">
                <a:solidFill>
                  <a:schemeClr val="tx1"/>
                </a:solidFill>
              </a:rPr>
              <a:t>Система финансовых органов региона, их цели и задачи.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F07D00"/>
              </a:buClr>
              <a:buNone/>
            </a:pPr>
            <a:endParaRPr lang="ru-RU" sz="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F07D00"/>
              </a:buClr>
              <a:buNone/>
            </a:pPr>
            <a:r>
              <a:rPr lang="ru-RU" b="1" dirty="0">
                <a:solidFill>
                  <a:srgbClr val="F07D00"/>
                </a:solidFill>
              </a:rPr>
              <a:t>Ключевые события и факты</a:t>
            </a:r>
            <a:r>
              <a:rPr lang="ru-RU" dirty="0">
                <a:solidFill>
                  <a:srgbClr val="F07D0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финансовой истории региона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F07D00"/>
              </a:buClr>
              <a:buNone/>
            </a:pPr>
            <a:r>
              <a:rPr lang="ru-RU" dirty="0">
                <a:solidFill>
                  <a:schemeClr val="tx1"/>
                </a:solidFill>
              </a:rPr>
              <a:t>от 1904 до 2025 гг. Деятельность в годы ВОВ.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F07D00"/>
              </a:buClr>
              <a:buNone/>
            </a:pPr>
            <a:endParaRPr lang="ru-RU" sz="600" dirty="0">
              <a:solidFill>
                <a:srgbClr val="F07D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F07D00"/>
              </a:buClr>
              <a:buNone/>
            </a:pPr>
            <a:r>
              <a:rPr lang="ru-RU" b="1" dirty="0">
                <a:solidFill>
                  <a:srgbClr val="F07D00"/>
                </a:solidFill>
              </a:rPr>
              <a:t>Управление общественными финансами.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F07D00"/>
              </a:buClr>
              <a:buNone/>
            </a:pPr>
            <a:r>
              <a:rPr lang="ru-RU" dirty="0">
                <a:solidFill>
                  <a:schemeClr val="tx1"/>
                </a:solidFill>
              </a:rPr>
              <a:t>Бюджет НСО и бюджетный процесс.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F07D00"/>
              </a:buClr>
              <a:buNone/>
            </a:pPr>
            <a:endParaRPr lang="ru-RU" sz="600" b="1" dirty="0">
              <a:solidFill>
                <a:srgbClr val="F07D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F07D00"/>
              </a:buClr>
              <a:buNone/>
            </a:pPr>
            <a:r>
              <a:rPr lang="ru-RU" b="1" dirty="0">
                <a:solidFill>
                  <a:srgbClr val="F07D00"/>
                </a:solidFill>
              </a:rPr>
              <a:t>Повышение финансовой грамотности населения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F07D00"/>
              </a:buClr>
              <a:buNone/>
            </a:pPr>
            <a:r>
              <a:rPr lang="ru-RU" dirty="0">
                <a:solidFill>
                  <a:schemeClr val="tx1"/>
                </a:solidFill>
              </a:rPr>
              <a:t>региона как одно из приоритетных направлений деятельности.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F07D00"/>
              </a:buClr>
              <a:buNone/>
            </a:pPr>
            <a:endParaRPr lang="ru-RU" sz="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F07D00"/>
              </a:buClr>
              <a:buNone/>
            </a:pPr>
            <a:r>
              <a:rPr lang="ru-RU" b="1" dirty="0">
                <a:solidFill>
                  <a:srgbClr val="F07D00"/>
                </a:solidFill>
              </a:rPr>
              <a:t>Значимость профессии «финансист»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B32FEF6E-3C19-64A7-8BCF-024D5BE39BB8}"/>
              </a:ext>
            </a:extLst>
          </p:cNvPr>
          <p:cNvSpPr/>
          <p:nvPr/>
        </p:nvSpPr>
        <p:spPr>
          <a:xfrm>
            <a:off x="657118" y="2042160"/>
            <a:ext cx="128587" cy="133607"/>
          </a:xfrm>
          <a:prstGeom prst="ellipse">
            <a:avLst/>
          </a:prstGeom>
          <a:solidFill>
            <a:srgbClr val="F07D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D093073-3142-B3F6-5034-D65C23165F38}"/>
              </a:ext>
            </a:extLst>
          </p:cNvPr>
          <p:cNvSpPr/>
          <p:nvPr/>
        </p:nvSpPr>
        <p:spPr>
          <a:xfrm>
            <a:off x="657118" y="2651907"/>
            <a:ext cx="128587" cy="133607"/>
          </a:xfrm>
          <a:prstGeom prst="ellipse">
            <a:avLst/>
          </a:prstGeom>
          <a:solidFill>
            <a:srgbClr val="F07D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30CD88E-5A45-BFB0-EEA7-2224D3B2176D}"/>
              </a:ext>
            </a:extLst>
          </p:cNvPr>
          <p:cNvSpPr/>
          <p:nvPr/>
        </p:nvSpPr>
        <p:spPr>
          <a:xfrm>
            <a:off x="667339" y="3134762"/>
            <a:ext cx="128587" cy="133607"/>
          </a:xfrm>
          <a:prstGeom prst="ellipse">
            <a:avLst/>
          </a:prstGeom>
          <a:solidFill>
            <a:srgbClr val="F07D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AE5A509-C925-6F75-E660-B27E95DCC5CC}"/>
              </a:ext>
            </a:extLst>
          </p:cNvPr>
          <p:cNvSpPr/>
          <p:nvPr/>
        </p:nvSpPr>
        <p:spPr>
          <a:xfrm>
            <a:off x="667339" y="3571765"/>
            <a:ext cx="128587" cy="133607"/>
          </a:xfrm>
          <a:prstGeom prst="ellipse">
            <a:avLst/>
          </a:prstGeom>
          <a:solidFill>
            <a:srgbClr val="F07D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D9698F9-8FF7-1540-FDBE-47D8E3C2872F}"/>
              </a:ext>
            </a:extLst>
          </p:cNvPr>
          <p:cNvSpPr/>
          <p:nvPr/>
        </p:nvSpPr>
        <p:spPr>
          <a:xfrm>
            <a:off x="667339" y="4052361"/>
            <a:ext cx="128587" cy="133607"/>
          </a:xfrm>
          <a:prstGeom prst="ellipse">
            <a:avLst/>
          </a:prstGeom>
          <a:solidFill>
            <a:srgbClr val="F07D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46471FF-EBFD-BF17-D909-2DB64FBC90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" t="17316" r="801" b="1060"/>
          <a:stretch>
            <a:fillRect/>
          </a:stretch>
        </p:blipFill>
        <p:spPr>
          <a:xfrm>
            <a:off x="5617233" y="1942799"/>
            <a:ext cx="2952039" cy="2436983"/>
          </a:xfrm>
          <a:prstGeom prst="roundRect">
            <a:avLst/>
          </a:prstGeom>
          <a:ln w="9525">
            <a:solidFill>
              <a:srgbClr val="F07D00"/>
            </a:solidFill>
          </a:ln>
        </p:spPr>
      </p:pic>
    </p:spTree>
    <p:extLst>
      <p:ext uri="{BB962C8B-B14F-4D97-AF65-F5344CB8AC3E}">
        <p14:creationId xmlns:p14="http://schemas.microsoft.com/office/powerpoint/2010/main" val="320297000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3537ECD-47D6-6E55-153B-61C608F54884}"/>
              </a:ext>
            </a:extLst>
          </p:cNvPr>
          <p:cNvSpPr/>
          <p:nvPr/>
        </p:nvSpPr>
        <p:spPr>
          <a:xfrm>
            <a:off x="6248795" y="2027391"/>
            <a:ext cx="2568612" cy="2545252"/>
          </a:xfrm>
          <a:prstGeom prst="roundRect">
            <a:avLst/>
          </a:prstGeom>
          <a:solidFill>
            <a:srgbClr val="E61859"/>
          </a:solidFill>
          <a:ln w="12700" cap="flat">
            <a:solidFill>
              <a:srgbClr val="E61859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425973-17CA-8262-84AD-A389B410DBA6}"/>
              </a:ext>
            </a:extLst>
          </p:cNvPr>
          <p:cNvSpPr/>
          <p:nvPr/>
        </p:nvSpPr>
        <p:spPr>
          <a:xfrm>
            <a:off x="5845175" y="4851400"/>
            <a:ext cx="940594" cy="381794"/>
          </a:xfrm>
          <a:prstGeom prst="rect">
            <a:avLst/>
          </a:prstGeom>
          <a:solidFill>
            <a:srgbClr val="E61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18B90F9-4475-CD3F-33C9-1C19AF161D22}"/>
              </a:ext>
            </a:extLst>
          </p:cNvPr>
          <p:cNvSpPr/>
          <p:nvPr/>
        </p:nvSpPr>
        <p:spPr>
          <a:xfrm>
            <a:off x="6805613" y="4851400"/>
            <a:ext cx="1519237" cy="22225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E83E37-BF18-D52E-998B-2ACC4391AC7D}"/>
              </a:ext>
            </a:extLst>
          </p:cNvPr>
          <p:cNvSpPr/>
          <p:nvPr/>
        </p:nvSpPr>
        <p:spPr>
          <a:xfrm>
            <a:off x="5865019" y="4851400"/>
            <a:ext cx="900906" cy="222250"/>
          </a:xfrm>
          <a:prstGeom prst="rect">
            <a:avLst/>
          </a:prstGeom>
          <a:solidFill>
            <a:srgbClr val="E61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B4055E1-6C31-6BF8-5BD0-D85F3A7DCC89}"/>
              </a:ext>
            </a:extLst>
          </p:cNvPr>
          <p:cNvSpPr/>
          <p:nvPr/>
        </p:nvSpPr>
        <p:spPr>
          <a:xfrm>
            <a:off x="-502920" y="1009842"/>
            <a:ext cx="8115300" cy="682727"/>
          </a:xfrm>
          <a:prstGeom prst="roundRect">
            <a:avLst/>
          </a:prstGeom>
          <a:solidFill>
            <a:srgbClr val="E61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284FD71-BE6B-D9F8-C822-C4FA6894FB74}"/>
              </a:ext>
            </a:extLst>
          </p:cNvPr>
          <p:cNvSpPr txBox="1">
            <a:spLocks/>
          </p:cNvSpPr>
          <p:nvPr/>
        </p:nvSpPr>
        <p:spPr>
          <a:xfrm>
            <a:off x="633414" y="1102358"/>
            <a:ext cx="7078026" cy="939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400" dirty="0">
                <a:solidFill>
                  <a:schemeClr val="bg1"/>
                </a:solidFill>
              </a:rPr>
              <a:t>Вагон 2. Финансовая грамотность для всей семьи от Новосибирского </a:t>
            </a:r>
          </a:p>
          <a:p>
            <a:pPr hangingPunct="1"/>
            <a:r>
              <a:rPr lang="ru-RU" sz="1400" dirty="0">
                <a:solidFill>
                  <a:schemeClr val="bg1"/>
                </a:solidFill>
              </a:rPr>
              <a:t>Дома финансового просвещения и Отделения СФР по НСО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F948B24-8389-F309-211F-26403C782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27115"/>
            <a:ext cx="6888265" cy="682727"/>
          </a:xfrm>
        </p:spPr>
        <p:txBody>
          <a:bodyPr/>
          <a:lstStyle/>
          <a:p>
            <a:r>
              <a:rPr lang="ru-RU" dirty="0"/>
              <a:t>Поезд финансовой грамотности в новосибирском метро</a:t>
            </a:r>
            <a:br>
              <a:rPr lang="ru-RU" dirty="0"/>
            </a:br>
            <a:r>
              <a:rPr lang="ru-RU" sz="1200" dirty="0"/>
              <a:t>просветительско-исторический проект</a:t>
            </a:r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C729000C-A8B5-23ED-5AC9-2F20B54B0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475" y="1941117"/>
            <a:ext cx="4838701" cy="2717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E61859"/>
              </a:buClr>
              <a:buNone/>
            </a:pPr>
            <a:r>
              <a:rPr lang="ru-RU" b="1" dirty="0">
                <a:solidFill>
                  <a:srgbClr val="E61859"/>
                </a:solidFill>
              </a:rPr>
              <a:t>Финансовое воспитание детей </a:t>
            </a:r>
            <a:r>
              <a:rPr lang="ru-RU" dirty="0"/>
              <a:t>и повышение финансовой грамотности всей семьи.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E61859"/>
              </a:buClr>
              <a:buNone/>
            </a:pPr>
            <a:endParaRPr lang="ru-RU" sz="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E61859"/>
              </a:buClr>
              <a:buNone/>
            </a:pPr>
            <a:r>
              <a:rPr lang="ru-RU" b="1" dirty="0">
                <a:solidFill>
                  <a:srgbClr val="E61859"/>
                </a:solidFill>
              </a:rPr>
              <a:t>Управление семейным бюджетом: </a:t>
            </a:r>
            <a:r>
              <a:rPr lang="ru-RU" dirty="0"/>
              <a:t>финансовое планирование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E61859"/>
              </a:buClr>
              <a:buNone/>
            </a:pPr>
            <a:r>
              <a:rPr lang="ru-RU" dirty="0"/>
              <a:t>и разумное потребление, создание сбережений: финансовая «подушка безопасности» и ПДС.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E61859"/>
              </a:buClr>
              <a:buNone/>
            </a:pPr>
            <a:endParaRPr lang="ru-RU" sz="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E61859"/>
              </a:buClr>
              <a:buNone/>
            </a:pPr>
            <a:r>
              <a:rPr lang="ru-RU" b="1" dirty="0">
                <a:solidFill>
                  <a:srgbClr val="E61859"/>
                </a:solidFill>
              </a:rPr>
              <a:t>Налоговая грамотность: </a:t>
            </a:r>
            <a:r>
              <a:rPr lang="ru-RU" dirty="0"/>
              <a:t>права и обязанности. Сервисы ФНС. Прогрессивная шкала НДФЛ и налоговые вычеты.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E61859"/>
              </a:buClr>
              <a:buNone/>
            </a:pPr>
            <a:endParaRPr lang="ru-RU" sz="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E61859"/>
              </a:buClr>
              <a:buNone/>
            </a:pPr>
            <a:r>
              <a:rPr lang="ru-RU" b="1" dirty="0">
                <a:solidFill>
                  <a:srgbClr val="E61859"/>
                </a:solidFill>
              </a:rPr>
              <a:t>Семья – в фокусе заботы государства: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E61859"/>
              </a:buClr>
              <a:buNone/>
            </a:pPr>
            <a:r>
              <a:rPr lang="ru-RU" dirty="0"/>
              <a:t>материнский капитал и другие меры социальной поддержки.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AFA5DFF-6C75-5626-DF66-1506AFE915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406"/>
          <a:stretch>
            <a:fillRect/>
          </a:stretch>
        </p:blipFill>
        <p:spPr>
          <a:xfrm>
            <a:off x="6093369" y="1867119"/>
            <a:ext cx="2568612" cy="2545252"/>
          </a:xfrm>
          <a:prstGeom prst="roundRect">
            <a:avLst/>
          </a:prstGeom>
          <a:ln w="9525">
            <a:solidFill>
              <a:srgbClr val="E61859"/>
            </a:solidFill>
          </a:ln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ACF8807-3326-5849-A1F9-966E02DA6246}"/>
              </a:ext>
            </a:extLst>
          </p:cNvPr>
          <p:cNvSpPr/>
          <p:nvPr/>
        </p:nvSpPr>
        <p:spPr>
          <a:xfrm>
            <a:off x="664481" y="1973820"/>
            <a:ext cx="128587" cy="133607"/>
          </a:xfrm>
          <a:prstGeom prst="ellipse">
            <a:avLst/>
          </a:prstGeom>
          <a:solidFill>
            <a:srgbClr val="E61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14AC09E-D549-FDD2-1C4D-05A45954B854}"/>
              </a:ext>
            </a:extLst>
          </p:cNvPr>
          <p:cNvSpPr/>
          <p:nvPr/>
        </p:nvSpPr>
        <p:spPr>
          <a:xfrm>
            <a:off x="660254" y="2413563"/>
            <a:ext cx="128587" cy="133607"/>
          </a:xfrm>
          <a:prstGeom prst="ellipse">
            <a:avLst/>
          </a:prstGeom>
          <a:solidFill>
            <a:srgbClr val="E61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1B0F4CF-1EA9-1BD0-7DAD-4A39C5D00706}"/>
              </a:ext>
            </a:extLst>
          </p:cNvPr>
          <p:cNvSpPr/>
          <p:nvPr/>
        </p:nvSpPr>
        <p:spPr>
          <a:xfrm>
            <a:off x="660253" y="3072942"/>
            <a:ext cx="128587" cy="133607"/>
          </a:xfrm>
          <a:prstGeom prst="ellipse">
            <a:avLst/>
          </a:prstGeom>
          <a:solidFill>
            <a:srgbClr val="E61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134F01C9-F9C4-347E-D85B-FD74C839E804}"/>
              </a:ext>
            </a:extLst>
          </p:cNvPr>
          <p:cNvSpPr/>
          <p:nvPr/>
        </p:nvSpPr>
        <p:spPr>
          <a:xfrm>
            <a:off x="673175" y="3531910"/>
            <a:ext cx="128587" cy="133607"/>
          </a:xfrm>
          <a:prstGeom prst="ellipse">
            <a:avLst/>
          </a:prstGeom>
          <a:solidFill>
            <a:srgbClr val="E61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362586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E9949-FAFD-3D33-1393-BAB66CDC6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E7DCD02B-7D64-30E3-DDD5-DF8F50A16DD4}"/>
              </a:ext>
            </a:extLst>
          </p:cNvPr>
          <p:cNvSpPr/>
          <p:nvPr/>
        </p:nvSpPr>
        <p:spPr>
          <a:xfrm>
            <a:off x="5714492" y="2116144"/>
            <a:ext cx="3105658" cy="2588767"/>
          </a:xfrm>
          <a:prstGeom prst="roundRect">
            <a:avLst/>
          </a:prstGeom>
          <a:solidFill>
            <a:srgbClr val="004F9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33E12AD-B45C-6819-9E33-079E93E6CD8F}"/>
              </a:ext>
            </a:extLst>
          </p:cNvPr>
          <p:cNvSpPr/>
          <p:nvPr/>
        </p:nvSpPr>
        <p:spPr>
          <a:xfrm>
            <a:off x="-228600" y="954939"/>
            <a:ext cx="6210300" cy="682726"/>
          </a:xfrm>
          <a:prstGeom prst="roundRect">
            <a:avLst/>
          </a:prstGeom>
          <a:solidFill>
            <a:srgbClr val="004F9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96904BF-3B99-983C-43E8-DC7BBF975AE8}"/>
              </a:ext>
            </a:extLst>
          </p:cNvPr>
          <p:cNvSpPr txBox="1">
            <a:spLocks/>
          </p:cNvSpPr>
          <p:nvPr/>
        </p:nvSpPr>
        <p:spPr>
          <a:xfrm>
            <a:off x="633412" y="1052343"/>
            <a:ext cx="7078026" cy="939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400" dirty="0">
                <a:solidFill>
                  <a:srgbClr val="FFFFFF"/>
                </a:solidFill>
              </a:rPr>
              <a:t>Вагон 3. Безопасность личных финансов </a:t>
            </a:r>
            <a:br>
              <a:rPr lang="ru-RU" sz="1400" dirty="0">
                <a:solidFill>
                  <a:srgbClr val="FFFFFF"/>
                </a:solidFill>
              </a:rPr>
            </a:br>
            <a:r>
              <a:rPr lang="ru-RU" sz="1400" dirty="0">
                <a:solidFill>
                  <a:srgbClr val="FFFFFF"/>
                </a:solidFill>
              </a:rPr>
              <a:t>с Сибирским ГУ Банка России и ГУ МВД России по НСО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CD11202-EEE2-7504-C9EA-45392FA2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27115"/>
            <a:ext cx="6888265" cy="682727"/>
          </a:xfrm>
        </p:spPr>
        <p:txBody>
          <a:bodyPr/>
          <a:lstStyle/>
          <a:p>
            <a:r>
              <a:rPr lang="ru-RU" dirty="0"/>
              <a:t>Поезд финансовой грамотности в новосибирском метро</a:t>
            </a:r>
            <a:br>
              <a:rPr lang="ru-RU" dirty="0"/>
            </a:br>
            <a:r>
              <a:rPr lang="ru-RU" sz="1200" dirty="0"/>
              <a:t>просветительско-исторический проект</a:t>
            </a:r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4F05C0E3-50F5-0718-02FF-4C0B04C46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475" y="2043329"/>
            <a:ext cx="4838701" cy="2717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E61859"/>
              </a:buClr>
              <a:buNone/>
            </a:pPr>
            <a:r>
              <a:rPr lang="ru-RU" b="1" dirty="0">
                <a:solidFill>
                  <a:srgbClr val="004F9E"/>
                </a:solidFill>
              </a:rPr>
              <a:t>Кибербезопасность и цифровая грамотность.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E61859"/>
              </a:buClr>
              <a:buNone/>
            </a:pPr>
            <a:r>
              <a:rPr lang="ru-RU" dirty="0"/>
              <a:t>Защита своих финансов и персональных данных от угроз </a:t>
            </a:r>
            <a:br>
              <a:rPr lang="ru-RU" dirty="0"/>
            </a:br>
            <a:r>
              <a:rPr lang="ru-RU" dirty="0"/>
              <a:t>в сети и безопасное взаимодействие с цифровыми сервисами.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E61859"/>
              </a:buClr>
              <a:buNone/>
            </a:pPr>
            <a:endParaRPr lang="ru-RU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E61859"/>
              </a:buClr>
              <a:buNone/>
            </a:pPr>
            <a:r>
              <a:rPr lang="ru-RU" b="1" dirty="0">
                <a:solidFill>
                  <a:srgbClr val="004F9E"/>
                </a:solidFill>
              </a:rPr>
              <a:t>Финансовое мошенничество </a:t>
            </a:r>
            <a:r>
              <a:rPr lang="ru-RU" dirty="0"/>
              <a:t>и вовлечение в преступные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E61859"/>
              </a:buClr>
              <a:buNone/>
            </a:pPr>
            <a:r>
              <a:rPr lang="ru-RU" dirty="0"/>
              <a:t>схемы (дропперство). Способы противодействия.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E61859"/>
              </a:buClr>
              <a:buNone/>
            </a:pPr>
            <a:endParaRPr lang="ru-RU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E61859"/>
              </a:buClr>
              <a:buNone/>
            </a:pPr>
            <a:r>
              <a:rPr lang="ru-RU" b="1" dirty="0">
                <a:solidFill>
                  <a:srgbClr val="004F9E"/>
                </a:solidFill>
              </a:rPr>
              <a:t>Защита прав потребителей финансовых услуг: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E61859"/>
              </a:buClr>
              <a:buNone/>
            </a:pPr>
            <a:r>
              <a:rPr lang="ru-RU" dirty="0"/>
              <a:t>система страхования вкладов, самозапрет на кредиты </a:t>
            </a:r>
            <a:br>
              <a:rPr lang="ru-RU" dirty="0"/>
            </a:br>
            <a:r>
              <a:rPr lang="ru-RU" dirty="0"/>
              <a:t>и другие инструменты защиты личных финансов.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8CA8AB0-FC71-A8AA-9CC3-882CFB581110}"/>
              </a:ext>
            </a:extLst>
          </p:cNvPr>
          <p:cNvSpPr/>
          <p:nvPr/>
        </p:nvSpPr>
        <p:spPr>
          <a:xfrm>
            <a:off x="664481" y="2076032"/>
            <a:ext cx="128587" cy="133607"/>
          </a:xfrm>
          <a:prstGeom prst="ellipse">
            <a:avLst/>
          </a:prstGeom>
          <a:solidFill>
            <a:srgbClr val="004F9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A04B918-8B07-F286-F45B-53FD5F27DFA0}"/>
              </a:ext>
            </a:extLst>
          </p:cNvPr>
          <p:cNvSpPr/>
          <p:nvPr/>
        </p:nvSpPr>
        <p:spPr>
          <a:xfrm>
            <a:off x="660254" y="2820674"/>
            <a:ext cx="128587" cy="133607"/>
          </a:xfrm>
          <a:prstGeom prst="ellipse">
            <a:avLst/>
          </a:prstGeom>
          <a:solidFill>
            <a:srgbClr val="004F9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F4C88D2-52F9-738C-67E2-73E695F79A14}"/>
              </a:ext>
            </a:extLst>
          </p:cNvPr>
          <p:cNvSpPr/>
          <p:nvPr/>
        </p:nvSpPr>
        <p:spPr>
          <a:xfrm>
            <a:off x="660253" y="3370834"/>
            <a:ext cx="128587" cy="133607"/>
          </a:xfrm>
          <a:prstGeom prst="ellipse">
            <a:avLst/>
          </a:prstGeom>
          <a:solidFill>
            <a:srgbClr val="004F9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82924E-38D9-C41C-6A5D-E35C13288D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99" t="1425"/>
          <a:stretch>
            <a:fillRect/>
          </a:stretch>
        </p:blipFill>
        <p:spPr>
          <a:xfrm>
            <a:off x="5603368" y="1770899"/>
            <a:ext cx="3050926" cy="2760913"/>
          </a:xfrm>
          <a:prstGeom prst="roundRect">
            <a:avLst/>
          </a:prstGeom>
          <a:ln w="9525">
            <a:solidFill>
              <a:srgbClr val="01509F"/>
            </a:solidFill>
          </a:ln>
        </p:spPr>
      </p:pic>
    </p:spTree>
    <p:extLst>
      <p:ext uri="{BB962C8B-B14F-4D97-AF65-F5344CB8AC3E}">
        <p14:creationId xmlns:p14="http://schemas.microsoft.com/office/powerpoint/2010/main" val="321350182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1EE8A-30AD-167D-24D9-F3968DED4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8109AD48-7EB8-342C-247C-D3271D5FE960}"/>
              </a:ext>
            </a:extLst>
          </p:cNvPr>
          <p:cNvSpPr/>
          <p:nvPr/>
        </p:nvSpPr>
        <p:spPr>
          <a:xfrm>
            <a:off x="6216499" y="1698072"/>
            <a:ext cx="2603651" cy="2811919"/>
          </a:xfrm>
          <a:prstGeom prst="roundRect">
            <a:avLst/>
          </a:prstGeom>
          <a:solidFill>
            <a:srgbClr val="26B7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DF427B0-D4AD-A55F-7A5B-13CBA4D4ABBD}"/>
              </a:ext>
            </a:extLst>
          </p:cNvPr>
          <p:cNvSpPr/>
          <p:nvPr/>
        </p:nvSpPr>
        <p:spPr>
          <a:xfrm>
            <a:off x="-347346" y="989406"/>
            <a:ext cx="7304405" cy="406156"/>
          </a:xfrm>
          <a:prstGeom prst="roundRect">
            <a:avLst/>
          </a:prstGeom>
          <a:solidFill>
            <a:srgbClr val="26B7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F12750-B7FE-869A-9B04-AD03502F5D11}"/>
              </a:ext>
            </a:extLst>
          </p:cNvPr>
          <p:cNvSpPr/>
          <p:nvPr/>
        </p:nvSpPr>
        <p:spPr>
          <a:xfrm>
            <a:off x="6765925" y="4851400"/>
            <a:ext cx="1558925" cy="22225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8FE8D3F-EDF5-5602-EBA3-ABD089E8F041}"/>
              </a:ext>
            </a:extLst>
          </p:cNvPr>
          <p:cNvSpPr/>
          <p:nvPr/>
        </p:nvSpPr>
        <p:spPr>
          <a:xfrm>
            <a:off x="0" y="4900050"/>
            <a:ext cx="1885950" cy="222250"/>
          </a:xfrm>
          <a:prstGeom prst="rect">
            <a:avLst/>
          </a:prstGeom>
          <a:solidFill>
            <a:srgbClr val="B8BD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5392C5D-CF80-BF4B-7356-F504664EB75F}"/>
              </a:ext>
            </a:extLst>
          </p:cNvPr>
          <p:cNvSpPr txBox="1">
            <a:spLocks/>
          </p:cNvSpPr>
          <p:nvPr/>
        </p:nvSpPr>
        <p:spPr>
          <a:xfrm>
            <a:off x="633412" y="1052343"/>
            <a:ext cx="7078026" cy="939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400" dirty="0">
                <a:solidFill>
                  <a:srgbClr val="FFFFFF"/>
                </a:solidFill>
              </a:rPr>
              <a:t>Вагон 4. Просвещение в контексте истории денег и Банка России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1B99E3F-1AB6-9983-4C8D-7316FF67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27115"/>
            <a:ext cx="6888265" cy="682727"/>
          </a:xfrm>
        </p:spPr>
        <p:txBody>
          <a:bodyPr/>
          <a:lstStyle/>
          <a:p>
            <a:r>
              <a:rPr lang="ru-RU" dirty="0"/>
              <a:t>Поезд финансовой грамотности в новосибирском метро</a:t>
            </a:r>
            <a:br>
              <a:rPr lang="ru-RU" dirty="0"/>
            </a:br>
            <a:r>
              <a:rPr lang="ru-RU" sz="1200" dirty="0"/>
              <a:t>просветительско-исторический проект</a:t>
            </a:r>
            <a:endParaRPr lang="ru-RU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DDBF4D26-BE4A-D32D-1F8F-1D0DE83EA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988" y="1710647"/>
            <a:ext cx="4995751" cy="297177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E61859"/>
              </a:buClr>
            </a:pPr>
            <a:endParaRPr lang="ru-RU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26B7BD"/>
              </a:buClr>
              <a:buNone/>
            </a:pPr>
            <a:r>
              <a:rPr lang="ru-RU" b="1" dirty="0">
                <a:solidFill>
                  <a:srgbClr val="26B7BC"/>
                </a:solidFill>
              </a:rPr>
              <a:t>165 лет со дня образования Банка России.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26B7BD"/>
              </a:buClr>
              <a:buNone/>
            </a:pPr>
            <a:r>
              <a:rPr lang="ru-RU" dirty="0"/>
              <a:t>Ключевые даты в становлении и деятельности Банка России. Основной функционал Банка России как мегарегулятора.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26B7BD"/>
              </a:buClr>
              <a:buNone/>
            </a:pPr>
            <a:r>
              <a:rPr lang="ru-RU" dirty="0"/>
              <a:t>Роль Банка России в повышении финансовой грамотности населения.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26B7BD"/>
              </a:buClr>
              <a:buNone/>
            </a:pPr>
            <a:endParaRPr lang="ru-RU" b="1" dirty="0">
              <a:solidFill>
                <a:srgbClr val="26B7BC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26B7BD"/>
              </a:buClr>
              <a:buNone/>
            </a:pPr>
            <a:r>
              <a:rPr lang="ru-RU" b="1" dirty="0">
                <a:solidFill>
                  <a:srgbClr val="26B7BC"/>
                </a:solidFill>
              </a:rPr>
              <a:t>95 лет зданию Госбанка в Новосибирске.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26B7BD"/>
              </a:buClr>
              <a:buNone/>
            </a:pPr>
            <a:r>
              <a:rPr lang="ru-RU" dirty="0"/>
              <a:t>История здания и сибирского отделения главного банка страны.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26B7BD"/>
              </a:buClr>
              <a:buNone/>
            </a:pPr>
            <a:endParaRPr lang="ru-RU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26B7BD"/>
              </a:buClr>
              <a:buNone/>
            </a:pPr>
            <a:r>
              <a:rPr lang="ru-RU" b="1" dirty="0">
                <a:solidFill>
                  <a:srgbClr val="26B7BC"/>
                </a:solidFill>
              </a:rPr>
              <a:t>История денег.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26B7BD"/>
              </a:buClr>
              <a:buNone/>
            </a:pPr>
            <a:r>
              <a:rPr lang="ru-RU" dirty="0"/>
              <a:t>Интересные факты и эволюция финансовых систем.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26B7BD"/>
              </a:buClr>
              <a:buNone/>
            </a:pPr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AC0026C-23D2-1AEF-C1A6-FDE5DF31633E}"/>
              </a:ext>
            </a:extLst>
          </p:cNvPr>
          <p:cNvSpPr/>
          <p:nvPr/>
        </p:nvSpPr>
        <p:spPr>
          <a:xfrm>
            <a:off x="8324850" y="4888172"/>
            <a:ext cx="819150" cy="255328"/>
          </a:xfrm>
          <a:prstGeom prst="rect">
            <a:avLst/>
          </a:prstGeom>
          <a:solidFill>
            <a:srgbClr val="26B7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12D7AF8-9969-C34C-627B-CCD7BB8862FB}"/>
              </a:ext>
            </a:extLst>
          </p:cNvPr>
          <p:cNvSpPr/>
          <p:nvPr/>
        </p:nvSpPr>
        <p:spPr>
          <a:xfrm>
            <a:off x="0" y="4818322"/>
            <a:ext cx="3291840" cy="255328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9E2D190B-9984-A406-EE09-69458FC701AE}"/>
              </a:ext>
            </a:extLst>
          </p:cNvPr>
          <p:cNvSpPr/>
          <p:nvPr/>
        </p:nvSpPr>
        <p:spPr>
          <a:xfrm>
            <a:off x="670619" y="1932423"/>
            <a:ext cx="128587" cy="133607"/>
          </a:xfrm>
          <a:prstGeom prst="ellipse">
            <a:avLst/>
          </a:prstGeom>
          <a:solidFill>
            <a:srgbClr val="26B7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D861444D-3F35-2790-B6E6-37CAD1F5D4E3}"/>
              </a:ext>
            </a:extLst>
          </p:cNvPr>
          <p:cNvSpPr/>
          <p:nvPr/>
        </p:nvSpPr>
        <p:spPr>
          <a:xfrm>
            <a:off x="682157" y="2846844"/>
            <a:ext cx="128587" cy="133607"/>
          </a:xfrm>
          <a:prstGeom prst="ellipse">
            <a:avLst/>
          </a:prstGeom>
          <a:solidFill>
            <a:srgbClr val="26B7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4B3C2DB4-9FE3-5531-70C3-B414A8B1E74F}"/>
              </a:ext>
            </a:extLst>
          </p:cNvPr>
          <p:cNvSpPr/>
          <p:nvPr/>
        </p:nvSpPr>
        <p:spPr>
          <a:xfrm>
            <a:off x="672315" y="3392876"/>
            <a:ext cx="128587" cy="133607"/>
          </a:xfrm>
          <a:prstGeom prst="ellipse">
            <a:avLst/>
          </a:prstGeom>
          <a:solidFill>
            <a:srgbClr val="26B7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" name="Freeform 3">
            <a:extLst>
              <a:ext uri="{FF2B5EF4-FFF2-40B4-BE49-F238E27FC236}">
                <a16:creationId xmlns:a16="http://schemas.microsoft.com/office/drawing/2014/main" id="{7E843EA1-9A81-C5A5-9FDC-35C0CC0A6A3D}"/>
              </a:ext>
            </a:extLst>
          </p:cNvPr>
          <p:cNvSpPr/>
          <p:nvPr/>
        </p:nvSpPr>
        <p:spPr>
          <a:xfrm>
            <a:off x="5995938" y="1541905"/>
            <a:ext cx="2645675" cy="2788919"/>
          </a:xfrm>
          <a:prstGeom prst="roundRect">
            <a:avLst/>
          </a:prstGeom>
          <a:blipFill>
            <a:blip r:embed="rId2"/>
            <a:stretch>
              <a:fillRect l="-2941" t="-2706" r="-1441"/>
            </a:stretch>
          </a:blipFill>
          <a:ln w="9525">
            <a:solidFill>
              <a:srgbClr val="26B7BD"/>
            </a:solidFill>
            <a:prstDash val="solid"/>
          </a:ln>
        </p:spPr>
        <p:txBody>
          <a:bodyPr/>
          <a:lstStyle/>
          <a:p>
            <a:endParaRPr lang="ru-RU" dirty="0"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2244123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63466-23FA-E77E-77BE-0BCBC2BD3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5EDB918-2649-FE81-2016-D868EE9E9A6C}"/>
              </a:ext>
            </a:extLst>
          </p:cNvPr>
          <p:cNvSpPr/>
          <p:nvPr/>
        </p:nvSpPr>
        <p:spPr>
          <a:xfrm>
            <a:off x="3367860" y="2894425"/>
            <a:ext cx="2380252" cy="1551341"/>
          </a:xfrm>
          <a:prstGeom prst="roundRect">
            <a:avLst/>
          </a:prstGeom>
          <a:solidFill>
            <a:srgbClr val="00965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2F4A65E-823A-DA87-4385-5130548D666C}"/>
              </a:ext>
            </a:extLst>
          </p:cNvPr>
          <p:cNvSpPr/>
          <p:nvPr/>
        </p:nvSpPr>
        <p:spPr>
          <a:xfrm>
            <a:off x="6145442" y="2891596"/>
            <a:ext cx="2500408" cy="1551341"/>
          </a:xfrm>
          <a:prstGeom prst="roundRect">
            <a:avLst/>
          </a:prstGeom>
          <a:solidFill>
            <a:srgbClr val="00965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09BCABAF-ED46-C7CE-4D29-4C1A11A36ED1}"/>
              </a:ext>
            </a:extLst>
          </p:cNvPr>
          <p:cNvSpPr/>
          <p:nvPr/>
        </p:nvSpPr>
        <p:spPr>
          <a:xfrm>
            <a:off x="345750" y="2871349"/>
            <a:ext cx="2500408" cy="1551341"/>
          </a:xfrm>
          <a:prstGeom prst="roundRect">
            <a:avLst/>
          </a:prstGeom>
          <a:solidFill>
            <a:srgbClr val="00965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C2FB3A-0F1A-8D22-7E01-81E331B42981}"/>
              </a:ext>
            </a:extLst>
          </p:cNvPr>
          <p:cNvSpPr/>
          <p:nvPr/>
        </p:nvSpPr>
        <p:spPr>
          <a:xfrm>
            <a:off x="1958660" y="4934532"/>
            <a:ext cx="2514600" cy="222250"/>
          </a:xfrm>
          <a:prstGeom prst="rect">
            <a:avLst/>
          </a:prstGeom>
          <a:solidFill>
            <a:srgbClr val="00965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C823E22-E82D-A564-4E86-A842996E6A41}"/>
              </a:ext>
            </a:extLst>
          </p:cNvPr>
          <p:cNvSpPr/>
          <p:nvPr/>
        </p:nvSpPr>
        <p:spPr>
          <a:xfrm>
            <a:off x="6765925" y="4851400"/>
            <a:ext cx="1558925" cy="22225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02595AD-220A-40FD-23F0-F0E4A7ABED9B}"/>
              </a:ext>
            </a:extLst>
          </p:cNvPr>
          <p:cNvSpPr/>
          <p:nvPr/>
        </p:nvSpPr>
        <p:spPr>
          <a:xfrm>
            <a:off x="-260349" y="986939"/>
            <a:ext cx="3887469" cy="422761"/>
          </a:xfrm>
          <a:prstGeom prst="roundRect">
            <a:avLst/>
          </a:prstGeom>
          <a:solidFill>
            <a:srgbClr val="00965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BD0694F-6CCF-8CFA-868C-37A2C0F436BB}"/>
              </a:ext>
            </a:extLst>
          </p:cNvPr>
          <p:cNvSpPr txBox="1">
            <a:spLocks/>
          </p:cNvSpPr>
          <p:nvPr/>
        </p:nvSpPr>
        <p:spPr>
          <a:xfrm>
            <a:off x="633412" y="1052343"/>
            <a:ext cx="7078026" cy="939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600" dirty="0">
                <a:solidFill>
                  <a:srgbClr val="FFFFFF"/>
                </a:solidFill>
              </a:rPr>
              <a:t>Достигнутые результаты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F29EBDCC-6CA9-EF46-D489-59D43C4F3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27115"/>
            <a:ext cx="6888265" cy="682727"/>
          </a:xfrm>
        </p:spPr>
        <p:txBody>
          <a:bodyPr/>
          <a:lstStyle/>
          <a:p>
            <a:r>
              <a:rPr lang="ru-RU" dirty="0"/>
              <a:t>Поезд финансовой грамотности в новосибирском метро</a:t>
            </a:r>
            <a:br>
              <a:rPr lang="ru-RU" dirty="0"/>
            </a:br>
            <a:r>
              <a:rPr lang="ru-RU" sz="1200" dirty="0"/>
              <a:t>просветительско-исторический проект</a:t>
            </a:r>
            <a:endParaRPr lang="ru-RU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320816FA-3005-6B8A-0EE7-DA7F56817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8043" y="1644565"/>
            <a:ext cx="2743200" cy="761095"/>
          </a:xfrm>
        </p:spPr>
        <p:txBody>
          <a:bodyPr/>
          <a:lstStyle/>
          <a:p>
            <a:pPr algn="ctr">
              <a:buClr>
                <a:srgbClr val="E61859"/>
              </a:buClr>
            </a:pPr>
            <a:endParaRPr lang="ru-RU" sz="300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009657"/>
              </a:buClr>
              <a:buNone/>
            </a:pPr>
            <a:r>
              <a:rPr lang="ru-RU" dirty="0"/>
              <a:t>Период курсирования поезда: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009657"/>
              </a:buClr>
              <a:buNone/>
            </a:pPr>
            <a:r>
              <a:rPr lang="ru-RU" b="1" dirty="0">
                <a:solidFill>
                  <a:srgbClr val="009657"/>
                </a:solidFill>
              </a:rPr>
              <a:t>октябрь 2025 года –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009657"/>
              </a:buClr>
              <a:buNone/>
            </a:pPr>
            <a:r>
              <a:rPr lang="ru-RU" b="1">
                <a:solidFill>
                  <a:srgbClr val="009657"/>
                </a:solidFill>
              </a:rPr>
              <a:t>апрель </a:t>
            </a:r>
            <a:r>
              <a:rPr lang="ru-RU" b="1" dirty="0">
                <a:solidFill>
                  <a:srgbClr val="009657"/>
                </a:solidFill>
              </a:rPr>
              <a:t>2026 года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82B16D4C-FF28-CE0D-AA75-56F9A95FBC6F}"/>
              </a:ext>
            </a:extLst>
          </p:cNvPr>
          <p:cNvSpPr txBox="1">
            <a:spLocks/>
          </p:cNvSpPr>
          <p:nvPr/>
        </p:nvSpPr>
        <p:spPr>
          <a:xfrm>
            <a:off x="6563012" y="1630069"/>
            <a:ext cx="2553388" cy="751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>
              <a:buClr>
                <a:srgbClr val="E61859"/>
              </a:buClr>
            </a:pPr>
            <a:endParaRPr lang="ru-RU" sz="300" dirty="0"/>
          </a:p>
          <a:p>
            <a:pPr marL="0" indent="0" algn="ctr" hangingPunct="1">
              <a:spcBef>
                <a:spcPts val="0"/>
              </a:spcBef>
              <a:spcAft>
                <a:spcPts val="0"/>
              </a:spcAft>
              <a:buClr>
                <a:srgbClr val="009657"/>
              </a:buClr>
              <a:buNone/>
            </a:pPr>
            <a:r>
              <a:rPr lang="ru-RU" dirty="0"/>
              <a:t>Просвещение в пути </a:t>
            </a:r>
            <a:br>
              <a:rPr lang="ru-RU" dirty="0"/>
            </a:br>
            <a:r>
              <a:rPr lang="en-US" b="1" dirty="0">
                <a:solidFill>
                  <a:srgbClr val="009657"/>
                </a:solidFill>
              </a:rPr>
              <a:t>&gt;</a:t>
            </a:r>
            <a:r>
              <a:rPr lang="ru-RU" b="1" dirty="0">
                <a:solidFill>
                  <a:srgbClr val="009657"/>
                </a:solidFill>
              </a:rPr>
              <a:t> 200 тысяч </a:t>
            </a:r>
          </a:p>
          <a:p>
            <a:pPr marL="0" indent="0" algn="ctr" hangingPunct="1">
              <a:spcBef>
                <a:spcPts val="0"/>
              </a:spcBef>
              <a:spcAft>
                <a:spcPts val="0"/>
              </a:spcAft>
              <a:buClr>
                <a:srgbClr val="009657"/>
              </a:buClr>
              <a:buNone/>
            </a:pPr>
            <a:r>
              <a:rPr lang="ru-RU" b="1" dirty="0">
                <a:solidFill>
                  <a:srgbClr val="009657"/>
                </a:solidFill>
              </a:rPr>
              <a:t>пассажиров ежесуточно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AF449EB9-57E7-9043-8FEF-40CDF2E52D54}"/>
              </a:ext>
            </a:extLst>
          </p:cNvPr>
          <p:cNvSpPr txBox="1">
            <a:spLocks/>
          </p:cNvSpPr>
          <p:nvPr/>
        </p:nvSpPr>
        <p:spPr>
          <a:xfrm>
            <a:off x="597169" y="1591415"/>
            <a:ext cx="2459105" cy="870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>
              <a:buClr>
                <a:srgbClr val="E61859"/>
              </a:buClr>
            </a:pPr>
            <a:endParaRPr lang="ru-RU" sz="300" dirty="0"/>
          </a:p>
          <a:p>
            <a:pPr marL="0" indent="0" algn="ctr" hangingPunct="1">
              <a:spcBef>
                <a:spcPts val="0"/>
              </a:spcBef>
              <a:spcAft>
                <a:spcPts val="0"/>
              </a:spcAft>
              <a:buClr>
                <a:srgbClr val="009657"/>
              </a:buClr>
              <a:buNone/>
            </a:pPr>
            <a:r>
              <a:rPr lang="ru-RU" dirty="0"/>
              <a:t>Финансовая грамотность </a:t>
            </a:r>
            <a:r>
              <a:rPr lang="ru-RU" b="1" dirty="0">
                <a:solidFill>
                  <a:srgbClr val="009657"/>
                </a:solidFill>
              </a:rPr>
              <a:t>интегрирована </a:t>
            </a:r>
          </a:p>
          <a:p>
            <a:pPr marL="0" indent="0" algn="ctr" hangingPunct="1">
              <a:spcBef>
                <a:spcPts val="0"/>
              </a:spcBef>
              <a:spcAft>
                <a:spcPts val="0"/>
              </a:spcAft>
              <a:buClr>
                <a:srgbClr val="009657"/>
              </a:buClr>
              <a:buNone/>
            </a:pPr>
            <a:r>
              <a:rPr lang="ru-RU" b="1" dirty="0">
                <a:solidFill>
                  <a:srgbClr val="009657"/>
                </a:solidFill>
              </a:rPr>
              <a:t>в городскую транспортную инфраструктуру</a:t>
            </a:r>
          </a:p>
        </p:txBody>
      </p:sp>
      <p:pic>
        <p:nvPicPr>
          <p:cNvPr id="25" name="Рисунок 24" descr="Поезд">
            <a:extLst>
              <a:ext uri="{FF2B5EF4-FFF2-40B4-BE49-F238E27FC236}">
                <a16:creationId xmlns:a16="http://schemas.microsoft.com/office/drawing/2014/main" id="{EAAD1B38-E80B-1D0B-6116-0448BE9AB53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095" y="1713384"/>
            <a:ext cx="673653" cy="673653"/>
          </a:xfrm>
          <a:prstGeom prst="rect">
            <a:avLst/>
          </a:prstGeom>
        </p:spPr>
      </p:pic>
      <p:pic>
        <p:nvPicPr>
          <p:cNvPr id="27" name="Рисунок 26" descr="Ежедневник">
            <a:extLst>
              <a:ext uri="{FF2B5EF4-FFF2-40B4-BE49-F238E27FC236}">
                <a16:creationId xmlns:a16="http://schemas.microsoft.com/office/drawing/2014/main" id="{CFF51738-E8C5-822C-8DD3-8F4132B5C9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9974" y="1618478"/>
            <a:ext cx="778464" cy="778464"/>
          </a:xfrm>
          <a:prstGeom prst="rect">
            <a:avLst/>
          </a:prstGeom>
        </p:spPr>
      </p:pic>
      <p:pic>
        <p:nvPicPr>
          <p:cNvPr id="29" name="Рисунок 28" descr="Семья с двумя детьми">
            <a:extLst>
              <a:ext uri="{FF2B5EF4-FFF2-40B4-BE49-F238E27FC236}">
                <a16:creationId xmlns:a16="http://schemas.microsoft.com/office/drawing/2014/main" id="{593FD019-549E-3A15-81CB-34A3285FA7A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87728" y="1674557"/>
            <a:ext cx="751308" cy="75130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6D3D03B-4B06-588C-2D7D-326458E958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8" t="9248" r="7016" b="3442"/>
          <a:stretch>
            <a:fillRect/>
          </a:stretch>
        </p:blipFill>
        <p:spPr>
          <a:xfrm>
            <a:off x="493134" y="2578481"/>
            <a:ext cx="2459105" cy="1678058"/>
          </a:xfrm>
          <a:prstGeom prst="roundRect">
            <a:avLst/>
          </a:prstGeom>
          <a:ln>
            <a:solidFill>
              <a:srgbClr val="009657"/>
            </a:solidFill>
          </a:ln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DFCFD38-44BC-5FBE-A427-69A681AD32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78" t="4175" r="11149" b="2173"/>
          <a:stretch>
            <a:fillRect/>
          </a:stretch>
        </p:blipFill>
        <p:spPr>
          <a:xfrm>
            <a:off x="6297842" y="2578481"/>
            <a:ext cx="2500408" cy="1689246"/>
          </a:xfrm>
          <a:prstGeom prst="roundRect">
            <a:avLst/>
          </a:prstGeom>
          <a:ln>
            <a:solidFill>
              <a:srgbClr val="009657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392A73-C82F-FE59-5CFA-560029889C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58" b="16078"/>
          <a:stretch>
            <a:fillRect/>
          </a:stretch>
        </p:blipFill>
        <p:spPr>
          <a:xfrm>
            <a:off x="3520260" y="2585180"/>
            <a:ext cx="2347151" cy="1689246"/>
          </a:xfrm>
          <a:prstGeom prst="roundRect">
            <a:avLst/>
          </a:prstGeom>
          <a:ln>
            <a:solidFill>
              <a:srgbClr val="009657"/>
            </a:solidFill>
          </a:ln>
        </p:spPr>
      </p:pic>
    </p:spTree>
    <p:extLst>
      <p:ext uri="{BB962C8B-B14F-4D97-AF65-F5344CB8AC3E}">
        <p14:creationId xmlns:p14="http://schemas.microsoft.com/office/powerpoint/2010/main" val="184881758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D7943-740C-C0EF-DF9E-D6230E441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9CAF1EA1-3FBC-8D1A-CE1B-C289100420D6}"/>
              </a:ext>
            </a:extLst>
          </p:cNvPr>
          <p:cNvSpPr/>
          <p:nvPr/>
        </p:nvSpPr>
        <p:spPr>
          <a:xfrm>
            <a:off x="4896182" y="1795041"/>
            <a:ext cx="3927759" cy="2588634"/>
          </a:xfrm>
          <a:prstGeom prst="roundRect">
            <a:avLst/>
          </a:prstGeom>
          <a:solidFill>
            <a:srgbClr val="F07D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79B673-8CFF-7DBF-EB69-7C41F5F49A5A}"/>
              </a:ext>
            </a:extLst>
          </p:cNvPr>
          <p:cNvSpPr/>
          <p:nvPr/>
        </p:nvSpPr>
        <p:spPr>
          <a:xfrm>
            <a:off x="6765925" y="4851400"/>
            <a:ext cx="1558925" cy="22225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0AB1D81-1DA1-B85A-8506-79E9C82068A5}"/>
              </a:ext>
            </a:extLst>
          </p:cNvPr>
          <p:cNvSpPr/>
          <p:nvPr/>
        </p:nvSpPr>
        <p:spPr>
          <a:xfrm>
            <a:off x="4536281" y="4921250"/>
            <a:ext cx="1271587" cy="222250"/>
          </a:xfrm>
          <a:prstGeom prst="rect">
            <a:avLst/>
          </a:prstGeom>
          <a:solidFill>
            <a:srgbClr val="F07D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78F1930-650B-955F-F867-4C9B0F2A334A}"/>
              </a:ext>
            </a:extLst>
          </p:cNvPr>
          <p:cNvSpPr/>
          <p:nvPr/>
        </p:nvSpPr>
        <p:spPr>
          <a:xfrm>
            <a:off x="-624840" y="952045"/>
            <a:ext cx="4785360" cy="762455"/>
          </a:xfrm>
          <a:prstGeom prst="roundRect">
            <a:avLst/>
          </a:prstGeom>
          <a:solidFill>
            <a:srgbClr val="F07D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08AEE01-0E67-15B8-9F5D-FF4143761B95}"/>
              </a:ext>
            </a:extLst>
          </p:cNvPr>
          <p:cNvSpPr txBox="1">
            <a:spLocks/>
          </p:cNvSpPr>
          <p:nvPr/>
        </p:nvSpPr>
        <p:spPr>
          <a:xfrm>
            <a:off x="653655" y="1088928"/>
            <a:ext cx="5724285" cy="345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600" dirty="0">
                <a:solidFill>
                  <a:schemeClr val="bg1"/>
                </a:solidFill>
              </a:rPr>
              <a:t>Тиражирование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и масштабирование практики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D769DF6-564C-FCA1-A7E1-B914BAC85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382588"/>
            <a:ext cx="6888162" cy="682625"/>
          </a:xfrm>
        </p:spPr>
        <p:txBody>
          <a:bodyPr/>
          <a:lstStyle/>
          <a:p>
            <a:r>
              <a:rPr lang="ru-RU" dirty="0"/>
              <a:t>Поезд финансовой грамотности в новосибирском метро</a:t>
            </a:r>
            <a:br>
              <a:rPr lang="ru-RU" dirty="0"/>
            </a:br>
            <a:r>
              <a:rPr lang="ru-RU" sz="1200" dirty="0"/>
              <a:t>просветительско-исторический проект</a:t>
            </a:r>
            <a:endParaRPr lang="ru-RU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20CAE8A7-2B84-F4B2-BC47-7C760D40C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918" y="1857277"/>
            <a:ext cx="3311862" cy="822968"/>
          </a:xfrm>
        </p:spPr>
        <p:txBody>
          <a:bodyPr/>
          <a:lstStyle/>
          <a:p>
            <a:endParaRPr lang="ru-RU" sz="300" dirty="0"/>
          </a:p>
          <a:p>
            <a:pPr marL="0" indent="0">
              <a:buNone/>
            </a:pPr>
            <a:r>
              <a:rPr lang="ru-RU" dirty="0"/>
              <a:t>Проект может быть тиражирован в поездах метро или ином общественном транспорте других регионов. 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20123A49-E126-9CE2-1DC8-A7F0C908880E}"/>
              </a:ext>
            </a:extLst>
          </p:cNvPr>
          <p:cNvSpPr txBox="1">
            <a:spLocks/>
          </p:cNvSpPr>
          <p:nvPr/>
        </p:nvSpPr>
        <p:spPr>
          <a:xfrm>
            <a:off x="780371" y="2898552"/>
            <a:ext cx="1171617" cy="955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endParaRPr lang="ru-RU" sz="300" dirty="0"/>
          </a:p>
          <a:p>
            <a:pPr marL="0" indent="0" algn="ctr" hangingPunct="1">
              <a:buFontTx/>
              <a:buNone/>
            </a:pPr>
            <a:r>
              <a:rPr lang="ru-RU" b="1" dirty="0">
                <a:solidFill>
                  <a:schemeClr val="tx1"/>
                </a:solidFill>
              </a:rPr>
              <a:t>Репортаж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с церемонии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запуска состава 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B842EDD-BE62-C223-FA42-7108B5588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49" y="2684042"/>
            <a:ext cx="1418187" cy="141818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85C73F-9A43-AE10-D8E2-8AF01F4FF1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86"/>
          <a:stretch>
            <a:fillRect/>
          </a:stretch>
        </p:blipFill>
        <p:spPr>
          <a:xfrm>
            <a:off x="4741422" y="1434764"/>
            <a:ext cx="3867208" cy="2667465"/>
          </a:xfrm>
          <a:prstGeom prst="roundRect">
            <a:avLst/>
          </a:prstGeom>
          <a:ln>
            <a:solidFill>
              <a:srgbClr val="F07D00"/>
            </a:solidFill>
          </a:ln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C98CC73-A63A-DA94-5672-A6B4B12C6B1A}"/>
              </a:ext>
            </a:extLst>
          </p:cNvPr>
          <p:cNvSpPr/>
          <p:nvPr/>
        </p:nvSpPr>
        <p:spPr>
          <a:xfrm>
            <a:off x="821011" y="2906146"/>
            <a:ext cx="1090339" cy="1006570"/>
          </a:xfrm>
          <a:prstGeom prst="roundRect">
            <a:avLst/>
          </a:prstGeom>
          <a:noFill/>
          <a:ln w="12700" cap="flat">
            <a:solidFill>
              <a:srgbClr val="F07D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6007788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605</Words>
  <Application>Microsoft Office PowerPoint</Application>
  <PresentationFormat>Экран (16:9)</PresentationFormat>
  <Paragraphs>91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Helvetica Neue</vt:lpstr>
      <vt:lpstr>Helvetica Neue Light</vt:lpstr>
      <vt:lpstr>Proxima Nova Rg</vt:lpstr>
      <vt:lpstr>White</vt:lpstr>
      <vt:lpstr>Поезд финансовой грамотности в новосибирском метро   </vt:lpstr>
      <vt:lpstr>Поезд финансовой грамотности в новосибирском метро просветительско-исторический проект  </vt:lpstr>
      <vt:lpstr>Поезд финансовой грамотности в новосибирском метро просветительско-исторический проект</vt:lpstr>
      <vt:lpstr>Поезд финансовой грамотности в новосибирском метро просветительско-исторический проект</vt:lpstr>
      <vt:lpstr>Поезд финансовой грамотности в новосибирском метро просветительско-исторический проект</vt:lpstr>
      <vt:lpstr>Поезд финансовой грамотности в новосибирском метро просветительско-исторический проект</vt:lpstr>
      <vt:lpstr>Поезд финансовой грамотности в новосибирском метро просветительско-исторический проект</vt:lpstr>
      <vt:lpstr>Поезд финансовой грамотности в новосибирском метро просветительско-исторический проект</vt:lpstr>
      <vt:lpstr>Поезд финансовой грамотности в новосибирском метро просветительско-исторический проект</vt:lpstr>
      <vt:lpstr>Благодарим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Татьяна Решетилова</cp:lastModifiedBy>
  <cp:revision>119</cp:revision>
  <dcterms:modified xsi:type="dcterms:W3CDTF">2026-04-20T06:02:27Z</dcterms:modified>
</cp:coreProperties>
</file>