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63" r:id="rId3"/>
    <p:sldId id="265" r:id="rId4"/>
    <p:sldId id="1028" r:id="rId5"/>
    <p:sldId id="1027" r:id="rId6"/>
    <p:sldId id="1020" r:id="rId7"/>
    <p:sldId id="1018" r:id="rId8"/>
    <p:sldId id="1030" r:id="rId9"/>
    <p:sldId id="1025" r:id="rId10"/>
    <p:sldId id="1031" r:id="rId11"/>
    <p:sldId id="259" r:id="rId12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  <p15:guide id="5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Тилимова" initials="ЕТ" lastIdx="1" clrIdx="0">
    <p:extLst>
      <p:ext uri="{19B8F6BF-5375-455C-9EA6-DF929625EA0E}">
        <p15:presenceInfo xmlns:p15="http://schemas.microsoft.com/office/powerpoint/2012/main" userId="0ea5c6bb7a465747" providerId="Windows Live"/>
      </p:ext>
    </p:extLst>
  </p:cmAuthor>
  <p:cmAuthor id="2" name="Пользователь" initials="Пользоват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26B7BD"/>
    <a:srgbClr val="4FB9B3"/>
    <a:srgbClr val="25B7BC"/>
    <a:srgbClr val="EF7B00"/>
    <a:srgbClr val="009557"/>
    <a:srgbClr val="E61859"/>
    <a:srgbClr val="01509F"/>
    <a:srgbClr val="FFFFFF"/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6374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132" y="354"/>
      </p:cViewPr>
      <p:guideLst>
        <p:guide orient="horz" pos="166"/>
        <p:guide pos="159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3369458281932"/>
          <c:y val="6.2094231436181722E-2"/>
          <c:w val="0.66716711552586483"/>
          <c:h val="0.47452885162148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Ростовская обл.</c:v>
                </c:pt>
              </c:strCache>
            </c:strRef>
          </c:tx>
          <c:spPr>
            <a:solidFill>
              <a:srgbClr val="00955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215528016656584E-17"/>
                  <c:y val="-2.2358092132944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07-4ABE-B451-00AED7A72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35650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7-4C7D-8D62-776F9F1BBE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Новосибирская обл.</c:v>
                </c:pt>
              </c:strCache>
            </c:strRef>
          </c:tx>
          <c:spPr>
            <a:solidFill>
              <a:srgbClr val="EF7B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508305143484308E-3"/>
                  <c:y val="-8.9432368531777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07-4ABE-B451-00AED7A72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67-4C7D-8D62-776F9F1BBE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Чеченская Республика</c:v>
                </c:pt>
              </c:strCache>
            </c:strRef>
          </c:tx>
          <c:spPr>
            <a:solidFill>
              <a:srgbClr val="E618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23977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67-4C7D-8D62-776F9F1BBE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2690304"/>
        <c:axId val="6026877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Нижегородская обл.</c:v>
                      </c:pt>
                    </c:strCache>
                  </c:strRef>
                </c:tx>
                <c:spPr>
                  <a:solidFill>
                    <a:srgbClr val="01509F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2025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19654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F67-4C7D-8D62-776F9F1BBED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Ставропольский край</c:v>
                      </c:pt>
                    </c:strCache>
                  </c:strRef>
                </c:tx>
                <c:spPr>
                  <a:solidFill>
                    <a:srgbClr val="25B7BC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2025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15065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F67-4C7D-8D62-776F9F1BBED6}"/>
                  </c:ext>
                </c:extLst>
              </c15:ser>
            </c15:filteredBarSeries>
          </c:ext>
        </c:extLst>
      </c:barChart>
      <c:catAx>
        <c:axId val="602690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2687784"/>
        <c:crosses val="autoZero"/>
        <c:auto val="1"/>
        <c:lblAlgn val="ctr"/>
        <c:lblOffset val="100"/>
        <c:noMultiLvlLbl val="0"/>
      </c:catAx>
      <c:valAx>
        <c:axId val="6026877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0269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23464710395407"/>
          <c:y val="0.56765329817068555"/>
          <c:w val="0.73033070724737259"/>
          <c:h val="0.33590797620535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69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BEE9F-66DD-E965-E73A-801FB01B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EF1475C-4145-3BFD-AA47-887ACF750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3A50899-DB2E-159E-5CE0-8710C0FF4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58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8494F-2541-4470-55F0-387DA00E7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D2DD43C-F128-491F-A7F9-A50B2613B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9CE9C06-137F-1642-4D47-FA922F8C2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85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95F16-31FE-8A38-7EE4-016DAA5BD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EADFE6-18C5-DBE0-5298-9EC10D52D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54E4244-5928-D78B-3F7B-71A28AB0E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61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DEE16-289E-C426-8CD1-02B8E8B8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A5610E2-50C6-5DF8-F2CD-AC4AD5DEB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4006818-9BF5-1CC6-CA1D-26BDEBE26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1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F60CB-08DC-1530-04B1-AF77577B5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15643A0-F0FA-8820-1F29-6D2AD0BA1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4AF0570-A807-E975-300E-E47614C88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2025 году </a:t>
            </a: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 «Дом финансового просвещения»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детализированная статистика диктанта </a:t>
            </a: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адрес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финансовых органов и органов управления образованием субъектов Российской Федерации </a:t>
            </a: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целью возможного использования полученных данных самопроверки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подготовке тематик просветительских мероприятий и других тематических активностей </a:t>
            </a:r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населения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98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33169-19DF-AE92-4998-A3BBB7CC2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C70F634-2C95-B83E-4CE3-6CC5CF179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941BAC3-3486-E801-8C09-06AEC9E28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26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2;&#1080;&#1085;&#1076;&#1080;&#1082;&#1090;&#1072;&#1085;&#1090;.&#1088;&#1092;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&#1092;&#1080;&#1085;&#1076;&#1080;&#1082;&#1090;&#1072;&#1085;&#1090;.&#1088;&#1092;/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866942"/>
            <a:ext cx="8386831" cy="94423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/>
              <a:t>Цифровые продукты по финансовой грамотности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Новосибирская область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Новосибирский государственный университет экономики и управления (НГУЭУ) </a:t>
            </a:r>
            <a:br>
              <a:rPr lang="ru-RU" sz="1200" dirty="0"/>
            </a:br>
            <a:r>
              <a:rPr lang="ru-RU" sz="1200" dirty="0"/>
              <a:t>и АНО «Дом финансового просвещения» </a:t>
            </a:r>
            <a:br>
              <a:rPr lang="ru-RU" sz="1200" dirty="0"/>
            </a:br>
            <a:r>
              <a:rPr lang="ru-RU" sz="1200" dirty="0"/>
              <a:t>при поддержке Ассоциации развития финансовой грамотности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9D0B8CA-EDB7-1927-0122-56D5DF52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1427163"/>
            <a:ext cx="6443716" cy="118586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Финансовый диктант</a:t>
            </a:r>
            <a:br>
              <a:rPr lang="ru-RU" sz="2800" dirty="0"/>
            </a:br>
            <a:r>
              <a:rPr lang="ru-RU" sz="1400" dirty="0"/>
              <a:t>межрегиональная просветительская акция ко Дню финансиста</a:t>
            </a:r>
            <a:br>
              <a:rPr lang="ru-RU" sz="1400" dirty="0"/>
            </a:br>
            <a:r>
              <a:rPr lang="ru-RU" sz="2000" dirty="0"/>
              <a:t> </a:t>
            </a:r>
            <a:endParaRPr lang="ru-RU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440C38D-A4A3-5342-BABB-7F2E470F6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t="3408" r="24784" b="3555"/>
          <a:stretch/>
        </p:blipFill>
        <p:spPr bwMode="auto">
          <a:xfrm>
            <a:off x="660128" y="233580"/>
            <a:ext cx="930548" cy="1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7A1DF-A5AF-A864-C9BE-28A3E4483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8B26415-5F51-E592-B701-58219C9A3026}"/>
              </a:ext>
            </a:extLst>
          </p:cNvPr>
          <p:cNvSpPr/>
          <p:nvPr/>
        </p:nvSpPr>
        <p:spPr>
          <a:xfrm>
            <a:off x="6450930" y="940491"/>
            <a:ext cx="2368507" cy="2170043"/>
          </a:xfrm>
          <a:prstGeom prst="round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5D539ED-21A3-C713-E9DB-D35AF61EC544}"/>
              </a:ext>
            </a:extLst>
          </p:cNvPr>
          <p:cNvSpPr txBox="1">
            <a:spLocks/>
          </p:cNvSpPr>
          <p:nvPr/>
        </p:nvSpPr>
        <p:spPr>
          <a:xfrm>
            <a:off x="677181" y="1818392"/>
            <a:ext cx="5999845" cy="306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ru-RU" sz="1150" dirty="0"/>
              <a:t>Проект реализуется в </a:t>
            </a:r>
            <a:r>
              <a:rPr lang="ru-RU" sz="1150" b="1" dirty="0">
                <a:solidFill>
                  <a:srgbClr val="E61859"/>
                </a:solidFill>
              </a:rPr>
              <a:t>онлайн-формате</a:t>
            </a:r>
            <a:r>
              <a:rPr lang="ru-RU" sz="1150" dirty="0"/>
              <a:t>, что делает его </a:t>
            </a:r>
            <a:r>
              <a:rPr lang="ru-RU" sz="1150" b="1" dirty="0">
                <a:solidFill>
                  <a:schemeClr val="tx1"/>
                </a:solidFill>
              </a:rPr>
              <a:t>максимально </a:t>
            </a:r>
            <a:br>
              <a:rPr lang="ru-RU" sz="1150" b="1" dirty="0">
                <a:solidFill>
                  <a:schemeClr val="tx1"/>
                </a:solidFill>
              </a:rPr>
            </a:br>
            <a:r>
              <a:rPr lang="ru-RU" sz="1150" b="1" dirty="0">
                <a:solidFill>
                  <a:schemeClr val="tx1"/>
                </a:solidFill>
              </a:rPr>
              <a:t>адаптивным</a:t>
            </a:r>
            <a:r>
              <a:rPr lang="ru-RU" sz="1150" dirty="0">
                <a:solidFill>
                  <a:schemeClr val="tx1"/>
                </a:solidFill>
              </a:rPr>
              <a:t> для тиражирования и масштабирования во всех </a:t>
            </a:r>
            <a:r>
              <a:rPr lang="ru-RU" sz="1150" dirty="0"/>
              <a:t>регионах РФ. 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ru-RU" sz="1150" dirty="0"/>
              <a:t>Любой субъект РФ может присоединиться к </a:t>
            </a:r>
            <a:r>
              <a:rPr lang="ru-RU" sz="1150" b="1" dirty="0">
                <a:solidFill>
                  <a:srgbClr val="E61859"/>
                </a:solidFill>
              </a:rPr>
              <a:t>информационной поддержке</a:t>
            </a:r>
            <a:br>
              <a:rPr lang="ru-RU" sz="1150" dirty="0"/>
            </a:br>
            <a:r>
              <a:rPr lang="ru-RU" sz="1150" dirty="0"/>
              <a:t>и </a:t>
            </a:r>
            <a:r>
              <a:rPr lang="ru-RU" sz="1150" b="1" dirty="0"/>
              <a:t>продвижению акции </a:t>
            </a:r>
            <a:r>
              <a:rPr lang="ru-RU" sz="1150" dirty="0"/>
              <a:t>на своей территории.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150" dirty="0"/>
              <a:t>Проект может быть использован как </a:t>
            </a:r>
            <a:r>
              <a:rPr lang="ru-RU" sz="1150" b="1" dirty="0">
                <a:solidFill>
                  <a:srgbClr val="E61859"/>
                </a:solidFill>
              </a:rPr>
              <a:t>инструмент</a:t>
            </a:r>
            <a:r>
              <a:rPr lang="ru-RU" sz="1150" dirty="0"/>
              <a:t>: </a:t>
            </a:r>
            <a:br>
              <a:rPr lang="ru-RU" sz="1150" dirty="0"/>
            </a:br>
            <a:r>
              <a:rPr lang="ru-RU" sz="1050" dirty="0"/>
              <a:t>- </a:t>
            </a:r>
            <a:r>
              <a:rPr lang="ru-RU" sz="1050" b="1" dirty="0"/>
              <a:t>исследования уровня</a:t>
            </a:r>
            <a:r>
              <a:rPr lang="ru-RU" sz="1050" dirty="0"/>
              <a:t> финансовой грамотности населения;</a:t>
            </a:r>
            <a:br>
              <a:rPr lang="ru-RU" sz="1050" dirty="0"/>
            </a:br>
            <a:r>
              <a:rPr lang="ru-RU" sz="1050" dirty="0"/>
              <a:t>- </a:t>
            </a:r>
            <a:r>
              <a:rPr lang="ru-RU" sz="1050" b="1" dirty="0"/>
              <a:t>динамики</a:t>
            </a:r>
            <a:r>
              <a:rPr lang="ru-RU" sz="1050" dirty="0"/>
              <a:t> </a:t>
            </a:r>
            <a:r>
              <a:rPr lang="ru-RU" sz="1050" b="1" dirty="0"/>
              <a:t>результатов</a:t>
            </a:r>
            <a:r>
              <a:rPr lang="ru-RU" sz="1050" dirty="0"/>
              <a:t> просветительской деятельности в регионах;</a:t>
            </a:r>
            <a:br>
              <a:rPr lang="ru-RU" sz="1050" dirty="0"/>
            </a:br>
            <a:r>
              <a:rPr lang="ru-RU" sz="1050" dirty="0"/>
              <a:t>- </a:t>
            </a:r>
            <a:r>
              <a:rPr lang="ru-RU" sz="1050" b="1" dirty="0"/>
              <a:t>охвата населения </a:t>
            </a:r>
            <a:r>
              <a:rPr lang="ru-RU" sz="1050" dirty="0"/>
              <a:t>в рамках программных документов по финансовой грамотности.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150" dirty="0"/>
              <a:t>АНО «Дом финансового просвещения» </a:t>
            </a:r>
            <a:r>
              <a:rPr lang="ru-RU" sz="1150" dirty="0">
                <a:solidFill>
                  <a:schemeClr val="tx1"/>
                </a:solidFill>
              </a:rPr>
              <a:t>предоставляет </a:t>
            </a:r>
            <a:r>
              <a:rPr lang="ru-RU" sz="1150" b="1" dirty="0">
                <a:solidFill>
                  <a:srgbClr val="E61859"/>
                </a:solidFill>
              </a:rPr>
              <a:t>статистическую информацию </a:t>
            </a:r>
            <a:r>
              <a:rPr lang="ru-RU" sz="1150" dirty="0">
                <a:solidFill>
                  <a:schemeClr val="tx1"/>
                </a:solidFill>
              </a:rPr>
              <a:t>в разрезе субъектов РФ</a:t>
            </a:r>
            <a:r>
              <a:rPr lang="ru-RU" sz="1150" dirty="0"/>
              <a:t>, включающую:</a:t>
            </a:r>
            <a:br>
              <a:rPr lang="ru-RU" sz="1150" dirty="0"/>
            </a:br>
            <a:r>
              <a:rPr lang="ru-RU" sz="1050" dirty="0"/>
              <a:t>- </a:t>
            </a:r>
            <a:r>
              <a:rPr lang="ru-RU" sz="1050" b="1" dirty="0">
                <a:solidFill>
                  <a:schemeClr val="tx1"/>
                </a:solidFill>
              </a:rPr>
              <a:t>общий охват </a:t>
            </a:r>
            <a:r>
              <a:rPr lang="ru-RU" sz="1050" dirty="0">
                <a:solidFill>
                  <a:schemeClr val="tx1"/>
                </a:solidFill>
              </a:rPr>
              <a:t>участников «Финансового диктанта»;</a:t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b="1" dirty="0">
                <a:solidFill>
                  <a:schemeClr val="tx1"/>
                </a:solidFill>
              </a:rPr>
              <a:t>- охват участников </a:t>
            </a:r>
            <a:r>
              <a:rPr lang="ru-RU" sz="1050" dirty="0">
                <a:solidFill>
                  <a:schemeClr val="tx1"/>
                </a:solidFill>
              </a:rPr>
              <a:t>в разрезе целевых групп населения;</a:t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- </a:t>
            </a:r>
            <a:r>
              <a:rPr lang="ru-RU" sz="1050" b="1" dirty="0">
                <a:solidFill>
                  <a:schemeClr val="tx1"/>
                </a:solidFill>
              </a:rPr>
              <a:t>средний балл </a:t>
            </a:r>
            <a:r>
              <a:rPr lang="ru-RU" sz="1050" dirty="0">
                <a:solidFill>
                  <a:schemeClr val="tx1"/>
                </a:solidFill>
              </a:rPr>
              <a:t>прохождения тестирования по группам;</a:t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- </a:t>
            </a:r>
            <a:r>
              <a:rPr lang="ru-RU" sz="1050" b="1" dirty="0">
                <a:solidFill>
                  <a:schemeClr val="tx1"/>
                </a:solidFill>
              </a:rPr>
              <a:t>количество отличников </a:t>
            </a:r>
            <a:r>
              <a:rPr lang="ru-RU" sz="1050" dirty="0">
                <a:solidFill>
                  <a:schemeClr val="tx1"/>
                </a:solidFill>
              </a:rPr>
              <a:t>(участников, набравших 25 баллов из 25</a:t>
            </a:r>
            <a:r>
              <a:rPr lang="ru-RU" sz="1050" spc="-30" dirty="0">
                <a:solidFill>
                  <a:schemeClr val="tx1"/>
                </a:solidFill>
              </a:rPr>
              <a:t>), их долю от общего числа участников в регионе;</a:t>
            </a:r>
            <a:br>
              <a:rPr lang="ru-RU" sz="1050" spc="-30" dirty="0">
                <a:solidFill>
                  <a:schemeClr val="tx1"/>
                </a:solidFill>
              </a:rPr>
            </a:br>
            <a:r>
              <a:rPr lang="ru-RU" sz="1050" spc="-30" dirty="0">
                <a:solidFill>
                  <a:schemeClr val="tx1"/>
                </a:solidFill>
              </a:rPr>
              <a:t>- </a:t>
            </a:r>
            <a:r>
              <a:rPr lang="ru-RU" sz="1050" b="1" spc="-30" dirty="0">
                <a:solidFill>
                  <a:schemeClr val="tx1"/>
                </a:solidFill>
              </a:rPr>
              <a:t>перечни самых простых и самых сложных вопросов </a:t>
            </a:r>
            <a:r>
              <a:rPr lang="ru-RU" sz="1050" spc="-30" dirty="0">
                <a:solidFill>
                  <a:schemeClr val="tx1"/>
                </a:solidFill>
              </a:rPr>
              <a:t>с распределением ответов.</a:t>
            </a:r>
            <a:endParaRPr lang="ru-RU" sz="1050" spc="-30" dirty="0"/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115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1F0542C-A25B-06BF-C1F6-22045F14BC26}"/>
              </a:ext>
            </a:extLst>
          </p:cNvPr>
          <p:cNvSpPr/>
          <p:nvPr/>
        </p:nvSpPr>
        <p:spPr>
          <a:xfrm>
            <a:off x="449972" y="1833359"/>
            <a:ext cx="128587" cy="133607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DE04072-E1EE-E8E4-C569-5C5109861E72}"/>
              </a:ext>
            </a:extLst>
          </p:cNvPr>
          <p:cNvSpPr/>
          <p:nvPr/>
        </p:nvSpPr>
        <p:spPr>
          <a:xfrm>
            <a:off x="457458" y="3552184"/>
            <a:ext cx="128587" cy="133607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C3530D8-F6DD-980D-B7C9-B58DAD980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r="20103"/>
          <a:stretch>
            <a:fillRect/>
          </a:stretch>
        </p:blipFill>
        <p:spPr>
          <a:xfrm>
            <a:off x="6342869" y="1138955"/>
            <a:ext cx="2236976" cy="2122677"/>
          </a:xfrm>
          <a:prstGeom prst="roundRect">
            <a:avLst/>
          </a:prstGeom>
          <a:solidFill>
            <a:srgbClr val="E61859"/>
          </a:solidFill>
          <a:ln>
            <a:solidFill>
              <a:srgbClr val="E61859"/>
            </a:solidFill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CF51158-0123-B4D4-5114-030814F0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Финансовый диктант</a:t>
            </a:r>
            <a:br>
              <a:rPr lang="ru-RU" dirty="0"/>
            </a:br>
            <a:r>
              <a:rPr lang="ru-RU" sz="1600" dirty="0"/>
              <a:t>межрегиональная просветительская акция ко Дню финансиста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0348781-731F-9E8E-7461-1DCF37137E5B}"/>
              </a:ext>
            </a:extLst>
          </p:cNvPr>
          <p:cNvSpPr/>
          <p:nvPr/>
        </p:nvSpPr>
        <p:spPr>
          <a:xfrm>
            <a:off x="-228601" y="965476"/>
            <a:ext cx="4669119" cy="720000"/>
          </a:xfrm>
          <a:prstGeom prst="round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043CB12C-93A5-1C8F-E145-23FDF52229E4}"/>
              </a:ext>
            </a:extLst>
          </p:cNvPr>
          <p:cNvSpPr txBox="1">
            <a:spLocks/>
          </p:cNvSpPr>
          <p:nvPr/>
        </p:nvSpPr>
        <p:spPr>
          <a:xfrm>
            <a:off x="633414" y="1089351"/>
            <a:ext cx="4226262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Тиражирование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 масштабирование практики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E84ADEF-29FD-2F90-73E1-6295BD21358C}"/>
              </a:ext>
            </a:extLst>
          </p:cNvPr>
          <p:cNvSpPr txBox="1">
            <a:spLocks/>
          </p:cNvSpPr>
          <p:nvPr/>
        </p:nvSpPr>
        <p:spPr>
          <a:xfrm>
            <a:off x="6443507" y="3375764"/>
            <a:ext cx="2383352" cy="310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«Финансовый диктант»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Сервисе отзывов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2A37E2-57E3-E13F-4918-00D84910B2BF}"/>
              </a:ext>
            </a:extLst>
          </p:cNvPr>
          <p:cNvSpPr/>
          <p:nvPr/>
        </p:nvSpPr>
        <p:spPr>
          <a:xfrm>
            <a:off x="6805613" y="4851400"/>
            <a:ext cx="1519237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461E18-414A-9303-F9BB-70F6D22E344F}"/>
              </a:ext>
            </a:extLst>
          </p:cNvPr>
          <p:cNvSpPr/>
          <p:nvPr/>
        </p:nvSpPr>
        <p:spPr>
          <a:xfrm>
            <a:off x="5847472" y="4921250"/>
            <a:ext cx="918000" cy="222250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81F330-0580-5F15-C593-74D6D3CFBB31}"/>
              </a:ext>
            </a:extLst>
          </p:cNvPr>
          <p:cNvSpPr/>
          <p:nvPr/>
        </p:nvSpPr>
        <p:spPr>
          <a:xfrm>
            <a:off x="6938115" y="3895637"/>
            <a:ext cx="910272" cy="83024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11D0F88-A850-185F-14A1-5F02A4D1FBEF}"/>
              </a:ext>
            </a:extLst>
          </p:cNvPr>
          <p:cNvSpPr/>
          <p:nvPr/>
        </p:nvSpPr>
        <p:spPr>
          <a:xfrm>
            <a:off x="454369" y="2774947"/>
            <a:ext cx="128587" cy="133607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5C027B6-CC00-BFA4-7FF2-CA2BA241E8A5}"/>
              </a:ext>
            </a:extLst>
          </p:cNvPr>
          <p:cNvGrpSpPr/>
          <p:nvPr/>
        </p:nvGrpSpPr>
        <p:grpSpPr>
          <a:xfrm>
            <a:off x="6748558" y="3723910"/>
            <a:ext cx="3064035" cy="1628581"/>
            <a:chOff x="6450930" y="3723910"/>
            <a:chExt cx="3064035" cy="162858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2097562-1BE2-3FEB-F069-9B2434ABF55B}"/>
                </a:ext>
              </a:extLst>
            </p:cNvPr>
            <p:cNvSpPr/>
            <p:nvPr/>
          </p:nvSpPr>
          <p:spPr>
            <a:xfrm>
              <a:off x="6805613" y="4851400"/>
              <a:ext cx="1519237" cy="2222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05C6238-8CCB-18E2-1C7B-C8AFF3F01F26}"/>
                </a:ext>
              </a:extLst>
            </p:cNvPr>
            <p:cNvGrpSpPr/>
            <p:nvPr/>
          </p:nvGrpSpPr>
          <p:grpSpPr>
            <a:xfrm>
              <a:off x="6450930" y="3723910"/>
              <a:ext cx="3064035" cy="1628581"/>
              <a:chOff x="5464898" y="3125847"/>
              <a:chExt cx="4291262" cy="2307602"/>
            </a:xfrm>
          </p:grpSpPr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8AA91798-97AB-93ED-A736-5E46EBFAF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4898" y="3125847"/>
                <a:ext cx="4291262" cy="2307602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EF4E5B1F-F068-804A-1D16-ED36B2B1F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1545" y="3339496"/>
                <a:ext cx="1180529" cy="1180529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0F6D922-4253-8AD5-B85B-5FC910ACCBB8}"/>
                </a:ext>
              </a:extLst>
            </p:cNvPr>
            <p:cNvSpPr/>
            <p:nvPr/>
          </p:nvSpPr>
          <p:spPr>
            <a:xfrm>
              <a:off x="6938115" y="3895637"/>
              <a:ext cx="910272" cy="83024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EF84BA7-EF4D-61FB-BE47-B98C7D7BD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988" y="3874692"/>
              <a:ext cx="862737" cy="862737"/>
            </a:xfrm>
            <a:prstGeom prst="rect">
              <a:avLst/>
            </a:prstGeom>
          </p:spPr>
        </p:pic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0F61C53E-E400-709F-7788-1C5CD1F02EC0}"/>
              </a:ext>
            </a:extLst>
          </p:cNvPr>
          <p:cNvSpPr/>
          <p:nvPr/>
        </p:nvSpPr>
        <p:spPr>
          <a:xfrm>
            <a:off x="449971" y="2301749"/>
            <a:ext cx="128587" cy="133607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733546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2" y="2571750"/>
            <a:ext cx="5410549" cy="868334"/>
          </a:xfrm>
        </p:spPr>
        <p:txBody>
          <a:bodyPr/>
          <a:lstStyle/>
          <a:p>
            <a:r>
              <a:rPr lang="ru-RU" dirty="0"/>
              <a:t>Благодарим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12A20B0-A2EE-74AD-F448-D1BEC5A71131}"/>
              </a:ext>
            </a:extLst>
          </p:cNvPr>
          <p:cNvSpPr/>
          <p:nvPr/>
        </p:nvSpPr>
        <p:spPr>
          <a:xfrm>
            <a:off x="-225425" y="2888943"/>
            <a:ext cx="3133726" cy="406156"/>
          </a:xfrm>
          <a:prstGeom prst="round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739D155-7A75-8BC0-5ED1-155FFEB637A7}"/>
              </a:ext>
            </a:extLst>
          </p:cNvPr>
          <p:cNvSpPr/>
          <p:nvPr/>
        </p:nvSpPr>
        <p:spPr>
          <a:xfrm>
            <a:off x="-225425" y="1321045"/>
            <a:ext cx="2632076" cy="406156"/>
          </a:xfrm>
          <a:prstGeom prst="round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Финансовый диктант</a:t>
            </a:r>
            <a:br>
              <a:rPr lang="ru-RU" dirty="0"/>
            </a:br>
            <a:r>
              <a:rPr lang="ru-RU" sz="1600" dirty="0"/>
              <a:t>межрегиональная просветительская акция ко Дню финансиста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3458206"/>
            <a:ext cx="4116069" cy="107569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Учащиеся</a:t>
            </a:r>
            <a:r>
              <a:rPr lang="ru-RU" dirty="0"/>
              <a:t> 8-11 классов общеобразовательных организаций, </a:t>
            </a:r>
            <a:r>
              <a:rPr lang="ru-RU" b="1" dirty="0"/>
              <a:t>студенты</a:t>
            </a:r>
            <a:r>
              <a:rPr lang="ru-RU" dirty="0"/>
              <a:t> учреждений среднего профессионального образования и организаций высшего образования, </a:t>
            </a:r>
            <a:r>
              <a:rPr lang="ru-RU" b="1" dirty="0"/>
              <a:t>взрослое население</a:t>
            </a:r>
            <a:r>
              <a:rPr lang="ru-RU" dirty="0"/>
              <a:t>, лица </a:t>
            </a:r>
            <a:r>
              <a:rPr lang="ru-RU" b="1" dirty="0"/>
              <a:t>пенсионного и предпенсионного возраста</a:t>
            </a:r>
            <a:r>
              <a:rPr lang="ru-RU" dirty="0"/>
              <a:t>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4A9C89-7BB9-A096-A6BF-64972D37E991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EEE434-E057-E90A-BAA9-AE8B8AB78817}"/>
              </a:ext>
            </a:extLst>
          </p:cNvPr>
          <p:cNvSpPr/>
          <p:nvPr/>
        </p:nvSpPr>
        <p:spPr>
          <a:xfrm>
            <a:off x="0" y="4900050"/>
            <a:ext cx="1885950" cy="222250"/>
          </a:xfrm>
          <a:prstGeom prst="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45E702B-AC80-B0DE-B553-6ADB5F05ED32}"/>
              </a:ext>
            </a:extLst>
          </p:cNvPr>
          <p:cNvSpPr txBox="1">
            <a:spLocks/>
          </p:cNvSpPr>
          <p:nvPr/>
        </p:nvSpPr>
        <p:spPr>
          <a:xfrm>
            <a:off x="633412" y="1814856"/>
            <a:ext cx="4116070" cy="99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dirty="0"/>
              <a:t>Проведение оценки и содействие повышению текущего уровня </a:t>
            </a:r>
            <a:r>
              <a:rPr lang="ru-RU" b="1" dirty="0"/>
              <a:t>финансовой грамотности</a:t>
            </a:r>
            <a:r>
              <a:rPr lang="ru-RU" dirty="0"/>
              <a:t>, популяризация финансового просвещения, стимулирование финансового самообразования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5E9E0F4-0D13-995A-1B84-76E96F8DC8A8}"/>
              </a:ext>
            </a:extLst>
          </p:cNvPr>
          <p:cNvSpPr txBox="1">
            <a:spLocks/>
          </p:cNvSpPr>
          <p:nvPr/>
        </p:nvSpPr>
        <p:spPr>
          <a:xfrm>
            <a:off x="633413" y="1381365"/>
            <a:ext cx="2871788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Цель практики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DA32BB0-CCD7-213A-5E5A-C597AFEF61C6}"/>
              </a:ext>
            </a:extLst>
          </p:cNvPr>
          <p:cNvSpPr txBox="1">
            <a:spLocks/>
          </p:cNvSpPr>
          <p:nvPr/>
        </p:nvSpPr>
        <p:spPr>
          <a:xfrm>
            <a:off x="633413" y="2957069"/>
            <a:ext cx="2871788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Целевая аудитория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897D80C-7968-B2CB-B12C-ED489B3A9222}"/>
              </a:ext>
            </a:extLst>
          </p:cNvPr>
          <p:cNvSpPr/>
          <p:nvPr/>
        </p:nvSpPr>
        <p:spPr>
          <a:xfrm>
            <a:off x="5496850" y="1381366"/>
            <a:ext cx="3323300" cy="2358908"/>
          </a:xfrm>
          <a:prstGeom prst="round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FAFEB9-3D85-5EA5-001C-56B016E61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10" y="1554283"/>
            <a:ext cx="3323300" cy="2337047"/>
          </a:xfrm>
          <a:prstGeom prst="roundRect">
            <a:avLst/>
          </a:prstGeom>
          <a:ln w="9525">
            <a:solidFill>
              <a:srgbClr val="B8BDC0"/>
            </a:solidFill>
          </a:ln>
        </p:spPr>
      </p:pic>
    </p:spTree>
    <p:extLst>
      <p:ext uri="{BB962C8B-B14F-4D97-AF65-F5344CB8AC3E}">
        <p14:creationId xmlns:p14="http://schemas.microsoft.com/office/powerpoint/2010/main" val="38348617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436EED-5FD6-A735-4438-5068CC4B69FD}"/>
              </a:ext>
            </a:extLst>
          </p:cNvPr>
          <p:cNvSpPr/>
          <p:nvPr/>
        </p:nvSpPr>
        <p:spPr>
          <a:xfrm>
            <a:off x="5800410" y="1361175"/>
            <a:ext cx="2852941" cy="1786121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573499"/>
            <a:ext cx="6262688" cy="332994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 представляет собой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ежегодное онлайн-тестирование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базовым вопросам финансовой грамотности, которое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в течение месяца и приурочено ко Дню финансиста.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набор из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заданий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уникальным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формируется методом случайной выборки из общего банка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в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единиц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разделены по уровню сложности на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группы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учащиеся 8-11 классов, студенты и взрослое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население, лица пенсионного возраста. На прохождение теста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отводится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минут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Количество попыток не ограничено.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правильными ответами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пояснениями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 сразу после прохождения теста. Всем участникам, указавшим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почту, направляются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сертификаты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C315F9-05AD-A0AE-B9A0-AE9A01E48F3C}"/>
              </a:ext>
            </a:extLst>
          </p:cNvPr>
          <p:cNvSpPr/>
          <p:nvPr/>
        </p:nvSpPr>
        <p:spPr>
          <a:xfrm>
            <a:off x="1957388" y="4914618"/>
            <a:ext cx="2514600" cy="222250"/>
          </a:xfrm>
          <a:prstGeom prst="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B7DFB1-6179-C5A0-713C-0216E2601B64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76AB7BD-62AD-B4DD-AF6C-2F0288DF4CE7}"/>
              </a:ext>
            </a:extLst>
          </p:cNvPr>
          <p:cNvSpPr/>
          <p:nvPr/>
        </p:nvSpPr>
        <p:spPr>
          <a:xfrm>
            <a:off x="-260349" y="1052565"/>
            <a:ext cx="4204812" cy="535305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EB275DC-1A23-BAC5-C196-03D39E3BC25A}"/>
              </a:ext>
            </a:extLst>
          </p:cNvPr>
          <p:cNvSpPr txBox="1">
            <a:spLocks/>
          </p:cNvSpPr>
          <p:nvPr/>
        </p:nvSpPr>
        <p:spPr>
          <a:xfrm>
            <a:off x="633412" y="1179272"/>
            <a:ext cx="3182937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Краткое описание практики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59F13E8-FB82-C8BC-97BE-28A1A7BF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Финансовый диктант</a:t>
            </a:r>
            <a:br>
              <a:rPr lang="ru-RU" dirty="0"/>
            </a:br>
            <a:r>
              <a:rPr lang="ru-RU" sz="1600" dirty="0"/>
              <a:t>межрегиональная просветительская акция ко Дню финансиста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D39A856-67C0-5332-196C-0EA0B39DA7BD}"/>
              </a:ext>
            </a:extLst>
          </p:cNvPr>
          <p:cNvSpPr txBox="1">
            <a:spLocks/>
          </p:cNvSpPr>
          <p:nvPr/>
        </p:nvSpPr>
        <p:spPr>
          <a:xfrm>
            <a:off x="6202003" y="3275152"/>
            <a:ext cx="2383352" cy="310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проекта: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https://финдиктант.рф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BF5597-7A29-528E-BB5D-A26860605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3"/>
          <a:stretch>
            <a:fillRect/>
          </a:stretch>
        </p:blipFill>
        <p:spPr>
          <a:xfrm>
            <a:off x="5967209" y="1256734"/>
            <a:ext cx="2852941" cy="1686868"/>
          </a:xfrm>
          <a:prstGeom prst="round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9459B5-C0E2-952F-258A-083D9FD1165F}"/>
              </a:ext>
            </a:extLst>
          </p:cNvPr>
          <p:cNvGrpSpPr/>
          <p:nvPr/>
        </p:nvGrpSpPr>
        <p:grpSpPr>
          <a:xfrm>
            <a:off x="6491308" y="3710953"/>
            <a:ext cx="2852941" cy="1583906"/>
            <a:chOff x="5464898" y="3125847"/>
            <a:chExt cx="4291262" cy="230760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42986EE-2513-4FE4-9041-19CB6A723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898" y="3125847"/>
              <a:ext cx="4291262" cy="230760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8A9711C-CFF2-7E0D-84C3-B87D6DAD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545" y="3339496"/>
              <a:ext cx="1180529" cy="1180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9217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D6E87-F67E-C1BB-6D26-1CAEF9CE0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C1AE1DC-94BD-EE92-D682-14CD04A04E17}"/>
              </a:ext>
            </a:extLst>
          </p:cNvPr>
          <p:cNvSpPr/>
          <p:nvPr/>
        </p:nvSpPr>
        <p:spPr>
          <a:xfrm>
            <a:off x="5088376" y="1387750"/>
            <a:ext cx="3003551" cy="2492099"/>
          </a:xfrm>
          <a:prstGeom prst="roundRect">
            <a:avLst/>
          </a:prstGeom>
          <a:solidFill>
            <a:srgbClr val="F07D00">
              <a:alpha val="7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EF7B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E23051E-A2B5-2271-C06A-035802A15546}"/>
              </a:ext>
            </a:extLst>
          </p:cNvPr>
          <p:cNvSpPr/>
          <p:nvPr/>
        </p:nvSpPr>
        <p:spPr>
          <a:xfrm>
            <a:off x="-228601" y="3513274"/>
            <a:ext cx="3901967" cy="544830"/>
          </a:xfrm>
          <a:prstGeom prst="round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EF7B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069E7D-92BD-6B0C-3F8E-7AB963CD79E4}"/>
              </a:ext>
            </a:extLst>
          </p:cNvPr>
          <p:cNvSpPr/>
          <p:nvPr/>
        </p:nvSpPr>
        <p:spPr>
          <a:xfrm>
            <a:off x="6805613" y="4851400"/>
            <a:ext cx="1519237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0BCFA9C-6EC3-D0C2-C6E1-17403CF3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Финансовый диктант</a:t>
            </a:r>
            <a:br>
              <a:rPr lang="ru-RU" dirty="0"/>
            </a:br>
            <a:r>
              <a:rPr lang="ru-RU" sz="1600" dirty="0"/>
              <a:t>межрегиональная просветительская акция ко Дню финансиста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7114172-4581-B644-48B0-698B9AACDCF4}"/>
              </a:ext>
            </a:extLst>
          </p:cNvPr>
          <p:cNvSpPr/>
          <p:nvPr/>
        </p:nvSpPr>
        <p:spPr>
          <a:xfrm>
            <a:off x="-228601" y="960714"/>
            <a:ext cx="3901967" cy="544830"/>
          </a:xfrm>
          <a:prstGeom prst="round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EF7B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D2D8894-4782-55C0-4E84-064BF7A1BC7D}"/>
              </a:ext>
            </a:extLst>
          </p:cNvPr>
          <p:cNvSpPr txBox="1">
            <a:spLocks/>
          </p:cNvSpPr>
          <p:nvPr/>
        </p:nvSpPr>
        <p:spPr>
          <a:xfrm>
            <a:off x="633413" y="1102359"/>
            <a:ext cx="5094725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Тематическое содержание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2E9716-9E35-AA02-57CB-EB54B3206DB6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01AA1B-BB0E-C347-890A-7CEF4E77580C}"/>
              </a:ext>
            </a:extLst>
          </p:cNvPr>
          <p:cNvSpPr txBox="1"/>
          <p:nvPr/>
        </p:nvSpPr>
        <p:spPr>
          <a:xfrm>
            <a:off x="502173" y="3642720"/>
            <a:ext cx="7212689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00"/>
              </a:lnSpc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Составители заданий 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000"/>
              </a:spcBef>
            </a:pPr>
            <a:r>
              <a:rPr lang="ru-RU" sz="120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Вопросы разработаны 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преподавателями НГУЭУ </a:t>
            </a:r>
            <a:r>
              <a:rPr lang="ru-RU" sz="120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участии экспертов </a:t>
            </a:r>
            <a:br>
              <a:rPr lang="ru-RU" sz="120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Сибирского ГУ Банка России </a:t>
            </a:r>
            <a:r>
              <a:rPr lang="ru-RU" sz="120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Ассоциации развития финансовой грамотности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A45023C-9000-B515-9947-F56E054312CE}"/>
              </a:ext>
            </a:extLst>
          </p:cNvPr>
          <p:cNvSpPr txBox="1"/>
          <p:nvPr/>
        </p:nvSpPr>
        <p:spPr>
          <a:xfrm>
            <a:off x="502172" y="1608793"/>
            <a:ext cx="6303441" cy="1763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300"/>
              </a:spcAft>
              <a:buNone/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опросы «Финансового диктанта» разделены </a:t>
            </a:r>
            <a:b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6 тематическим блокам</a:t>
            </a:r>
          </a:p>
          <a:p>
            <a:pPr marL="228600" indent="-228600" algn="l">
              <a:lnSpc>
                <a:spcPct val="107000"/>
              </a:lnSpc>
              <a:buFont typeface="+mj-lt"/>
              <a:buAutoNum type="arabicPeriod"/>
            </a:pPr>
            <a:r>
              <a:rPr lang="ru-RU" sz="1200" b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Планирование бюджета</a:t>
            </a:r>
          </a:p>
          <a:p>
            <a:pPr marL="228600" indent="-228600" algn="l">
              <a:lnSpc>
                <a:spcPct val="107000"/>
              </a:lnSpc>
              <a:buFont typeface="+mj-lt"/>
              <a:buAutoNum type="arabicPeriod"/>
            </a:pPr>
            <a:r>
              <a:rPr lang="ru-RU" sz="1200" b="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Налогообложение</a:t>
            </a:r>
          </a:p>
          <a:p>
            <a:pPr marL="228600" indent="-228600" algn="l">
              <a:lnSpc>
                <a:spcPct val="107000"/>
              </a:lnSpc>
              <a:buFont typeface="+mj-lt"/>
              <a:buAutoNum type="arabicPeriod"/>
            </a:pPr>
            <a:r>
              <a:rPr lang="ru-RU" sz="1200" b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Страхование</a:t>
            </a:r>
          </a:p>
          <a:p>
            <a:pPr marL="228600" indent="-228600" algn="l">
              <a:lnSpc>
                <a:spcPct val="107000"/>
              </a:lnSpc>
              <a:buFont typeface="+mj-lt"/>
              <a:buAutoNum type="arabicPeriod"/>
            </a:pPr>
            <a:r>
              <a:rPr lang="ru-RU" sz="1200" b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Основы инвестирования</a:t>
            </a:r>
          </a:p>
          <a:p>
            <a:pPr marL="228600" indent="-228600" algn="l">
              <a:lnSpc>
                <a:spcPct val="107000"/>
              </a:lnSpc>
              <a:buFont typeface="+mj-lt"/>
              <a:buAutoNum type="arabicPeriod"/>
            </a:pPr>
            <a:r>
              <a:rPr lang="ru-RU" sz="1200" b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Защита прав потребителей</a:t>
            </a:r>
          </a:p>
          <a:p>
            <a:pPr marL="228600" indent="-228600" algn="l">
              <a:lnSpc>
                <a:spcPct val="107000"/>
              </a:lnSpc>
              <a:buFont typeface="+mj-lt"/>
              <a:buAutoNum type="arabicPeriod"/>
            </a:pPr>
            <a:r>
              <a:rPr lang="ru-RU" sz="1200" b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Основы финансовой и кибербезопасности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AAA103-4FCB-E897-7A64-3366B6903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57" y="965476"/>
            <a:ext cx="2006407" cy="38760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982C94-7566-F829-D07B-04B5FB6ADAF8}"/>
              </a:ext>
            </a:extLst>
          </p:cNvPr>
          <p:cNvSpPr/>
          <p:nvPr/>
        </p:nvSpPr>
        <p:spPr>
          <a:xfrm>
            <a:off x="4536281" y="4921250"/>
            <a:ext cx="1271587" cy="222250"/>
          </a:xfrm>
          <a:prstGeom prst="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382743-E354-2C98-0510-7D610E568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16" y="1733586"/>
            <a:ext cx="1720180" cy="17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65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D34B-B527-BCB7-1543-C093CDFE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32CF30-1F66-4FB2-DED0-4F17B5285877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6D77C8-54BC-D996-5A7E-CB18BF1CE573}"/>
              </a:ext>
            </a:extLst>
          </p:cNvPr>
          <p:cNvSpPr/>
          <p:nvPr/>
        </p:nvSpPr>
        <p:spPr>
          <a:xfrm>
            <a:off x="-258854" y="1101194"/>
            <a:ext cx="5573557" cy="535305"/>
          </a:xfrm>
          <a:prstGeom prst="round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0349E63-68CB-FC95-D580-C24EFA1DC740}"/>
              </a:ext>
            </a:extLst>
          </p:cNvPr>
          <p:cNvSpPr txBox="1">
            <a:spLocks/>
          </p:cNvSpPr>
          <p:nvPr/>
        </p:nvSpPr>
        <p:spPr>
          <a:xfrm>
            <a:off x="603161" y="1238077"/>
            <a:ext cx="4711543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Путь участника «Финансового  диктанта»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F3C180-7822-3DCE-5A11-4313BAE35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" y="2669044"/>
            <a:ext cx="270422" cy="270422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F079A87-A305-4802-4A17-7166D39D7F9F}"/>
              </a:ext>
            </a:extLst>
          </p:cNvPr>
          <p:cNvGrpSpPr/>
          <p:nvPr/>
        </p:nvGrpSpPr>
        <p:grpSpPr>
          <a:xfrm>
            <a:off x="5442294" y="1448195"/>
            <a:ext cx="3377758" cy="2701874"/>
            <a:chOff x="8081189" y="2514682"/>
            <a:chExt cx="3701739" cy="2973224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67BA99FB-0953-A0F5-76BA-9E82AE93A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189" y="2514682"/>
              <a:ext cx="3701739" cy="2973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69158E1-F25A-5E76-525C-77B582871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531" y="4716905"/>
              <a:ext cx="345877" cy="338664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B5C5757-1905-197B-B325-8420259B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7947" y="2670670"/>
              <a:ext cx="3517744" cy="1978731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7650116-F51C-209A-41E6-2BAC70A02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1" y="3181474"/>
            <a:ext cx="257260" cy="2572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3E1310A-F269-EA36-7AE9-6A6B195FC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1" y="2208195"/>
            <a:ext cx="257260" cy="2572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4375689-B9FE-5B5B-647A-8A8B7A2B0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" y="1820455"/>
            <a:ext cx="257260" cy="25726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4CA015B-C883-395D-DD8C-16630DAB25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4" y="3619577"/>
            <a:ext cx="342434" cy="342434"/>
          </a:xfrm>
          <a:prstGeom prst="rect">
            <a:avLst/>
          </a:prstGeom>
        </p:spPr>
      </p:pic>
      <p:sp>
        <p:nvSpPr>
          <p:cNvPr id="51" name="Объект 2">
            <a:extLst>
              <a:ext uri="{FF2B5EF4-FFF2-40B4-BE49-F238E27FC236}">
                <a16:creationId xmlns:a16="http://schemas.microsoft.com/office/drawing/2014/main" id="{283D1D10-0D00-571D-3716-731F8031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720" y="1829114"/>
            <a:ext cx="4480864" cy="31002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E61859"/>
                </a:solidFill>
              </a:rPr>
              <a:t>Регистрация</a:t>
            </a:r>
            <a:r>
              <a:rPr lang="ru-RU" b="1" dirty="0"/>
              <a:t> </a:t>
            </a:r>
            <a:r>
              <a:rPr lang="ru-RU" dirty="0"/>
              <a:t>на </a:t>
            </a:r>
            <a:r>
              <a:rPr lang="ru-RU" b="1" dirty="0">
                <a:solidFill>
                  <a:schemeClr val="tx1"/>
                </a:solidFill>
              </a:rPr>
              <a:t>сайте </a:t>
            </a:r>
            <a:r>
              <a:rPr lang="ru-RU" b="1" u="sng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https://финдиктант.рф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7E724599-D3BD-C008-30DC-7E3D631C8427}"/>
              </a:ext>
            </a:extLst>
          </p:cNvPr>
          <p:cNvSpPr txBox="1">
            <a:spLocks/>
          </p:cNvSpPr>
          <p:nvPr/>
        </p:nvSpPr>
        <p:spPr>
          <a:xfrm>
            <a:off x="1053737" y="2139141"/>
            <a:ext cx="4148142" cy="33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b="1" dirty="0">
                <a:solidFill>
                  <a:srgbClr val="E61859"/>
                </a:solidFill>
              </a:rPr>
              <a:t>Получение доступа к заданию: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dirty="0">
                <a:solidFill>
                  <a:schemeClr val="tx1"/>
                </a:solidFill>
              </a:rPr>
              <a:t>25 уникальных вопросов в формате теста.</a:t>
            </a:r>
          </a:p>
        </p:txBody>
      </p:sp>
      <p:sp>
        <p:nvSpPr>
          <p:cNvPr id="53" name="Объект 2">
            <a:extLst>
              <a:ext uri="{FF2B5EF4-FFF2-40B4-BE49-F238E27FC236}">
                <a16:creationId xmlns:a16="http://schemas.microsoft.com/office/drawing/2014/main" id="{A201C6B1-B07C-F16A-03E9-02B39B962F4D}"/>
              </a:ext>
            </a:extLst>
          </p:cNvPr>
          <p:cNvSpPr txBox="1">
            <a:spLocks/>
          </p:cNvSpPr>
          <p:nvPr/>
        </p:nvSpPr>
        <p:spPr>
          <a:xfrm>
            <a:off x="1053737" y="2625952"/>
            <a:ext cx="4148142" cy="33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b="1" dirty="0">
                <a:solidFill>
                  <a:srgbClr val="E61859"/>
                </a:solidFill>
              </a:rPr>
              <a:t>Прохождение тестирования.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dirty="0">
                <a:solidFill>
                  <a:schemeClr val="tx1"/>
                </a:solidFill>
              </a:rPr>
              <a:t>30 минут –  время, отведенное на выполнение.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5FA54B6F-99AC-246A-858E-9A19B6A5C6B7}"/>
              </a:ext>
            </a:extLst>
          </p:cNvPr>
          <p:cNvSpPr txBox="1">
            <a:spLocks/>
          </p:cNvSpPr>
          <p:nvPr/>
        </p:nvSpPr>
        <p:spPr>
          <a:xfrm>
            <a:off x="1053737" y="3113619"/>
            <a:ext cx="4148142" cy="33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E61859"/>
                </a:solidFill>
              </a:rPr>
              <a:t>Получение результатов и разбор ответов</a:t>
            </a:r>
            <a:r>
              <a:rPr lang="ru-RU" b="1" dirty="0">
                <a:solidFill>
                  <a:srgbClr val="F07D00"/>
                </a:solidFill>
              </a:rPr>
              <a:t> </a:t>
            </a:r>
            <a:br>
              <a:rPr lang="ru-RU" b="1" dirty="0">
                <a:solidFill>
                  <a:srgbClr val="F07D00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сразу после завершения тестирования.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1A7D6EBF-A20C-E597-2F00-FD85E7C0E984}"/>
              </a:ext>
            </a:extLst>
          </p:cNvPr>
          <p:cNvSpPr txBox="1">
            <a:spLocks/>
          </p:cNvSpPr>
          <p:nvPr/>
        </p:nvSpPr>
        <p:spPr>
          <a:xfrm>
            <a:off x="1049720" y="3619577"/>
            <a:ext cx="4711543" cy="33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b="1" dirty="0">
                <a:solidFill>
                  <a:srgbClr val="E61859"/>
                </a:solidFill>
              </a:rPr>
              <a:t>Получение</a:t>
            </a:r>
            <a:r>
              <a:rPr lang="ru-RU" b="1" dirty="0">
                <a:solidFill>
                  <a:srgbClr val="F07D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сертификата о прохождении «Финансового диктанта» с указанием количества набранных баллов.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9AB4E65-19EE-98E8-C5FB-E6F7C86A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Финансовый диктант</a:t>
            </a:r>
            <a:br>
              <a:rPr lang="ru-RU" dirty="0"/>
            </a:br>
            <a:r>
              <a:rPr lang="ru-RU" sz="1600" dirty="0"/>
              <a:t>межрегиональная просветительская акция ко Дню финансиста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5A0C9-D272-1DB6-1E07-11BAECF56495}"/>
              </a:ext>
            </a:extLst>
          </p:cNvPr>
          <p:cNvSpPr txBox="1"/>
          <p:nvPr/>
        </p:nvSpPr>
        <p:spPr>
          <a:xfrm>
            <a:off x="506894" y="4218488"/>
            <a:ext cx="6193009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1200" b="0" i="0" dirty="0">
                <a:solidFill>
                  <a:srgbClr val="0F1115"/>
                </a:solidFill>
                <a:effectLst/>
                <a:latin typeface="quote-cjk-patch"/>
              </a:rPr>
              <a:t>      </a:t>
            </a:r>
            <a:r>
              <a:rPr lang="ru-RU" sz="1000" b="0" dirty="0">
                <a:solidFill>
                  <a:schemeClr val="tx1"/>
                </a:solidFill>
              </a:rPr>
              <a:t>При неудовлетворительном результате или недостаточно высоких баллах </a:t>
            </a:r>
            <a:br>
              <a:rPr lang="ru-RU" sz="1000" b="0" dirty="0">
                <a:solidFill>
                  <a:schemeClr val="tx1"/>
                </a:solidFill>
              </a:rPr>
            </a:br>
            <a:r>
              <a:rPr lang="ru-RU" sz="1000" b="0" dirty="0">
                <a:solidFill>
                  <a:schemeClr val="tx1"/>
                </a:solidFill>
              </a:rPr>
              <a:t>участник может пройти тестирование повторно. Количество попыток не ограничено.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13997BA-5044-A513-4CA3-406237CA92A2}"/>
              </a:ext>
            </a:extLst>
          </p:cNvPr>
          <p:cNvCxnSpPr>
            <a:cxnSpLocks/>
          </p:cNvCxnSpPr>
          <p:nvPr/>
        </p:nvCxnSpPr>
        <p:spPr>
          <a:xfrm>
            <a:off x="542900" y="4178024"/>
            <a:ext cx="4647458" cy="0"/>
          </a:xfrm>
          <a:prstGeom prst="line">
            <a:avLst/>
          </a:prstGeom>
          <a:noFill/>
          <a:ln w="9525" cap="flat">
            <a:solidFill>
              <a:srgbClr val="F07D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8CB07431-BD02-9BAC-4BDD-F8AFBC9E442E}"/>
              </a:ext>
            </a:extLst>
          </p:cNvPr>
          <p:cNvSpPr/>
          <p:nvPr/>
        </p:nvSpPr>
        <p:spPr>
          <a:xfrm>
            <a:off x="613817" y="4297164"/>
            <a:ext cx="128587" cy="133607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EECDA-C10F-5488-5DEA-98DF3E933AAD}"/>
              </a:ext>
            </a:extLst>
          </p:cNvPr>
          <p:cNvSpPr/>
          <p:nvPr/>
        </p:nvSpPr>
        <p:spPr>
          <a:xfrm>
            <a:off x="5848350" y="4921250"/>
            <a:ext cx="917575" cy="222250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157572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82330-FC78-9869-27A3-FA7BAA69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3B2677C-AA0B-14EB-C1BE-8ED475E194F6}"/>
              </a:ext>
            </a:extLst>
          </p:cNvPr>
          <p:cNvSpPr/>
          <p:nvPr/>
        </p:nvSpPr>
        <p:spPr>
          <a:xfrm>
            <a:off x="5417106" y="1502719"/>
            <a:ext cx="3403044" cy="2394532"/>
          </a:xfrm>
          <a:prstGeom prst="roundRect">
            <a:avLst/>
          </a:prstGeom>
          <a:solidFill>
            <a:srgbClr val="01509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4D85852-1B6B-6633-6447-34460831A8B8}"/>
              </a:ext>
            </a:extLst>
          </p:cNvPr>
          <p:cNvSpPr/>
          <p:nvPr/>
        </p:nvSpPr>
        <p:spPr>
          <a:xfrm>
            <a:off x="-268108" y="3798957"/>
            <a:ext cx="3526095" cy="535305"/>
          </a:xfrm>
          <a:prstGeom prst="roundRect">
            <a:avLst/>
          </a:prstGeom>
          <a:solidFill>
            <a:srgbClr val="01509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B974BE-7F49-2357-D694-34D54E242CED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9C0B3AF-50E4-D99F-BABE-0B4B60197197}"/>
              </a:ext>
            </a:extLst>
          </p:cNvPr>
          <p:cNvSpPr/>
          <p:nvPr/>
        </p:nvSpPr>
        <p:spPr>
          <a:xfrm>
            <a:off x="-239236" y="1017395"/>
            <a:ext cx="2636520" cy="535305"/>
          </a:xfrm>
          <a:prstGeom prst="roundRect">
            <a:avLst/>
          </a:prstGeom>
          <a:solidFill>
            <a:srgbClr val="01509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7DD8008-5820-BBBC-62C3-5D631F88CA7B}"/>
              </a:ext>
            </a:extLst>
          </p:cNvPr>
          <p:cNvSpPr txBox="1">
            <a:spLocks/>
          </p:cNvSpPr>
          <p:nvPr/>
        </p:nvSpPr>
        <p:spPr>
          <a:xfrm>
            <a:off x="653655" y="1154278"/>
            <a:ext cx="3182937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В дополнение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C33905F-8C45-1886-D90D-BA5CFCF2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53" y="1740569"/>
            <a:ext cx="5174456" cy="196416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/>
              <a:t>Проведение «Финансового диктанта» сопровождается </a:t>
            </a:r>
            <a:br>
              <a:rPr lang="ru-RU" dirty="0"/>
            </a:br>
            <a:r>
              <a:rPr lang="ru-RU" dirty="0"/>
              <a:t>очными просветительскими мероприятиями.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b="1" dirty="0">
                <a:solidFill>
                  <a:srgbClr val="01509F"/>
                </a:solidFill>
              </a:rPr>
              <a:t>Площадки проведения: </a:t>
            </a:r>
            <a:r>
              <a:rPr lang="ru-RU" dirty="0"/>
              <a:t>учреждения среднего </a:t>
            </a:r>
            <a:br>
              <a:rPr lang="ru-RU" dirty="0"/>
            </a:br>
            <a:r>
              <a:rPr lang="ru-RU" dirty="0"/>
              <a:t>профессионального образования, организации высшего </a:t>
            </a:r>
            <a:br>
              <a:rPr lang="ru-RU" dirty="0"/>
            </a:br>
            <a:r>
              <a:rPr lang="ru-RU" dirty="0"/>
              <a:t>образования, библиотеки и другие организации.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b="1" dirty="0">
                <a:solidFill>
                  <a:srgbClr val="01509F"/>
                </a:solidFill>
              </a:rPr>
              <a:t>Спикеры: </a:t>
            </a:r>
            <a:r>
              <a:rPr lang="ru-RU" dirty="0"/>
              <a:t>представители органов власти, Банка России, </a:t>
            </a:r>
            <a:br>
              <a:rPr lang="ru-RU" dirty="0"/>
            </a:br>
            <a:r>
              <a:rPr lang="ru-RU" dirty="0"/>
              <a:t>финансовых организаций, независимые финансовые </a:t>
            </a:r>
            <a:br>
              <a:rPr lang="ru-RU" dirty="0"/>
            </a:br>
            <a:r>
              <a:rPr lang="ru-RU" dirty="0"/>
              <a:t>консультанты-волонтеры финансового просвещения.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19525-33BA-7573-C8BF-0D9183D75267}"/>
              </a:ext>
            </a:extLst>
          </p:cNvPr>
          <p:cNvSpPr txBox="1"/>
          <p:nvPr/>
        </p:nvSpPr>
        <p:spPr>
          <a:xfrm>
            <a:off x="3853699" y="3656575"/>
            <a:ext cx="1619250" cy="2723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b="0" dirty="0"/>
              <a:t>мероприятий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D50B83-3ECC-D628-378D-724A329FBAE2}"/>
              </a:ext>
            </a:extLst>
          </p:cNvPr>
          <p:cNvSpPr txBox="1"/>
          <p:nvPr/>
        </p:nvSpPr>
        <p:spPr>
          <a:xfrm>
            <a:off x="4471950" y="4195452"/>
            <a:ext cx="933688" cy="2723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b="0" dirty="0"/>
              <a:t>человек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C2986-6B69-B07D-7F31-26095AEF2E44}"/>
              </a:ext>
            </a:extLst>
          </p:cNvPr>
          <p:cNvSpPr txBox="1"/>
          <p:nvPr/>
        </p:nvSpPr>
        <p:spPr>
          <a:xfrm>
            <a:off x="3275094" y="3442863"/>
            <a:ext cx="94630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3600" b="1" dirty="0">
                <a:solidFill>
                  <a:srgbClr val="0150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3600" b="0" dirty="0">
              <a:solidFill>
                <a:srgbClr val="0150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8BAC9A-406D-5FDB-6AD4-62D2F3FE73A0}"/>
              </a:ext>
            </a:extLst>
          </p:cNvPr>
          <p:cNvSpPr txBox="1"/>
          <p:nvPr/>
        </p:nvSpPr>
        <p:spPr>
          <a:xfrm>
            <a:off x="3257988" y="3969989"/>
            <a:ext cx="148351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3600" b="1" dirty="0">
                <a:solidFill>
                  <a:srgbClr val="0150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1 499</a:t>
            </a:r>
            <a:endParaRPr lang="ru-RU" sz="3600" b="0" dirty="0">
              <a:solidFill>
                <a:srgbClr val="0150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85F309-45A6-83E1-FD04-50641E1EF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6499" r="2010" b="8452"/>
          <a:stretch>
            <a:fillRect/>
          </a:stretch>
        </p:blipFill>
        <p:spPr>
          <a:xfrm>
            <a:off x="5091112" y="1691164"/>
            <a:ext cx="3484007" cy="2371690"/>
          </a:xfrm>
          <a:prstGeom prst="roundRect">
            <a:avLst/>
          </a:prstGeom>
          <a:ln>
            <a:solidFill>
              <a:srgbClr val="01509F"/>
            </a:solidFill>
          </a:ln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0493F59F-C591-7A5D-5354-1BCB97FDC627}"/>
              </a:ext>
            </a:extLst>
          </p:cNvPr>
          <p:cNvSpPr txBox="1">
            <a:spLocks/>
          </p:cNvSpPr>
          <p:nvPr/>
        </p:nvSpPr>
        <p:spPr>
          <a:xfrm>
            <a:off x="670762" y="3940186"/>
            <a:ext cx="3182937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Результаты 2025 года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1F3B842-05C5-BEE7-8266-C57D4DB5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Финансовый диктант</a:t>
            </a:r>
            <a:br>
              <a:rPr lang="ru-RU" dirty="0"/>
            </a:br>
            <a:r>
              <a:rPr lang="ru-RU" sz="1600" dirty="0"/>
              <a:t>межрегиональная просветительская акция ко Дню финансиста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F58BB6-945E-0F3F-384B-1CB0F55475AD}"/>
              </a:ext>
            </a:extLst>
          </p:cNvPr>
          <p:cNvSpPr/>
          <p:nvPr/>
        </p:nvSpPr>
        <p:spPr>
          <a:xfrm>
            <a:off x="6825387" y="4921250"/>
            <a:ext cx="1458982" cy="222250"/>
          </a:xfrm>
          <a:prstGeom prst="rect">
            <a:avLst/>
          </a:prstGeom>
          <a:solidFill>
            <a:srgbClr val="01509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03137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1EE8A-30AD-167D-24D9-F3968DED4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F12750-B7FE-869A-9B04-AD03502F5D11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AC0026C-23D2-1AEF-C1A6-FDE5DF31633E}"/>
              </a:ext>
            </a:extLst>
          </p:cNvPr>
          <p:cNvSpPr/>
          <p:nvPr/>
        </p:nvSpPr>
        <p:spPr>
          <a:xfrm>
            <a:off x="8324850" y="4888172"/>
            <a:ext cx="819150" cy="255328"/>
          </a:xfrm>
          <a:prstGeom prst="rect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72141E8-C4D6-2834-4E05-22F0B2DA9F74}"/>
              </a:ext>
            </a:extLst>
          </p:cNvPr>
          <p:cNvSpPr/>
          <p:nvPr/>
        </p:nvSpPr>
        <p:spPr>
          <a:xfrm>
            <a:off x="6454446" y="2865582"/>
            <a:ext cx="2334672" cy="1730885"/>
          </a:xfrm>
          <a:prstGeom prst="round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9C87325-D953-EB6A-6634-B68C649521B2}"/>
              </a:ext>
            </a:extLst>
          </p:cNvPr>
          <p:cNvSpPr/>
          <p:nvPr/>
        </p:nvSpPr>
        <p:spPr>
          <a:xfrm>
            <a:off x="6342012" y="965410"/>
            <a:ext cx="2439989" cy="1620000"/>
          </a:xfrm>
          <a:prstGeom prst="round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E42B960-0E63-7F2C-71FE-6EF6F05CB370}"/>
              </a:ext>
            </a:extLst>
          </p:cNvPr>
          <p:cNvSpPr/>
          <p:nvPr/>
        </p:nvSpPr>
        <p:spPr>
          <a:xfrm>
            <a:off x="-505756" y="2306747"/>
            <a:ext cx="1812925" cy="345835"/>
          </a:xfrm>
          <a:prstGeom prst="round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1D9C229-165F-48D7-8299-917A83E0C50F}"/>
              </a:ext>
            </a:extLst>
          </p:cNvPr>
          <p:cNvSpPr/>
          <p:nvPr/>
        </p:nvSpPr>
        <p:spPr>
          <a:xfrm>
            <a:off x="-511852" y="1700048"/>
            <a:ext cx="1812925" cy="345835"/>
          </a:xfrm>
          <a:prstGeom prst="round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885C2C1-8195-1D9B-75BB-72625629DE19}"/>
              </a:ext>
            </a:extLst>
          </p:cNvPr>
          <p:cNvSpPr/>
          <p:nvPr/>
        </p:nvSpPr>
        <p:spPr>
          <a:xfrm>
            <a:off x="-225425" y="1046303"/>
            <a:ext cx="2871788" cy="406156"/>
          </a:xfrm>
          <a:prstGeom prst="round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2CA1F6B-F195-7E87-2AF1-CD3395076718}"/>
              </a:ext>
            </a:extLst>
          </p:cNvPr>
          <p:cNvSpPr txBox="1">
            <a:spLocks/>
          </p:cNvSpPr>
          <p:nvPr/>
        </p:nvSpPr>
        <p:spPr>
          <a:xfrm>
            <a:off x="346985" y="1739445"/>
            <a:ext cx="1013862" cy="16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FFFF"/>
                </a:solidFill>
              </a:rPr>
              <a:t> 2020 год  </a:t>
            </a:r>
            <a:endParaRPr lang="ru-RU" sz="1400" b="1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5F7CBD8-3772-89D4-53D7-9101443A374F}"/>
              </a:ext>
            </a:extLst>
          </p:cNvPr>
          <p:cNvSpPr txBox="1">
            <a:spLocks/>
          </p:cNvSpPr>
          <p:nvPr/>
        </p:nvSpPr>
        <p:spPr>
          <a:xfrm>
            <a:off x="633731" y="1125814"/>
            <a:ext cx="2871788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Развитие проекта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4440239-BE73-DDF7-0471-9932DE2AD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" r="2489"/>
          <a:stretch>
            <a:fillRect/>
          </a:stretch>
        </p:blipFill>
        <p:spPr>
          <a:xfrm>
            <a:off x="6106139" y="2999680"/>
            <a:ext cx="2503511" cy="1742639"/>
          </a:xfrm>
          <a:prstGeom prst="roundRect">
            <a:avLst/>
          </a:prstGeom>
          <a:ln>
            <a:solidFill>
              <a:srgbClr val="4FB9B3"/>
            </a:solidFill>
          </a:ln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id="{2FD8E1FC-CA34-FEA6-DC33-092D3F8FB99C}"/>
              </a:ext>
            </a:extLst>
          </p:cNvPr>
          <p:cNvSpPr txBox="1">
            <a:spLocks/>
          </p:cNvSpPr>
          <p:nvPr/>
        </p:nvSpPr>
        <p:spPr>
          <a:xfrm>
            <a:off x="1500681" y="1676637"/>
            <a:ext cx="4637618" cy="53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25B7BC"/>
                </a:solidFill>
              </a:rPr>
              <a:t>Старт «Финансового диктанта»</a:t>
            </a:r>
            <a:r>
              <a:rPr lang="ru-RU" sz="1050" dirty="0">
                <a:solidFill>
                  <a:srgbClr val="25B7BC"/>
                </a:solidFill>
              </a:rPr>
              <a:t>. </a:t>
            </a:r>
            <a:br>
              <a:rPr lang="ru-RU" sz="1050" dirty="0">
                <a:solidFill>
                  <a:srgbClr val="25B7BC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Реализован НГУЭУ в формате </a:t>
            </a:r>
            <a:r>
              <a:rPr lang="ru-RU" sz="1050" b="1" dirty="0">
                <a:solidFill>
                  <a:schemeClr val="tx1"/>
                </a:solidFill>
              </a:rPr>
              <a:t>локального вузовского проекта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</a:rPr>
              <a:t>Целевая группа – студенты. Охват участников – </a:t>
            </a:r>
            <a:r>
              <a:rPr lang="ru-RU" sz="1050" b="1" dirty="0">
                <a:solidFill>
                  <a:srgbClr val="25B7BC"/>
                </a:solidFill>
              </a:rPr>
              <a:t>2 100 </a:t>
            </a:r>
            <a:r>
              <a:rPr lang="ru-RU" sz="1050" dirty="0">
                <a:solidFill>
                  <a:schemeClr val="tx1"/>
                </a:solidFill>
              </a:rPr>
              <a:t>человек.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C0031410-630C-348B-FA35-A867DA08348F}"/>
              </a:ext>
            </a:extLst>
          </p:cNvPr>
          <p:cNvSpPr txBox="1">
            <a:spLocks/>
          </p:cNvSpPr>
          <p:nvPr/>
        </p:nvSpPr>
        <p:spPr>
          <a:xfrm>
            <a:off x="368657" y="2355460"/>
            <a:ext cx="992190" cy="16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FFFF"/>
                </a:solidFill>
              </a:rPr>
              <a:t> 2021 год  </a:t>
            </a:r>
            <a:endParaRPr lang="ru-RU" sz="1400" b="1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3D3BBDA-5A12-8D5C-BA08-54E3236F812F}"/>
              </a:ext>
            </a:extLst>
          </p:cNvPr>
          <p:cNvSpPr/>
          <p:nvPr/>
        </p:nvSpPr>
        <p:spPr>
          <a:xfrm>
            <a:off x="-511851" y="2943743"/>
            <a:ext cx="1812925" cy="345835"/>
          </a:xfrm>
          <a:prstGeom prst="round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02E1D398-14B7-4DA4-6AC1-B4BC74F6D0F9}"/>
              </a:ext>
            </a:extLst>
          </p:cNvPr>
          <p:cNvSpPr txBox="1">
            <a:spLocks/>
          </p:cNvSpPr>
          <p:nvPr/>
        </p:nvSpPr>
        <p:spPr>
          <a:xfrm>
            <a:off x="368657" y="2981259"/>
            <a:ext cx="992190" cy="16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FFFF"/>
                </a:solidFill>
              </a:rPr>
              <a:t> 2022 год  </a:t>
            </a:r>
            <a:endParaRPr lang="ru-RU" sz="1400" b="1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054887F-1B31-3301-F850-BD78C29527DB}"/>
              </a:ext>
            </a:extLst>
          </p:cNvPr>
          <p:cNvSpPr/>
          <p:nvPr/>
        </p:nvSpPr>
        <p:spPr>
          <a:xfrm>
            <a:off x="-511852" y="3586492"/>
            <a:ext cx="1812925" cy="345835"/>
          </a:xfrm>
          <a:prstGeom prst="round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89446B9A-5481-2555-92A4-CBB05F3509E4}"/>
              </a:ext>
            </a:extLst>
          </p:cNvPr>
          <p:cNvSpPr txBox="1">
            <a:spLocks/>
          </p:cNvSpPr>
          <p:nvPr/>
        </p:nvSpPr>
        <p:spPr>
          <a:xfrm>
            <a:off x="369212" y="3626162"/>
            <a:ext cx="992190" cy="16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FFFFF"/>
                </a:solidFill>
              </a:rPr>
              <a:t> 2024 год  </a:t>
            </a:r>
            <a:endParaRPr lang="ru-RU" sz="1400" b="1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17D7CD71-808B-EE98-5A54-E513C11FEA1B}"/>
              </a:ext>
            </a:extLst>
          </p:cNvPr>
          <p:cNvSpPr txBox="1">
            <a:spLocks/>
          </p:cNvSpPr>
          <p:nvPr/>
        </p:nvSpPr>
        <p:spPr>
          <a:xfrm>
            <a:off x="1500681" y="2320398"/>
            <a:ext cx="4809684" cy="4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</a:rPr>
              <a:t>В число организаторов вошел </a:t>
            </a:r>
            <a:r>
              <a:rPr lang="ru-RU" sz="1050" b="1" dirty="0">
                <a:solidFill>
                  <a:schemeClr val="tx1"/>
                </a:solidFill>
              </a:rPr>
              <a:t>Новосибирский Дом финансового просвещения. </a:t>
            </a:r>
            <a:r>
              <a:rPr lang="ru-RU" sz="1050" dirty="0">
                <a:solidFill>
                  <a:schemeClr val="tx1"/>
                </a:solidFill>
              </a:rPr>
              <a:t>Охват участников составил </a:t>
            </a:r>
            <a:r>
              <a:rPr lang="ru-RU" sz="1050" b="1" dirty="0">
                <a:solidFill>
                  <a:srgbClr val="25B7BC"/>
                </a:solidFill>
              </a:rPr>
              <a:t>9 245 </a:t>
            </a:r>
            <a:r>
              <a:rPr lang="ru-RU" sz="1050" dirty="0">
                <a:solidFill>
                  <a:schemeClr val="tx1"/>
                </a:solidFill>
              </a:rPr>
              <a:t>человек (+340%).</a:t>
            </a:r>
            <a:r>
              <a:rPr lang="ru-RU" sz="1050" b="1" dirty="0">
                <a:solidFill>
                  <a:srgbClr val="004F9E"/>
                </a:solidFill>
              </a:rPr>
              <a:t> 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A91F72E7-1043-376A-AD96-656D3F7B23AE}"/>
              </a:ext>
            </a:extLst>
          </p:cNvPr>
          <p:cNvSpPr txBox="1">
            <a:spLocks/>
          </p:cNvSpPr>
          <p:nvPr/>
        </p:nvSpPr>
        <p:spPr>
          <a:xfrm>
            <a:off x="1500681" y="2854435"/>
            <a:ext cx="4465624" cy="53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</a:rPr>
              <a:t>Расширены </a:t>
            </a:r>
            <a:r>
              <a:rPr lang="ru-RU" sz="1050" b="1" dirty="0">
                <a:solidFill>
                  <a:schemeClr val="tx1"/>
                </a:solidFill>
              </a:rPr>
              <a:t>целевые группы</a:t>
            </a:r>
            <a:r>
              <a:rPr lang="ru-RU" sz="1050" dirty="0">
                <a:solidFill>
                  <a:schemeClr val="tx1"/>
                </a:solidFill>
              </a:rPr>
              <a:t>: к участию приглашены все желающие. К информационной поддержке подключилась </a:t>
            </a:r>
            <a:r>
              <a:rPr lang="ru-RU" sz="1050" b="1" dirty="0">
                <a:solidFill>
                  <a:schemeClr val="tx1"/>
                </a:solidFill>
              </a:rPr>
              <a:t>АРФГ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</a:rPr>
              <a:t>Охват участников составил </a:t>
            </a:r>
            <a:r>
              <a:rPr lang="ru-RU" sz="1050" b="1" dirty="0">
                <a:solidFill>
                  <a:srgbClr val="25B7BC"/>
                </a:solidFill>
              </a:rPr>
              <a:t>22 018 человек </a:t>
            </a:r>
            <a:r>
              <a:rPr lang="ru-RU" sz="1050" dirty="0">
                <a:solidFill>
                  <a:schemeClr val="tx1"/>
                </a:solidFill>
              </a:rPr>
              <a:t>(+138%).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7E9DE6F9-01FB-D252-11F8-826B64738F7A}"/>
              </a:ext>
            </a:extLst>
          </p:cNvPr>
          <p:cNvSpPr/>
          <p:nvPr/>
        </p:nvSpPr>
        <p:spPr>
          <a:xfrm>
            <a:off x="-511851" y="4285737"/>
            <a:ext cx="2916092" cy="540000"/>
          </a:xfrm>
          <a:prstGeom prst="round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6F932B3B-E4BB-934C-5956-9D57AB97D289}"/>
              </a:ext>
            </a:extLst>
          </p:cNvPr>
          <p:cNvSpPr txBox="1">
            <a:spLocks/>
          </p:cNvSpPr>
          <p:nvPr/>
        </p:nvSpPr>
        <p:spPr>
          <a:xfrm>
            <a:off x="315249" y="4293668"/>
            <a:ext cx="2257449" cy="30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FFFFFF"/>
                </a:solidFill>
              </a:rPr>
              <a:t> 2025 год  </a:t>
            </a:r>
            <a:endParaRPr lang="ru-RU" sz="3000" b="1" dirty="0"/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795FD0B3-6D06-4C08-2B42-E67C51C19201}"/>
              </a:ext>
            </a:extLst>
          </p:cNvPr>
          <p:cNvSpPr txBox="1">
            <a:spLocks/>
          </p:cNvSpPr>
          <p:nvPr/>
        </p:nvSpPr>
        <p:spPr>
          <a:xfrm>
            <a:off x="1443973" y="3484100"/>
            <a:ext cx="4757454" cy="816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</a:rPr>
              <a:t>«Финансовый диктант» перешел на </a:t>
            </a:r>
            <a:r>
              <a:rPr lang="ru-RU" sz="1050" b="1" dirty="0">
                <a:solidFill>
                  <a:schemeClr val="tx1"/>
                </a:solidFill>
              </a:rPr>
              <a:t>собственный домен </a:t>
            </a:r>
            <a:r>
              <a:rPr lang="ru-RU" sz="105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05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https://финдиктант.рф</a:t>
            </a:r>
            <a:r>
              <a:rPr lang="ru-RU" sz="105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ru-RU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50" b="1" dirty="0">
                <a:solidFill>
                  <a:schemeClr val="tx1"/>
                </a:solidFill>
              </a:rPr>
              <a:t>Банк вопросов увеличен </a:t>
            </a:r>
            <a:r>
              <a:rPr lang="ru-RU" sz="1050" dirty="0">
                <a:solidFill>
                  <a:schemeClr val="tx1"/>
                </a:solidFill>
              </a:rPr>
              <a:t>до 120 единиц. Впервые присоединились </a:t>
            </a:r>
            <a:r>
              <a:rPr lang="ru-RU" sz="1050" b="1" dirty="0">
                <a:solidFill>
                  <a:schemeClr val="tx1"/>
                </a:solidFill>
              </a:rPr>
              <a:t>100% регионов РФ</a:t>
            </a:r>
            <a:r>
              <a:rPr lang="ru-RU" sz="1050" dirty="0">
                <a:solidFill>
                  <a:schemeClr val="tx1"/>
                </a:solidFill>
              </a:rPr>
              <a:t>. </a:t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Охват участников составил </a:t>
            </a:r>
            <a:r>
              <a:rPr lang="ru-RU" sz="1050" b="1" dirty="0">
                <a:solidFill>
                  <a:srgbClr val="25B7BC"/>
                </a:solidFill>
              </a:rPr>
              <a:t>98 489 </a:t>
            </a:r>
            <a:r>
              <a:rPr lang="ru-RU" sz="1050" dirty="0">
                <a:solidFill>
                  <a:schemeClr val="tx1"/>
                </a:solidFill>
              </a:rPr>
              <a:t>человек (+347%).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5DA961EC-59CF-BFE9-CA75-384EC5D8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Финансовый диктант</a:t>
            </a:r>
            <a:br>
              <a:rPr lang="ru-RU" dirty="0"/>
            </a:br>
            <a:r>
              <a:rPr lang="ru-RU" sz="1600" dirty="0"/>
              <a:t>межрегиональная просветительская акция ко Дню финансиста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78E39D1-97EF-5BCD-EC2A-46C2C279C4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0" t="19634" r="10627" b="17124"/>
          <a:stretch>
            <a:fillRect/>
          </a:stretch>
        </p:blipFill>
        <p:spPr>
          <a:xfrm>
            <a:off x="6106139" y="1128094"/>
            <a:ext cx="2481766" cy="1646769"/>
          </a:xfrm>
          <a:prstGeom prst="roundRect">
            <a:avLst/>
          </a:prstGeom>
          <a:ln>
            <a:solidFill>
              <a:srgbClr val="4FB9B3"/>
            </a:solidFill>
          </a:ln>
        </p:spPr>
      </p:pic>
    </p:spTree>
    <p:extLst>
      <p:ext uri="{BB962C8B-B14F-4D97-AF65-F5344CB8AC3E}">
        <p14:creationId xmlns:p14="http://schemas.microsoft.com/office/powerpoint/2010/main" val="19224412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50B3-4151-11D3-2072-BA0F762C3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DB721A-4D15-C07B-85C3-56830E79F02F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5B12124-4D18-05B9-4A94-BD3EB0283625}"/>
              </a:ext>
            </a:extLst>
          </p:cNvPr>
          <p:cNvSpPr/>
          <p:nvPr/>
        </p:nvSpPr>
        <p:spPr>
          <a:xfrm>
            <a:off x="-228602" y="1097597"/>
            <a:ext cx="4800602" cy="544830"/>
          </a:xfrm>
          <a:prstGeom prst="roundRect">
            <a:avLst/>
          </a:prstGeom>
          <a:solidFill>
            <a:srgbClr val="4FB9B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highlight>
                <a:srgbClr val="25B7BC"/>
              </a:highlight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2B69798-EBFF-F6DE-E4F4-E7075788B26E}"/>
              </a:ext>
            </a:extLst>
          </p:cNvPr>
          <p:cNvSpPr txBox="1">
            <a:spLocks/>
          </p:cNvSpPr>
          <p:nvPr/>
        </p:nvSpPr>
        <p:spPr>
          <a:xfrm>
            <a:off x="633412" y="1239242"/>
            <a:ext cx="4711543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Ключевые нововведения 2025 года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4389140-33CE-9CDA-9260-0A35FC14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Финансовый диктант</a:t>
            </a:r>
            <a:br>
              <a:rPr lang="ru-RU" dirty="0"/>
            </a:br>
            <a:r>
              <a:rPr lang="ru-RU" sz="1600" dirty="0"/>
              <a:t>межрегиональная просветительская акция ко Дню финансиста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85D27B-9CE6-ADF2-A513-5A1B7BAD1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87" b="1133"/>
          <a:stretch>
            <a:fillRect/>
          </a:stretch>
        </p:blipFill>
        <p:spPr>
          <a:xfrm>
            <a:off x="5876924" y="495975"/>
            <a:ext cx="3267076" cy="4647526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DD5E73DD-E0FE-1F26-6F51-89135040E89C}"/>
              </a:ext>
            </a:extLst>
          </p:cNvPr>
          <p:cNvSpPr txBox="1">
            <a:spLocks/>
          </p:cNvSpPr>
          <p:nvPr/>
        </p:nvSpPr>
        <p:spPr>
          <a:xfrm>
            <a:off x="816043" y="1772981"/>
            <a:ext cx="5060881" cy="2814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82563" indent="-182563" hangingPunct="1">
              <a:spcBef>
                <a:spcPts val="0"/>
              </a:spcBef>
              <a:spcAft>
                <a:spcPts val="800"/>
              </a:spcAft>
              <a:buClr>
                <a:srgbClr val="4FB9B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Увеличение банка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вопросов</a:t>
            </a:r>
            <a:r>
              <a:rPr lang="ru-RU" dirty="0">
                <a:solidFill>
                  <a:schemeClr val="tx1"/>
                </a:solidFill>
              </a:rPr>
              <a:t> до 450 единиц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(по 150 вопросов на каждую целевую группу)</a:t>
            </a:r>
          </a:p>
          <a:p>
            <a:pPr marL="182563" indent="-182563" hangingPunct="1">
              <a:spcBef>
                <a:spcPts val="0"/>
              </a:spcBef>
              <a:spcAft>
                <a:spcPts val="800"/>
              </a:spcAft>
              <a:buClr>
                <a:srgbClr val="4FB9B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Разделение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вопросов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по целевым аудиториям</a:t>
            </a:r>
            <a:r>
              <a:rPr lang="ru-RU" dirty="0">
                <a:solidFill>
                  <a:schemeClr val="tx1"/>
                </a:solidFill>
              </a:rPr>
              <a:t>: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школьники 8-11 классов, студенты и взрослые, пенсионеры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tx1"/>
                </a:solidFill>
              </a:rPr>
              <a:t>адаптация заданий под уровень знаний и жизненный опыт каждой категории</a:t>
            </a:r>
          </a:p>
          <a:p>
            <a:pPr marL="182563" indent="-182563" hangingPunct="1">
              <a:spcBef>
                <a:spcPts val="0"/>
              </a:spcBef>
              <a:spcAft>
                <a:spcPts val="800"/>
              </a:spcAft>
              <a:buClr>
                <a:srgbClr val="4FB9B3"/>
              </a:buClr>
              <a:buFont typeface="Wingdings" panose="05000000000000000000" pitchFamily="2" charset="2"/>
              <a:buChar char="ü"/>
            </a:pPr>
            <a:r>
              <a:rPr lang="ru-RU" b="1" spc="-30" dirty="0">
                <a:solidFill>
                  <a:schemeClr val="tx1"/>
                </a:solidFill>
              </a:rPr>
              <a:t>Введение таймера</a:t>
            </a:r>
            <a:r>
              <a:rPr lang="ru-RU" spc="-30" dirty="0">
                <a:solidFill>
                  <a:schemeClr val="tx1"/>
                </a:solidFill>
              </a:rPr>
              <a:t>: 30 минут на прохождение</a:t>
            </a:r>
          </a:p>
          <a:p>
            <a:pPr marL="182563" indent="-182563" hangingPunct="1">
              <a:spcBef>
                <a:spcPts val="0"/>
              </a:spcBef>
              <a:spcAft>
                <a:spcPts val="800"/>
              </a:spcAft>
              <a:buClr>
                <a:srgbClr val="4FB9B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Внедрение разбора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ответов</a:t>
            </a:r>
            <a:r>
              <a:rPr lang="ru-RU" dirty="0">
                <a:solidFill>
                  <a:schemeClr val="tx1"/>
                </a:solidFill>
              </a:rPr>
              <a:t> сразу после тестирования. Экспертные комментарии и пояснения в текстовом формате</a:t>
            </a:r>
          </a:p>
          <a:p>
            <a:pPr marL="182563" indent="-182563" hangingPunct="1">
              <a:spcBef>
                <a:spcPts val="0"/>
              </a:spcBef>
              <a:spcAft>
                <a:spcPts val="800"/>
              </a:spcAft>
              <a:buClr>
                <a:srgbClr val="4FB9B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Бонус для абитуриентов</a:t>
            </a:r>
            <a:r>
              <a:rPr lang="ru-RU" dirty="0">
                <a:solidFill>
                  <a:schemeClr val="tx1"/>
                </a:solidFill>
              </a:rPr>
              <a:t>: участники, правильно ответившие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большинство вопросов, получили дополнительные баллы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при поступлении в НГУЭУ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529D21-F8E4-8457-BD9C-730FE46DF426}"/>
              </a:ext>
            </a:extLst>
          </p:cNvPr>
          <p:cNvSpPr/>
          <p:nvPr/>
        </p:nvSpPr>
        <p:spPr>
          <a:xfrm>
            <a:off x="1957388" y="4914618"/>
            <a:ext cx="2514600" cy="222250"/>
          </a:xfrm>
          <a:prstGeom prst="rect">
            <a:avLst/>
          </a:prstGeom>
          <a:solidFill>
            <a:srgbClr val="26B7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644379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E318C-9E30-B03D-9C93-905DBA2EB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DEA2CCC-844C-662C-6072-6E6B5B0A8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009640"/>
              </p:ext>
            </p:extLst>
          </p:nvPr>
        </p:nvGraphicFramePr>
        <p:xfrm>
          <a:off x="5951148" y="1847276"/>
          <a:ext cx="3025211" cy="284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бъект 2">
            <a:extLst>
              <a:ext uri="{FF2B5EF4-FFF2-40B4-BE49-F238E27FC236}">
                <a16:creationId xmlns:a16="http://schemas.microsoft.com/office/drawing/2014/main" id="{8CC387C3-D90D-06A7-7A95-50E547460AF2}"/>
              </a:ext>
            </a:extLst>
          </p:cNvPr>
          <p:cNvSpPr txBox="1">
            <a:spLocks/>
          </p:cNvSpPr>
          <p:nvPr/>
        </p:nvSpPr>
        <p:spPr>
          <a:xfrm>
            <a:off x="642781" y="1885473"/>
            <a:ext cx="5649162" cy="284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EF7B00"/>
                </a:solidFill>
              </a:rPr>
              <a:t>«Финансовый диктант» </a:t>
            </a:r>
            <a:r>
              <a:rPr lang="ru-RU" dirty="0">
                <a:solidFill>
                  <a:schemeClr val="tx1"/>
                </a:solidFill>
              </a:rPr>
              <a:t>подтвердил статус </a:t>
            </a:r>
            <a:r>
              <a:rPr lang="ru-RU" b="1" dirty="0">
                <a:solidFill>
                  <a:srgbClr val="EF7B00"/>
                </a:solidFill>
              </a:rPr>
              <a:t>всероссийского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проекта, объединив участников из всех </a:t>
            </a:r>
            <a:r>
              <a:rPr lang="ru-RU" b="1" dirty="0">
                <a:solidFill>
                  <a:srgbClr val="EF7B00"/>
                </a:solidFill>
              </a:rPr>
              <a:t>89 субъектов РФ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EF7B00"/>
                </a:solidFill>
              </a:rPr>
              <a:t>100% </a:t>
            </a:r>
            <a:r>
              <a:rPr lang="ru-RU" dirty="0">
                <a:solidFill>
                  <a:schemeClr val="tx1"/>
                </a:solidFill>
              </a:rPr>
              <a:t>регионов).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07D00"/>
                </a:solidFill>
              </a:rPr>
              <a:t>Охват</a:t>
            </a:r>
            <a:r>
              <a:rPr lang="ru-RU" dirty="0">
                <a:solidFill>
                  <a:schemeClr val="tx1"/>
                </a:solidFill>
              </a:rPr>
              <a:t> участников составил </a:t>
            </a:r>
            <a:r>
              <a:rPr lang="ru-RU" b="1" dirty="0">
                <a:solidFill>
                  <a:srgbClr val="EF7B00"/>
                </a:solidFill>
              </a:rPr>
              <a:t>232 324 человека</a:t>
            </a:r>
            <a:r>
              <a:rPr lang="ru-RU" dirty="0">
                <a:solidFill>
                  <a:srgbClr val="EF7B00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 превысив рекордный результат 2024 года </a:t>
            </a:r>
            <a:r>
              <a:rPr lang="ru-RU" b="1" dirty="0">
                <a:solidFill>
                  <a:srgbClr val="EF7B00"/>
                </a:solidFill>
              </a:rPr>
              <a:t>на 136% </a:t>
            </a:r>
            <a:r>
              <a:rPr lang="ru-RU" dirty="0">
                <a:solidFill>
                  <a:schemeClr val="tx1"/>
                </a:solidFill>
              </a:rPr>
              <a:t>(98 489 участников).</a:t>
            </a:r>
            <a:r>
              <a:rPr lang="ru-RU" dirty="0">
                <a:solidFill>
                  <a:srgbClr val="EF7B00"/>
                </a:solidFill>
              </a:rPr>
              <a:t>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В 2025 году АНО «Дом финансового просвещения» впервые обеспечила направление </a:t>
            </a:r>
            <a:r>
              <a:rPr lang="ru-RU" b="1" dirty="0">
                <a:solidFill>
                  <a:srgbClr val="EF7B00"/>
                </a:solidFill>
              </a:rPr>
              <a:t>детализированной статистики </a:t>
            </a:r>
            <a:r>
              <a:rPr lang="ru-RU" dirty="0">
                <a:solidFill>
                  <a:schemeClr val="tx1"/>
                </a:solidFill>
              </a:rPr>
              <a:t>диктанта в адрес финансовых органов и органов управления образованием субъектов РФ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 целью возможного использования полученных данных самопроверки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при подготовке просветительских мероприятий и других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тематических активностей по финансовой грамотности для населения</a:t>
            </a:r>
            <a:r>
              <a:rPr lang="ru-RU" sz="11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DFB2464-002F-E84D-E1C7-3E5BD6080E85}"/>
              </a:ext>
            </a:extLst>
          </p:cNvPr>
          <p:cNvSpPr/>
          <p:nvPr/>
        </p:nvSpPr>
        <p:spPr>
          <a:xfrm>
            <a:off x="-243919" y="1081822"/>
            <a:ext cx="4771469" cy="544830"/>
          </a:xfrm>
          <a:prstGeom prst="roundRect">
            <a:avLst/>
          </a:prstGeom>
          <a:solidFill>
            <a:srgbClr val="EF7B00"/>
          </a:solidFill>
          <a:ln w="12700" cap="flat">
            <a:solidFill>
              <a:srgbClr val="F07D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hangingPunct="1"/>
            <a:r>
              <a:rPr lang="ru-RU" sz="800" dirty="0">
                <a:solidFill>
                  <a:schemeClr val="bg1"/>
                </a:solidFill>
              </a:rPr>
              <a:t>  </a:t>
            </a:r>
          </a:p>
          <a:p>
            <a:pPr hangingPunct="1"/>
            <a:r>
              <a:rPr lang="ru-RU" sz="1600" dirty="0">
                <a:solidFill>
                  <a:schemeClr val="bg1"/>
                </a:solidFill>
              </a:rPr>
              <a:t>Достигнутые результаты-2025</a:t>
            </a:r>
          </a:p>
          <a:p>
            <a:pPr hangingPunct="1"/>
            <a:r>
              <a:rPr lang="ru-RU" sz="8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BC1E8CAB-30AB-A39A-88A5-232D0264F712}"/>
              </a:ext>
            </a:extLst>
          </p:cNvPr>
          <p:cNvSpPr txBox="1">
            <a:spLocks/>
          </p:cNvSpPr>
          <p:nvPr/>
        </p:nvSpPr>
        <p:spPr>
          <a:xfrm>
            <a:off x="651353" y="1970101"/>
            <a:ext cx="4574560" cy="43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150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71BB689-4FE0-5E03-46EC-D73F8365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Финансовый диктант</a:t>
            </a:r>
            <a:br>
              <a:rPr lang="ru-RU" dirty="0"/>
            </a:br>
            <a:r>
              <a:rPr lang="ru-RU" sz="1600" dirty="0"/>
              <a:t>межрегиональная просветительская акция ко Дню финансиста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9000D2A2-423B-427B-7A21-728078CC062C}"/>
              </a:ext>
            </a:extLst>
          </p:cNvPr>
          <p:cNvSpPr txBox="1">
            <a:spLocks/>
          </p:cNvSpPr>
          <p:nvPr/>
        </p:nvSpPr>
        <p:spPr>
          <a:xfrm>
            <a:off x="5722147" y="1284360"/>
            <a:ext cx="3475948" cy="4426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1200" dirty="0">
                <a:solidFill>
                  <a:srgbClr val="01509F"/>
                </a:solidFill>
              </a:rPr>
              <a:t>Топ-3 регионов РФ </a:t>
            </a:r>
            <a:br>
              <a:rPr lang="ru-RU" sz="1200" dirty="0">
                <a:solidFill>
                  <a:srgbClr val="01509F"/>
                </a:solidFill>
              </a:rPr>
            </a:br>
            <a:r>
              <a:rPr lang="ru-RU" sz="1200" dirty="0">
                <a:solidFill>
                  <a:srgbClr val="01509F"/>
                </a:solidFill>
              </a:rPr>
              <a:t>— участников 2025 года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385FEF-7C1D-3748-7137-75FA48037BF4}"/>
              </a:ext>
            </a:extLst>
          </p:cNvPr>
          <p:cNvSpPr/>
          <p:nvPr/>
        </p:nvSpPr>
        <p:spPr>
          <a:xfrm>
            <a:off x="6267732" y="1250440"/>
            <a:ext cx="2384778" cy="3240000"/>
          </a:xfrm>
          <a:prstGeom prst="roundRect">
            <a:avLst/>
          </a:prstGeom>
          <a:noFill/>
          <a:ln w="28575" cap="flat">
            <a:solidFill>
              <a:srgbClr val="01509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7E912B-F4E5-064C-2416-E8C1BA0DA9D1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6C8C70-8BDD-61E7-D420-06719B988029}"/>
              </a:ext>
            </a:extLst>
          </p:cNvPr>
          <p:cNvSpPr/>
          <p:nvPr/>
        </p:nvSpPr>
        <p:spPr>
          <a:xfrm>
            <a:off x="4536281" y="4921250"/>
            <a:ext cx="1271587" cy="222250"/>
          </a:xfrm>
          <a:prstGeom prst="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66005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1008</Words>
  <Application>Microsoft Office PowerPoint</Application>
  <PresentationFormat>Экран (16:9)</PresentationFormat>
  <Paragraphs>90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Helvetica Neue</vt:lpstr>
      <vt:lpstr>Helvetica Neue Light</vt:lpstr>
      <vt:lpstr>Proxima Nova Rg</vt:lpstr>
      <vt:lpstr>quote-cjk-patch</vt:lpstr>
      <vt:lpstr>Tahoma</vt:lpstr>
      <vt:lpstr>Wingdings</vt:lpstr>
      <vt:lpstr>White</vt:lpstr>
      <vt:lpstr>Финансовый диктант межрегиональная просветительская акция ко Дню финансиста  </vt:lpstr>
      <vt:lpstr>Финансовый диктант межрегиональная просветительская акция ко Дню финансиста</vt:lpstr>
      <vt:lpstr>Финансовый диктант межрегиональная просветительская акция ко Дню финансиста</vt:lpstr>
      <vt:lpstr>Финансовый диктант межрегиональная просветительская акция ко Дню финансиста</vt:lpstr>
      <vt:lpstr>Финансовый диктант межрегиональная просветительская акция ко Дню финансиста</vt:lpstr>
      <vt:lpstr>Финансовый диктант межрегиональная просветительская акция ко Дню финансиста</vt:lpstr>
      <vt:lpstr>Финансовый диктант межрегиональная просветительская акция ко Дню финансиста</vt:lpstr>
      <vt:lpstr>Финансовый диктант межрегиональная просветительская акция ко Дню финансиста</vt:lpstr>
      <vt:lpstr>Финансовый диктант межрегиональная просветительская акция ко Дню финансиста</vt:lpstr>
      <vt:lpstr>Финансовый диктант межрегиональная просветительская акция ко Дню финансиста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Решетилова</cp:lastModifiedBy>
  <cp:revision>146</cp:revision>
  <dcterms:modified xsi:type="dcterms:W3CDTF">2026-04-17T07:49:25Z</dcterms:modified>
</cp:coreProperties>
</file>