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9144000" cy="5143500" type="screen16x9"/>
  <p:notesSz cx="6858000" cy="9144000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20"/>
    <p:restoredTop sz="95407" autoAdjust="0"/>
  </p:normalViewPr>
  <p:slideViewPr>
    <p:cSldViewPr snapToGrid="0" snapToObjects="1" showGuides="1">
      <p:cViewPr varScale="1">
        <p:scale>
          <a:sx n="152" d="100"/>
          <a:sy n="152" d="100"/>
        </p:scale>
        <p:origin x="354" y="138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02.06.2026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41745" y="3721960"/>
            <a:ext cx="6350680" cy="802572"/>
          </a:xfrm>
        </p:spPr>
        <p:txBody>
          <a:bodyPr>
            <a:noAutofit/>
          </a:bodyPr>
          <a:lstStyle/>
          <a:p>
            <a:r>
              <a:rPr lang="ru-RU" sz="1100" dirty="0"/>
              <a:t>Направление практики: Финансовое просвещение детей и молодежи</a:t>
            </a:r>
          </a:p>
          <a:p>
            <a:r>
              <a:rPr lang="ru-RU" sz="1100" dirty="0"/>
              <a:t>Наименование субъекта: Кабардино-Балкарская Республика</a:t>
            </a:r>
          </a:p>
          <a:p>
            <a:r>
              <a:rPr lang="ru-RU" sz="1100" dirty="0"/>
              <a:t>Автор практики: Региональный центр финансовой грамотности Института права, экономики и</a:t>
            </a:r>
          </a:p>
          <a:p>
            <a:r>
              <a:rPr lang="ru-RU" sz="1100" dirty="0"/>
              <a:t>финансов ФГБОУ ВО «Кабардино-Балкарский государственный университет им. Х. М.</a:t>
            </a:r>
          </a:p>
          <a:p>
            <a:r>
              <a:rPr lang="ru-RU" sz="1100" dirty="0" err="1"/>
              <a:t>Бербекова</a:t>
            </a:r>
            <a:r>
              <a:rPr lang="ru-RU" sz="1100" dirty="0"/>
              <a:t>», </a:t>
            </a:r>
            <a:r>
              <a:rPr lang="ru-RU" sz="1100" dirty="0" err="1"/>
              <a:t>Кушбокова</a:t>
            </a:r>
            <a:r>
              <a:rPr lang="ru-RU" sz="1100" dirty="0"/>
              <a:t> Рита </a:t>
            </a:r>
            <a:r>
              <a:rPr lang="ru-RU" sz="1100" dirty="0" err="1"/>
              <a:t>Хасбиевна</a:t>
            </a:r>
            <a:r>
              <a:rPr lang="ru-RU" sz="1100" dirty="0"/>
              <a:t>, +79034970686, ri.kush@yandex.ru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>
                <a:latin typeface="Times New Roman" panose="02020603050405020304" pitchFamily="18" charset="0"/>
              </a:rPr>
              <a:t>Образовательный проект для дошкольников и школьников </a:t>
            </a:r>
            <a:r>
              <a:rPr lang="ru-RU" sz="1800" dirty="0" smtClean="0">
                <a:latin typeface="Times New Roman" panose="02020603050405020304" pitchFamily="18" charset="0"/>
              </a:rPr>
              <a:t>«Первые </a:t>
            </a:r>
            <a:r>
              <a:rPr lang="ru-RU" sz="1800" dirty="0">
                <a:latin typeface="Times New Roman" panose="02020603050405020304" pitchFamily="18" charset="0"/>
              </a:rPr>
              <a:t>уроки финансовой </a:t>
            </a:r>
            <a:r>
              <a:rPr lang="ru-RU" sz="1800" dirty="0" smtClean="0">
                <a:latin typeface="Times New Roman" panose="02020603050405020304" pitchFamily="18" charset="0"/>
              </a:rPr>
              <a:t>культуры»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248AB-FCCD-49B6-BFCF-FB208B58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4" y="110075"/>
            <a:ext cx="1458110" cy="17827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1C11A-FB39-4B7D-B077-0B3B5F98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2" y="2833292"/>
            <a:ext cx="5410549" cy="868334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492757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8CE0-D688-75B4-ED9B-EC63E6BE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6888265" cy="1401507"/>
          </a:xfrm>
        </p:spPr>
        <p:txBody>
          <a:bodyPr/>
          <a:lstStyle/>
          <a:p>
            <a:r>
              <a:rPr lang="ru-RU" dirty="0" smtClean="0"/>
              <a:t>Целевая аудитория:</a:t>
            </a:r>
            <a:br>
              <a:rPr lang="ru-RU" dirty="0" smtClean="0"/>
            </a:br>
            <a:r>
              <a:rPr lang="ru-RU" b="0" dirty="0" smtClean="0"/>
              <a:t>Дошкольники, школьники</a:t>
            </a:r>
            <a:br>
              <a:rPr lang="ru-RU" b="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12EB-82B2-0FD7-8F9C-1318B263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16" y="239636"/>
            <a:ext cx="8425091" cy="1406283"/>
          </a:xfrm>
        </p:spPr>
        <p:txBody>
          <a:bodyPr/>
          <a:lstStyle/>
          <a:p>
            <a:endParaRPr lang="ru-RU" sz="1600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   Охват аудитории: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    До </a:t>
            </a:r>
            <a:r>
              <a:rPr lang="ru-RU" sz="1600" dirty="0"/>
              <a:t>5 000 чел. в </a:t>
            </a:r>
            <a:r>
              <a:rPr lang="ru-RU" sz="1600" dirty="0" smtClean="0"/>
              <a:t>год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E97CAA-EEBF-47FF-94FA-175CE9E1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88" y="2195763"/>
            <a:ext cx="3953919" cy="26349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6495AF-EA2F-4ACB-B02C-C809605D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195" y="2195763"/>
            <a:ext cx="3682154" cy="27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Проект реализуется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при поддержке: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C3828F-3B8C-C8DC-8AC9-F89B865E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4" y="990600"/>
            <a:ext cx="7877175" cy="3676650"/>
          </a:xfrm>
        </p:spPr>
        <p:txBody>
          <a:bodyPr/>
          <a:lstStyle/>
          <a:p>
            <a:r>
              <a:rPr lang="ru-RU" sz="1600" dirty="0"/>
              <a:t>Института права, экономики и финансов ФГБОУ ВО «Кабардино-Балкарский государственный университет им</a:t>
            </a:r>
            <a:r>
              <a:rPr lang="ru-RU" sz="1600" dirty="0" smtClean="0"/>
              <a:t>. Х. М. </a:t>
            </a:r>
            <a:r>
              <a:rPr lang="ru-RU" sz="1600" dirty="0" err="1" smtClean="0"/>
              <a:t>Бербекова</a:t>
            </a:r>
            <a:r>
              <a:rPr lang="ru-RU" sz="1600" dirty="0"/>
              <a:t>»;</a:t>
            </a:r>
          </a:p>
          <a:p>
            <a:r>
              <a:rPr lang="ru-RU" sz="1600" dirty="0" smtClean="0"/>
              <a:t>Министерства </a:t>
            </a:r>
            <a:r>
              <a:rPr lang="ru-RU" sz="1600" dirty="0"/>
              <a:t>просвещения и науки Кабардино-Балкарской </a:t>
            </a:r>
            <a:r>
              <a:rPr lang="ru-RU" sz="1600" dirty="0" smtClean="0"/>
              <a:t>Республики</a:t>
            </a:r>
            <a:r>
              <a:rPr lang="ru-RU" sz="1600" dirty="0"/>
              <a:t>;</a:t>
            </a:r>
          </a:p>
          <a:p>
            <a:r>
              <a:rPr lang="ru-RU" sz="1600" dirty="0"/>
              <a:t>ГБУ ДО «Дворец творчества детей и молодежи» Министерства просвещения и науки Кабардино-Балкарской Республики;</a:t>
            </a:r>
          </a:p>
          <a:p>
            <a:r>
              <a:rPr lang="ru-RU" sz="1600" dirty="0"/>
              <a:t>Министерства экономического развития Кабардино-Балкарской Республики; </a:t>
            </a:r>
          </a:p>
          <a:p>
            <a:r>
              <a:rPr lang="ru-RU" sz="1600" dirty="0"/>
              <a:t>Отделения Банка России по Кабардино-Балкарской Республике; </a:t>
            </a:r>
          </a:p>
          <a:p>
            <a:r>
              <a:rPr lang="ru-RU" sz="1600" dirty="0"/>
              <a:t>Министерства финансов Кабардино-Балкарской Республики;</a:t>
            </a:r>
          </a:p>
          <a:p>
            <a:r>
              <a:rPr lang="ru-RU" sz="1600" dirty="0"/>
              <a:t>Кабардино-Балкарского отделения ПАО «Сбербанк России»;</a:t>
            </a:r>
          </a:p>
          <a:p>
            <a:r>
              <a:rPr lang="ru-RU" sz="1600" dirty="0" smtClean="0"/>
              <a:t>Кредитных </a:t>
            </a:r>
            <a:r>
              <a:rPr lang="ru-RU" sz="1600" dirty="0"/>
              <a:t>и финансовых организаций, страховых компаний, налоговых органов, представителей предпринимательских </a:t>
            </a:r>
            <a:r>
              <a:rPr lang="ru-RU" sz="1600" dirty="0" smtClean="0"/>
              <a:t>структур.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F0673A8-B00F-A3B0-F3B1-ED0F0C0E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088" y="459166"/>
            <a:ext cx="7877175" cy="3486150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Главная цель </a:t>
            </a:r>
            <a:r>
              <a:rPr lang="ru-RU" sz="1800" b="1" dirty="0" smtClean="0"/>
              <a:t>проекта: </a:t>
            </a:r>
            <a:r>
              <a:rPr lang="ru-RU" sz="1800" dirty="0" smtClean="0"/>
              <a:t>формирование </a:t>
            </a:r>
            <a:r>
              <a:rPr lang="ru-RU" sz="1800" dirty="0"/>
              <a:t>у детей старшего дошкольного возраста и школьников базовых представлений о финансовой культуре, деньгах, семейном бюджете, развитие навыков </a:t>
            </a:r>
            <a:r>
              <a:rPr lang="ru-RU" sz="1850" dirty="0"/>
              <a:t>ответственного</a:t>
            </a:r>
            <a:r>
              <a:rPr lang="ru-RU" sz="1800" dirty="0"/>
              <a:t> отношения к личным финансам и обеспечения личной финансовой безопасности.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BF04C1-9050-4B0F-9C10-8B559878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09" y="2202241"/>
            <a:ext cx="3564359" cy="23753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241C1-D34F-4171-A14A-4FDBC6D4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" y="1961147"/>
            <a:ext cx="2745932" cy="2857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CDAC66-F439-4C92-AF95-543D89E0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711" y="2009272"/>
            <a:ext cx="2204035" cy="29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67DD1-EE04-4A59-9419-14172E91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3" y="1434621"/>
            <a:ext cx="5410549" cy="868334"/>
          </a:xfrm>
        </p:spPr>
        <p:txBody>
          <a:bodyPr/>
          <a:lstStyle/>
          <a:p>
            <a:r>
              <a:rPr lang="ru-RU" dirty="0"/>
              <a:t>Основные задачи </a:t>
            </a:r>
            <a:r>
              <a:rPr lang="ru-RU" dirty="0" smtClean="0"/>
              <a:t>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EE3A5B-CC05-4A4B-B767-2F670B408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54" y="2700122"/>
            <a:ext cx="5410549" cy="86833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●</a:t>
            </a:r>
            <a:r>
              <a:rPr lang="ru-RU" dirty="0"/>
              <a:t>	формирование у целевой аудитории первичных представлений о финансовой культуре и её значении в жизни человека;</a:t>
            </a:r>
          </a:p>
          <a:p>
            <a:pPr marL="0" indent="0">
              <a:buNone/>
            </a:pPr>
            <a:r>
              <a:rPr lang="ru-RU" dirty="0" smtClean="0"/>
              <a:t>●	развитие </a:t>
            </a:r>
            <a:r>
              <a:rPr lang="ru-RU" dirty="0"/>
              <a:t>интереса к теме финансов, сбережений, покупок и семейного бюджета; </a:t>
            </a:r>
          </a:p>
          <a:p>
            <a:pPr marL="0" indent="0">
              <a:buNone/>
            </a:pPr>
            <a:r>
              <a:rPr lang="ru-RU" dirty="0"/>
              <a:t>●	воспитание ответственного и осознанного отношения к деньгам и финансовым решениям;</a:t>
            </a:r>
          </a:p>
          <a:p>
            <a:pPr marL="0" indent="0">
              <a:buNone/>
            </a:pPr>
            <a:r>
              <a:rPr lang="ru-RU" dirty="0"/>
              <a:t>●	повышение уровня ответственности и самостоятельности в финансовых вопросах;</a:t>
            </a:r>
          </a:p>
          <a:p>
            <a:pPr marL="0" indent="0">
              <a:buNone/>
            </a:pPr>
            <a:r>
              <a:rPr lang="ru-RU" dirty="0"/>
              <a:t>●	создание основ для дальнейшего обучения финансовой грамотности в школе и взрослой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3165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6E8E9-33C0-4C58-9F14-CECF2A8C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40" y="2226474"/>
            <a:ext cx="3306686" cy="363144"/>
          </a:xfrm>
        </p:spPr>
        <p:txBody>
          <a:bodyPr/>
          <a:lstStyle/>
          <a:p>
            <a:r>
              <a:rPr lang="ru-RU" dirty="0"/>
              <a:t>Формы </a:t>
            </a:r>
            <a:r>
              <a:rPr lang="ru-RU" smtClean="0"/>
              <a:t>реализации проекта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40ED9B-9B67-4D61-AD3E-2C689625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164" y="2696149"/>
            <a:ext cx="4955256" cy="1886879"/>
          </a:xfrm>
        </p:spPr>
        <p:txBody>
          <a:bodyPr/>
          <a:lstStyle/>
          <a:p>
            <a:r>
              <a:rPr lang="ru-RU" dirty="0" smtClean="0"/>
              <a:t>Проведение </a:t>
            </a:r>
            <a:r>
              <a:rPr lang="ru-RU" dirty="0"/>
              <a:t>очных образовательных и просветительских мероприятий на основе демонстрации тематических видеороликов и актуальных наглядных материалов с последующим обсуждением и закреплением полученной информации.</a:t>
            </a:r>
          </a:p>
          <a:p>
            <a:r>
              <a:rPr lang="ru-RU" dirty="0" smtClean="0"/>
              <a:t>Широкое применение интерактивных методов ‒ игр, сказок, творческих заданий, ролевых ситуаций, </a:t>
            </a:r>
            <a:r>
              <a:rPr lang="ru-RU" dirty="0" err="1" smtClean="0"/>
              <a:t>квизов</a:t>
            </a:r>
            <a:r>
              <a:rPr lang="ru-RU" dirty="0" smtClean="0"/>
              <a:t>, викторин </a:t>
            </a:r>
            <a:r>
              <a:rPr lang="ru-RU" dirty="0"/>
              <a:t>и </a:t>
            </a:r>
            <a:r>
              <a:rPr lang="ru-RU" dirty="0" smtClean="0"/>
              <a:t>других форм, адаптированных </a:t>
            </a:r>
            <a:r>
              <a:rPr lang="ru-RU" dirty="0"/>
              <a:t>под возраст участников, что делает процесс увлекательным и доступным как для детей дошкольного возраста, так и школьников.</a:t>
            </a:r>
          </a:p>
          <a:p>
            <a:r>
              <a:rPr lang="ru-RU" dirty="0" smtClean="0"/>
              <a:t>Участие в профильных олимпиадах, конкурсах научных и творческих работ,  научных мероприятиях (форумах, конференциях различного уровня, круглых столах) с исследовательскими проектами.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61BBA6-250D-4525-A97A-74ED75C69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36" y="2571750"/>
            <a:ext cx="3292147" cy="2469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C101C-6DF5-43CD-9501-3433E80A5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4" y="50954"/>
            <a:ext cx="3906465" cy="2197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9F2C7E-F0CA-46FE-AA09-24E2D455A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216" y="102640"/>
            <a:ext cx="1952468" cy="23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27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09755-BBFC-4BBF-BC25-C9F62CD0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1" y="161049"/>
            <a:ext cx="3036220" cy="30966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Достигнутые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EE4D79-F955-4BA0-8629-FA9FEAF68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591500"/>
            <a:ext cx="8704847" cy="3710739"/>
          </a:xfrm>
        </p:spPr>
        <p:txBody>
          <a:bodyPr/>
          <a:lstStyle/>
          <a:p>
            <a:r>
              <a:rPr lang="ru-RU" dirty="0"/>
              <a:t>В реализации проекта приняли участие около 1 000 человек.</a:t>
            </a:r>
          </a:p>
          <a:p>
            <a:r>
              <a:rPr lang="ru-RU" dirty="0"/>
              <a:t>Проведены 40 просветительских мероприятий.</a:t>
            </a:r>
          </a:p>
          <a:p>
            <a:r>
              <a:rPr lang="ru-RU" dirty="0"/>
              <a:t>Продемонстрированы и обсуждены тематические видеоролики на трех языках народов Кабардино-Балкарской Республики: русском, кабардинском, балкарском.</a:t>
            </a:r>
          </a:p>
          <a:p>
            <a:r>
              <a:rPr lang="ru-RU" dirty="0"/>
              <a:t>Для учащихся 9-11 классов общеобразовательных организаций ФГБОУ ВО «Кабардино-Балкарский государственный </a:t>
            </a:r>
            <a:r>
              <a:rPr lang="ru-RU" dirty="0" smtClean="0"/>
              <a:t>университет </a:t>
            </a:r>
            <a:r>
              <a:rPr lang="ru-RU" dirty="0"/>
              <a:t>им. Х. М. </a:t>
            </a:r>
            <a:r>
              <a:rPr lang="ru-RU" dirty="0" err="1"/>
              <a:t>Бербекова</a:t>
            </a:r>
            <a:r>
              <a:rPr lang="ru-RU" dirty="0"/>
              <a:t>»  проводит на своей площадке ежегодную открытую олимпиаду по финансовой грамотности, по результатам которой победители и призеры олимпиады получают дополнительные баллы при поступлении в Кабардино-Балкарский государственный университет им. Х. М. </a:t>
            </a:r>
            <a:r>
              <a:rPr lang="ru-RU" dirty="0" err="1"/>
              <a:t>Бербекова</a:t>
            </a:r>
            <a:r>
              <a:rPr lang="ru-RU" dirty="0"/>
              <a:t> на профильные направления подготовки.</a:t>
            </a:r>
          </a:p>
          <a:p>
            <a:r>
              <a:rPr lang="ru-RU" dirty="0"/>
              <a:t>Учащиеся  5-11 классов общеобразовательных организаций </a:t>
            </a:r>
            <a:r>
              <a:rPr lang="ru-RU" dirty="0" smtClean="0"/>
              <a:t>КБР принимают </a:t>
            </a:r>
            <a:r>
              <a:rPr lang="ru-RU" dirty="0"/>
              <a:t>участие  в </a:t>
            </a:r>
            <a:r>
              <a:rPr lang="ru-RU" dirty="0" smtClean="0"/>
              <a:t>ежегодном Российском </a:t>
            </a:r>
            <a:r>
              <a:rPr lang="ru-RU" dirty="0"/>
              <a:t>фестивале-конференции «Гостеприимный Кавказ</a:t>
            </a:r>
            <a:r>
              <a:rPr lang="ru-RU" dirty="0" smtClean="0"/>
              <a:t>» и </a:t>
            </a:r>
            <a:r>
              <a:rPr lang="ru-RU" dirty="0" smtClean="0"/>
              <a:t>ежегодной Республиканской  </a:t>
            </a:r>
            <a:r>
              <a:rPr lang="ru-RU" dirty="0"/>
              <a:t>научной конференции учащихся  НОУ  «Сигма» с исследовательскими проектами по актуальным вопросам финансовой грамотности и финансовой  </a:t>
            </a:r>
            <a:r>
              <a:rPr lang="ru-RU" dirty="0" smtClean="0"/>
              <a:t>культуры, ежегодных Всероссийских конкурсах эссе, посвященных Дню финансиста и Дню </a:t>
            </a:r>
            <a:r>
              <a:rPr lang="ru-RU" dirty="0" smtClean="0"/>
              <a:t>рубля, Всероссийском финансовом диктанте, Всероссийском онлайн-зачете по финансовой грамотности.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AB7AEF-2C05-4A8F-A393-8E97782F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95" y="3404690"/>
            <a:ext cx="1794539" cy="15134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EF8408-83B1-4F3D-AF4F-5D7DC9DE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902" y="3287504"/>
            <a:ext cx="1771787" cy="1829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426A4-9F48-47DC-8175-4A78E0A0F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632" y="3287504"/>
            <a:ext cx="2317220" cy="173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485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0920C-9C3A-47B7-93DB-95E60E7C2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Возможности и инструменты для тиражирования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FF731-CD71-4978-926E-EE0AB8A2A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Проект обладает высоким потенциалом тиражирования и может быть успешно масштабирован на основе расширения охвата целевой аудитории внутри региона,  а также использования в других субъектах Российской Федерации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5023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84FBC-EC18-4AB1-A631-F531A10E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Контактное лицо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CEA5CC-C2C4-462D-8FDD-65C7CA551C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Кушбокова</a:t>
            </a:r>
            <a:r>
              <a:rPr lang="ru-RU" dirty="0"/>
              <a:t> Рита </a:t>
            </a:r>
            <a:r>
              <a:rPr lang="ru-RU" dirty="0" err="1"/>
              <a:t>Хасбиевна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Руководитель Регионального центра финансовой грамотности Института права, экономики и финансов ФГБОУ ВО «Кабардино-Балкарский государственный университет им. Х. М. </a:t>
            </a:r>
            <a:r>
              <a:rPr lang="ru-RU" dirty="0" err="1"/>
              <a:t>Бербекова</a:t>
            </a:r>
            <a:r>
              <a:rPr lang="ru-RU" dirty="0"/>
              <a:t>», доцент кафедры экономики и учётно-аналитических информационных систем Института права, экономики и финансов ФГБОУ ВО «Кабардино-Балкарский государственный университет им. Х. М. </a:t>
            </a:r>
            <a:r>
              <a:rPr lang="ru-RU" dirty="0" err="1"/>
              <a:t>Бербекова</a:t>
            </a:r>
            <a:r>
              <a:rPr lang="ru-RU" dirty="0"/>
              <a:t>», кандидат экономических наук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9C8B9-E03B-46CC-B920-FD2A89B5A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175" y="3233911"/>
            <a:ext cx="1780804" cy="1688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A86769-AE5B-4EF5-9F6B-FB7D66F2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63" y="3206702"/>
            <a:ext cx="1681163" cy="1742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413C72-6F0F-484B-B828-9E59BBE2A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32" y="3179492"/>
            <a:ext cx="1886347" cy="17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402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550</Words>
  <Application>Microsoft Office PowerPoint</Application>
  <PresentationFormat>Экран (16:9)</PresentationFormat>
  <Paragraphs>44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Helvetica Neue</vt:lpstr>
      <vt:lpstr>Helvetica Neue Light</vt:lpstr>
      <vt:lpstr>Helvetica Neue Medium</vt:lpstr>
      <vt:lpstr>Proxima Nova Rg</vt:lpstr>
      <vt:lpstr>Times New Roman</vt:lpstr>
      <vt:lpstr>White</vt:lpstr>
      <vt:lpstr>Образовательный проект для дошкольников и школьников «Первые уроки финансовой культуры»  </vt:lpstr>
      <vt:lpstr>Целевая аудитория: Дошкольники, школьники  </vt:lpstr>
      <vt:lpstr>Проект реализуется при поддержке: </vt:lpstr>
      <vt:lpstr>Презентация PowerPoint</vt:lpstr>
      <vt:lpstr>Основные задачи проекта </vt:lpstr>
      <vt:lpstr>Формы реализации проекта </vt:lpstr>
      <vt:lpstr>Достигнутые результаты</vt:lpstr>
      <vt:lpstr>Возможности и инструменты для тиражирования </vt:lpstr>
      <vt:lpstr>Контактное лицо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admin</cp:lastModifiedBy>
  <cp:revision>80</cp:revision>
  <dcterms:modified xsi:type="dcterms:W3CDTF">2026-06-02T06:21:16Z</dcterms:modified>
</cp:coreProperties>
</file>