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64" r:id="rId5"/>
    <p:sldId id="260" r:id="rId6"/>
    <p:sldId id="262" r:id="rId7"/>
    <p:sldId id="263" r:id="rId8"/>
    <p:sldId id="265" r:id="rId9"/>
    <p:sldId id="268" r:id="rId10"/>
    <p:sldId id="266" r:id="rId11"/>
    <p:sldId id="267" r:id="rId12"/>
  </p:sldIdLst>
  <p:sldSz cx="9144000" cy="5143500" type="screen16x9"/>
  <p:notesSz cx="6808470" cy="9940925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7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384" y="126"/>
      </p:cViewPr>
      <p:guideLst>
        <p:guide orient="horz" pos="17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50768" y="3820297"/>
            <a:ext cx="8374132" cy="901440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 просветительские проекты финансовой грамотности для взрослых 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Музей-усадьба Д. В. Веневитинова, Центрально - Черноземный банк ПАО Сбербанк, Региональный центр финансовой грамотности Воронежской области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755" y="880745"/>
            <a:ext cx="4177665" cy="169100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Финансово-литературный раут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238125"/>
            <a:ext cx="1343025" cy="12858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17500"/>
            <a:ext cx="7159726" cy="74837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Финансово-литературный раут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1951" y="796414"/>
            <a:ext cx="4060692" cy="2481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325" y="348615"/>
            <a:ext cx="4060825" cy="3669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/>
          <a:p>
            <a:pPr algn="l">
              <a:lnSpc>
                <a:spcPct val="114000"/>
              </a:lnSpc>
            </a:pPr>
            <a:r>
              <a:rPr lang="ru-RU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1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endParaRPr lang="ru-RU" sz="1100" b="0" dirty="0"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endParaRPr lang="ru-RU" sz="1100" b="0" dirty="0"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endParaRPr lang="ru-RU" sz="1100" b="0" dirty="0"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r>
              <a:rPr lang="ru-RU" sz="1100" b="0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«Финансово - литературный раут» - просветительский проект для деловой аудитории, сочетающий в себе формат светского раута, публичных дебатов и мозгового штурма. </a:t>
            </a:r>
            <a:endParaRPr lang="ru-RU" sz="1100" b="0" dirty="0"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r>
              <a:rPr lang="ru-RU" sz="1100" b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100" b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endParaRPr lang="ru-RU" sz="1100" b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endParaRPr lang="ru-RU" sz="1100" b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r>
              <a:rPr lang="ru-RU" sz="110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преимущества проекта</a:t>
            </a:r>
            <a:r>
              <a:rPr lang="ru-RU" sz="1100" b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привлечение представителей бизнес-сообщества к финансовой грамотности для повышения уровня знаний и навыков в управлении финансами, формирования ответственного отношения к личным и корпоративным финансам, а также для создания благоприятной экономической среды и развития предпринимательства. </a:t>
            </a:r>
            <a:endParaRPr lang="ru-RU" sz="1100" b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endParaRPr lang="ru-RU" sz="1100" b="0" dirty="0"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51" y="3369736"/>
            <a:ext cx="4572000" cy="937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100" b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 - литературный раут» проходит в старинной дворянской усадьбе поэта-романтика Д.В. Веневитинова, что позволяет его участникам погрузиться в удивительную атмосферу литературного салона, приправленную живым финансовым анализом и увлекательными дискуссиями.</a:t>
            </a:r>
            <a:endParaRPr lang="ru-RU" sz="1100" b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1026550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 Воронежской области </a:t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85" y="1479550"/>
            <a:ext cx="3734435" cy="238061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479550"/>
            <a:ext cx="3732109" cy="23808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55" y="279400"/>
            <a:ext cx="6888480" cy="358775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разработана интересная программа:</a:t>
            </a:r>
            <a:b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Экскурсионная прогулка по очаровательной усадьбе Д.В.Веневитинова, хранящей тепло золотого века русской литературы.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1" y="1609105"/>
            <a:ext cx="2406061" cy="1804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5" y="1609105"/>
            <a:ext cx="2424420" cy="1818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02" y="1609105"/>
            <a:ext cx="2651580" cy="1804751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1651" y="3707267"/>
            <a:ext cx="8123126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Иммерсивная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экскурсия «Сквозь пространство и время» по усадебному дому Веневитиновых.</a:t>
            </a:r>
            <a:endParaRPr lang="ru-RU" sz="12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243840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Коммуникативные бои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Дебаты проходят в формате коммуникативных боев. Чтобы разрешить проблемную ситуацию коммуникативного задания, необходимо в диалоге с соперником аргументированно отстоять одну из противоположных позиций.</a:t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подготовки к мероприятию участникам заранее высылаются темы, которые представляют собой отрывки из произведений русских классиков, связанные с вопросами финансовой грамотности.</a:t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1782445"/>
            <a:ext cx="3606165" cy="2484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60" y="1782445"/>
            <a:ext cx="3997960" cy="2484120"/>
          </a:xfrm>
          <a:prstGeom prst="rect">
            <a:avLst/>
          </a:prstGeom>
        </p:spPr>
      </p:pic>
      <p:sp>
        <p:nvSpPr>
          <p:cNvPr id="6" name="Текст 6"/>
          <p:cNvSpPr>
            <a:spLocks noGrp="1"/>
          </p:cNvSpPr>
          <p:nvPr>
            <p:ph type="body" idx="1"/>
          </p:nvPr>
        </p:nvSpPr>
        <p:spPr>
          <a:xfrm>
            <a:off x="633414" y="1181100"/>
            <a:ext cx="3505967" cy="60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8" name="Текст 6"/>
          <p:cNvSpPr txBox="1"/>
          <p:nvPr/>
        </p:nvSpPr>
        <p:spPr>
          <a:xfrm>
            <a:off x="731737" y="4071060"/>
            <a:ext cx="7877175" cy="4718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sp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hangingPunct="1">
              <a:buFontTx/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представителя каждой команды ровно две минуты, чтобы аргументировать свою позицию. 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8258175" cy="682625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Жюри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" y="968375"/>
            <a:ext cx="3749040" cy="2466340"/>
          </a:xfrm>
          <a:prstGeom prst="rect">
            <a:avLst/>
          </a:prstGeom>
        </p:spPr>
      </p:pic>
      <p:sp>
        <p:nvSpPr>
          <p:cNvPr id="6" name="Текст 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sp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Текст 6"/>
          <p:cNvSpPr txBox="1"/>
          <p:nvPr/>
        </p:nvSpPr>
        <p:spPr>
          <a:xfrm>
            <a:off x="456565" y="3348990"/>
            <a:ext cx="3820160" cy="17157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sp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hangingPunct="1">
              <a:buFontTx/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Компетентное жюри оценивает выступления участников по трем критериям: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выступления;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200" dirty="0">
                <a:latin typeface="Times New Roman" panose="02020603050405020304" pitchFamily="18" charset="0"/>
              </a:rPr>
              <a:t>- форма выступления, речь, артистизм;</a:t>
            </a:r>
            <a:endParaRPr lang="ru-RU" sz="12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200" dirty="0">
                <a:latin typeface="Times New Roman" panose="02020603050405020304" pitchFamily="18" charset="0"/>
              </a:rPr>
              <a:t>- работа с высказыванием оппонента.</a:t>
            </a:r>
            <a:endParaRPr lang="ru-RU" sz="1200" dirty="0">
              <a:latin typeface="Times New Roman" panose="02020603050405020304" pitchFamily="18" charset="0"/>
            </a:endParaRPr>
          </a:p>
          <a:p>
            <a:pPr algn="ctr" hangingPunct="1">
              <a:buFontTx/>
              <a:buChar char="-"/>
            </a:pPr>
            <a:endParaRPr lang="ru-RU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39030" y="3348990"/>
            <a:ext cx="3437890" cy="385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Побеждает команда, набравшая большее количество баллов по всем комуникативным боям.</a:t>
            </a:r>
            <a:endParaRPr kumimoji="0" lang="ru-RU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" y="2476500"/>
            <a:ext cx="7877175" cy="1905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35" y="968375"/>
            <a:ext cx="3717290" cy="24815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1846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sp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Текст 6"/>
          <p:cNvSpPr txBox="1"/>
          <p:nvPr/>
        </p:nvSpPr>
        <p:spPr>
          <a:xfrm>
            <a:off x="482945" y="3464251"/>
            <a:ext cx="8246618" cy="4718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sp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Проведен зимний «Финансово-литературный раут» для 60 участников.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1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Проведен весенний «Финансово-литературный раут» для 60 участников.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" y="869950"/>
            <a:ext cx="3787775" cy="246697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25" y="869950"/>
            <a:ext cx="3865245" cy="24790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850900"/>
            <a:ext cx="3306686" cy="165435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инструменты для тиражирования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6"/>
          <p:cNvSpPr txBox="1">
            <a:spLocks noGrp="1"/>
          </p:cNvSpPr>
          <p:nvPr>
            <p:ph idx="1"/>
          </p:nvPr>
        </p:nvSpPr>
        <p:spPr>
          <a:xfrm>
            <a:off x="215900" y="2780371"/>
            <a:ext cx="4718050" cy="14973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sp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45720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Корпоративные турниры: проведение внутренних соревнований для руководителей компаний.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межрегионального сотрудничества по проведению «Финансово - литературного раута».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Медиапродукт: создание производного контента - подкаста «Финансово - литературный раут», RuTube, ВК.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30" y="107950"/>
            <a:ext cx="3306445" cy="490220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лица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6"/>
          <p:cNvSpPr txBox="1">
            <a:spLocks noGrp="1"/>
          </p:cNvSpPr>
          <p:nvPr>
            <p:ph idx="1"/>
          </p:nvPr>
        </p:nvSpPr>
        <p:spPr>
          <a:xfrm>
            <a:off x="104140" y="434975"/>
            <a:ext cx="4058920" cy="373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 marL="21463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3255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880" marR="0" indent="-214630" algn="l" defTabSz="278765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505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9130" marR="0" indent="-214630" algn="l" defTabSz="278765" latinLnBrk="0">
              <a:lnSpc>
                <a:spcPct val="100000"/>
              </a:lnSpc>
              <a:spcBef>
                <a:spcPts val="1990"/>
              </a:spcBef>
              <a:spcAft>
                <a:spcPts val="0"/>
              </a:spcAft>
              <a:buClrTx/>
              <a:buSzPct val="125000"/>
              <a:buFontTx/>
              <a:buChar char="•"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Некрасова Татьяна Александровна, заведующая отделом «Музей-усадьба Д. В. Веневитинова» Воронежского областного литературного музея имени И.С. Никитина.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Контактные данные:</a:t>
            </a: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8 473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4031490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nekrasova-tatiana@list.ru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Сливкина Ирина Владимировна, р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уководитель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УРМБ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ЦЧБ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Сбербан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</a:t>
            </a:r>
            <a:endParaRPr lang="ru-RU" alt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Контактные данные:</a:t>
            </a: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Тел. 89805552775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ivslivkina@sberbank.ru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Бурыка Оксана Николаевна, специалист по учебно-методической работе РЦФГ Воронежской области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Контактные данные:</a:t>
            </a: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Тел. 8 473 212 5745</a:t>
            </a:r>
            <a:endParaRPr lang="en-US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rcfg@govvrn.ru</a:t>
            </a:r>
            <a:endParaRPr lang="en-US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ru-RU" alt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3477</Words>
  <Application>WPS Presentation</Application>
  <PresentationFormat>Экран (16:9)</PresentationFormat>
  <Paragraphs>78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Helvetica Neue</vt:lpstr>
      <vt:lpstr>Helvetica Neue Medium</vt:lpstr>
      <vt:lpstr>Helvetica Neue Light</vt:lpstr>
      <vt:lpstr>Proxima Nova Rg</vt:lpstr>
      <vt:lpstr>Yu Gothic UI</vt:lpstr>
      <vt:lpstr>Times New Roman</vt:lpstr>
      <vt:lpstr>Calibri</vt:lpstr>
      <vt:lpstr>Microsoft YaHei</vt:lpstr>
      <vt:lpstr>Arial Unicode MS</vt:lpstr>
      <vt:lpstr>White</vt:lpstr>
      <vt:lpstr>Финансово-литературный раут</vt:lpstr>
      <vt:lpstr>     Финансово-литературный раут</vt:lpstr>
      <vt:lpstr>Целевая аудитория проекта                                                     Предприниматели Воронежской области       </vt:lpstr>
      <vt:lpstr>Краткое описание проекта   Для участников разработана интересная программа: 1. Экскурсионная прогулка по очаровательной усадьбе Д.В.Веневитинова, хранящей тепло золотого века русской литературы.   </vt:lpstr>
      <vt:lpstr>2. Коммуникативные бои 	Дебаты проходят в формате коммуникативных боев. Чтобы разрешить проблемную ситуацию коммуникативного задания, необходимо в диалоге с соперником аргументированно отстоять одну из противоположных позиций.          Для подготовки к мероприятию участникам заранее высылаются темы, которые представляют собой отрывки из произведений русских классиков, связанные с вопросами финансовой грамотности. </vt:lpstr>
      <vt:lpstr>                           Жюри                                                           Победители</vt:lpstr>
      <vt:lpstr>Достигнутые результаты</vt:lpstr>
      <vt:lpstr>Возможности и инструменты для тиражирования </vt:lpstr>
      <vt:lpstr>Контактные лица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Региональный це�</cp:lastModifiedBy>
  <cp:revision>107</cp:revision>
  <cp:lastPrinted>2026-03-26T14:26:00Z</cp:lastPrinted>
  <dcterms:created xsi:type="dcterms:W3CDTF">2026-04-06T11:12:00Z</dcterms:created>
  <dcterms:modified xsi:type="dcterms:W3CDTF">2026-05-18T13:12:32Z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  <property fmtid="{D5CDD505-2E9C-101B-9397-08002B2CF9AE}" pid="7" name="ICV">
    <vt:lpwstr>6DC67522CC564EB59B55F286C7190B1B_12</vt:lpwstr>
  </property>
  <property fmtid="{D5CDD505-2E9C-101B-9397-08002B2CF9AE}" pid="8" name="KSOProductBuildVer">
    <vt:lpwstr>1049-12.1.0.26372</vt:lpwstr>
  </property>
</Properties>
</file>